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26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s/slide451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Override PartName="/ppt/slides/slide445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423.xml" ContentType="application/vnd.openxmlformats-officedocument.presentationml.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39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41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06.xml" ContentType="application/vnd.openxmlformats-officedocument.presentationml.slide+xml"/>
  <Override PartName="/ppt/slides/slide442.xml" ContentType="application/vnd.openxmlformats-officedocument.presentationml.slide+xml"/>
  <Override PartName="/ppt/slides/slide453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s/slide379.xml" ContentType="application/vnd.openxmlformats-officedocument.presentationml.slide+xml"/>
  <Override PartName="/ppt/slides/slide431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57.xml" ContentType="application/vnd.openxmlformats-officedocument.presentationml.slide+xml"/>
  <Override PartName="/ppt/slides/slide368.xml" ContentType="application/vnd.openxmlformats-officedocument.presentationml.slide+xml"/>
  <Override PartName="/ppt/slides/slide420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458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s/slide447.xml" ContentType="application/vnd.openxmlformats-officedocument.presentationml.slide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slides/slide436.xml" ContentType="application/vnd.openxmlformats-officedocument.presentationml.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403.xml" ContentType="application/vnd.openxmlformats-officedocument.presentationml.slide+xml"/>
  <Override PartName="/ppt/slides/slide450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387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44.xml" ContentType="application/vnd.openxmlformats-officedocument.presentationml.slide+xml"/>
  <Override PartName="/ppt/slides/slide455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s/slide433.xml" ContentType="application/vnd.openxmlformats-officedocument.presentationml.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42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395.xml" ContentType="application/vnd.openxmlformats-officedocument.presentationml.slide+xml"/>
  <Override PartName="/ppt/slides/slide400.xml" ContentType="application/vnd.openxmlformats-officedocument.presentationml.slide+xml"/>
  <Override PartName="/ppt/slides/slide4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Override PartName="/ppt/slides/slide44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slides/slide438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2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slides/slide452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s/slide441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3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ppt/slides/slide446.xml" ContentType="application/vnd.openxmlformats-officedocument.presentationml.slide+xml"/>
  <Override PartName="/ppt/slides/slide45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s/slide43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42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Override PartName="/ppt/slides/slide46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418.xml" ContentType="application/vnd.openxmlformats-officedocument.presentationml.slide+xml"/>
  <Override PartName="/ppt/slides/slide42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454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s/slide44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s/slide421.xml" ContentType="application/vnd.openxmlformats-officedocument.presentationml.slide+xml"/>
  <Override PartName="/ppt/slides/slide432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448.xml" ContentType="application/vnd.openxmlformats-officedocument.presentationml.slide+xml"/>
  <Override PartName="/ppt/slides/slide459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437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440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456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s/slide55.xml" ContentType="application/vnd.openxmlformats-officedocument.presentationml.slide+xml"/>
  <Override PartName="/ppt/slides/slide434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6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385" r:id="rId118"/>
    <p:sldId id="386" r:id="rId119"/>
    <p:sldId id="387" r:id="rId120"/>
    <p:sldId id="388" r:id="rId121"/>
    <p:sldId id="389" r:id="rId122"/>
    <p:sldId id="390" r:id="rId123"/>
    <p:sldId id="391" r:id="rId124"/>
    <p:sldId id="392" r:id="rId125"/>
    <p:sldId id="393" r:id="rId126"/>
    <p:sldId id="394" r:id="rId127"/>
    <p:sldId id="395" r:id="rId128"/>
    <p:sldId id="396" r:id="rId129"/>
    <p:sldId id="397" r:id="rId130"/>
    <p:sldId id="398" r:id="rId131"/>
    <p:sldId id="399" r:id="rId132"/>
    <p:sldId id="400" r:id="rId133"/>
    <p:sldId id="401" r:id="rId134"/>
    <p:sldId id="402" r:id="rId135"/>
    <p:sldId id="403" r:id="rId136"/>
    <p:sldId id="404" r:id="rId137"/>
    <p:sldId id="405" r:id="rId138"/>
    <p:sldId id="406" r:id="rId139"/>
    <p:sldId id="407" r:id="rId140"/>
    <p:sldId id="408" r:id="rId141"/>
    <p:sldId id="409" r:id="rId142"/>
    <p:sldId id="410" r:id="rId143"/>
    <p:sldId id="41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20" r:id="rId153"/>
    <p:sldId id="421" r:id="rId154"/>
    <p:sldId id="422" r:id="rId155"/>
    <p:sldId id="423" r:id="rId156"/>
    <p:sldId id="424" r:id="rId157"/>
    <p:sldId id="425" r:id="rId158"/>
    <p:sldId id="426" r:id="rId159"/>
    <p:sldId id="427" r:id="rId160"/>
    <p:sldId id="428" r:id="rId161"/>
    <p:sldId id="429" r:id="rId162"/>
    <p:sldId id="430" r:id="rId163"/>
    <p:sldId id="431" r:id="rId164"/>
    <p:sldId id="432" r:id="rId165"/>
    <p:sldId id="433" r:id="rId166"/>
    <p:sldId id="434" r:id="rId167"/>
    <p:sldId id="435" r:id="rId168"/>
    <p:sldId id="436" r:id="rId169"/>
    <p:sldId id="437" r:id="rId170"/>
    <p:sldId id="438" r:id="rId171"/>
    <p:sldId id="439" r:id="rId172"/>
    <p:sldId id="440" r:id="rId173"/>
    <p:sldId id="441" r:id="rId174"/>
    <p:sldId id="442" r:id="rId175"/>
    <p:sldId id="443" r:id="rId176"/>
    <p:sldId id="444" r:id="rId177"/>
    <p:sldId id="445" r:id="rId178"/>
    <p:sldId id="446" r:id="rId179"/>
    <p:sldId id="447" r:id="rId180"/>
    <p:sldId id="448" r:id="rId181"/>
    <p:sldId id="449" r:id="rId182"/>
    <p:sldId id="450" r:id="rId183"/>
    <p:sldId id="451" r:id="rId184"/>
    <p:sldId id="452" r:id="rId185"/>
    <p:sldId id="453" r:id="rId186"/>
    <p:sldId id="454" r:id="rId187"/>
    <p:sldId id="455" r:id="rId188"/>
    <p:sldId id="456" r:id="rId189"/>
    <p:sldId id="457" r:id="rId190"/>
    <p:sldId id="458" r:id="rId191"/>
    <p:sldId id="459" r:id="rId192"/>
    <p:sldId id="460" r:id="rId193"/>
    <p:sldId id="461" r:id="rId194"/>
    <p:sldId id="462" r:id="rId195"/>
    <p:sldId id="463" r:id="rId196"/>
    <p:sldId id="464" r:id="rId197"/>
    <p:sldId id="465" r:id="rId198"/>
    <p:sldId id="466" r:id="rId199"/>
    <p:sldId id="467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475" r:id="rId208"/>
    <p:sldId id="476" r:id="rId209"/>
    <p:sldId id="477" r:id="rId210"/>
    <p:sldId id="478" r:id="rId211"/>
    <p:sldId id="479" r:id="rId212"/>
    <p:sldId id="480" r:id="rId213"/>
    <p:sldId id="481" r:id="rId214"/>
    <p:sldId id="482" r:id="rId215"/>
    <p:sldId id="483" r:id="rId216"/>
    <p:sldId id="484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  <p:sldId id="504" r:id="rId237"/>
    <p:sldId id="505" r:id="rId238"/>
    <p:sldId id="506" r:id="rId239"/>
    <p:sldId id="507" r:id="rId240"/>
    <p:sldId id="508" r:id="rId241"/>
    <p:sldId id="509" r:id="rId242"/>
    <p:sldId id="510" r:id="rId243"/>
    <p:sldId id="511" r:id="rId244"/>
    <p:sldId id="512" r:id="rId245"/>
    <p:sldId id="513" r:id="rId246"/>
    <p:sldId id="514" r:id="rId247"/>
    <p:sldId id="515" r:id="rId248"/>
    <p:sldId id="516" r:id="rId249"/>
    <p:sldId id="517" r:id="rId250"/>
    <p:sldId id="518" r:id="rId251"/>
    <p:sldId id="519" r:id="rId252"/>
    <p:sldId id="520" r:id="rId253"/>
    <p:sldId id="521" r:id="rId254"/>
    <p:sldId id="522" r:id="rId255"/>
    <p:sldId id="523" r:id="rId256"/>
    <p:sldId id="524" r:id="rId257"/>
    <p:sldId id="525" r:id="rId258"/>
    <p:sldId id="526" r:id="rId259"/>
    <p:sldId id="527" r:id="rId260"/>
    <p:sldId id="528" r:id="rId261"/>
    <p:sldId id="529" r:id="rId262"/>
    <p:sldId id="530" r:id="rId263"/>
    <p:sldId id="531" r:id="rId264"/>
    <p:sldId id="532" r:id="rId265"/>
    <p:sldId id="533" r:id="rId266"/>
    <p:sldId id="534" r:id="rId267"/>
    <p:sldId id="535" r:id="rId268"/>
    <p:sldId id="536" r:id="rId269"/>
    <p:sldId id="537" r:id="rId270"/>
    <p:sldId id="538" r:id="rId271"/>
    <p:sldId id="539" r:id="rId272"/>
    <p:sldId id="540" r:id="rId273"/>
    <p:sldId id="541" r:id="rId274"/>
    <p:sldId id="542" r:id="rId275"/>
    <p:sldId id="543" r:id="rId276"/>
    <p:sldId id="544" r:id="rId277"/>
    <p:sldId id="545" r:id="rId278"/>
    <p:sldId id="546" r:id="rId279"/>
    <p:sldId id="547" r:id="rId280"/>
    <p:sldId id="548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557" r:id="rId290"/>
    <p:sldId id="558" r:id="rId291"/>
    <p:sldId id="559" r:id="rId292"/>
    <p:sldId id="560" r:id="rId293"/>
    <p:sldId id="561" r:id="rId294"/>
    <p:sldId id="562" r:id="rId295"/>
    <p:sldId id="563" r:id="rId296"/>
    <p:sldId id="564" r:id="rId297"/>
    <p:sldId id="565" r:id="rId298"/>
    <p:sldId id="566" r:id="rId299"/>
    <p:sldId id="567" r:id="rId300"/>
    <p:sldId id="568" r:id="rId301"/>
    <p:sldId id="569" r:id="rId302"/>
    <p:sldId id="570" r:id="rId303"/>
    <p:sldId id="571" r:id="rId304"/>
    <p:sldId id="572" r:id="rId305"/>
    <p:sldId id="573" r:id="rId306"/>
    <p:sldId id="574" r:id="rId307"/>
    <p:sldId id="575" r:id="rId308"/>
    <p:sldId id="576" r:id="rId309"/>
    <p:sldId id="577" r:id="rId310"/>
    <p:sldId id="578" r:id="rId311"/>
    <p:sldId id="579" r:id="rId312"/>
    <p:sldId id="580" r:id="rId313"/>
    <p:sldId id="581" r:id="rId314"/>
    <p:sldId id="582" r:id="rId315"/>
    <p:sldId id="583" r:id="rId316"/>
    <p:sldId id="584" r:id="rId317"/>
    <p:sldId id="585" r:id="rId318"/>
    <p:sldId id="586" r:id="rId319"/>
    <p:sldId id="587" r:id="rId320"/>
    <p:sldId id="588" r:id="rId321"/>
    <p:sldId id="589" r:id="rId322"/>
    <p:sldId id="590" r:id="rId323"/>
    <p:sldId id="591" r:id="rId324"/>
    <p:sldId id="592" r:id="rId325"/>
    <p:sldId id="593" r:id="rId326"/>
    <p:sldId id="594" r:id="rId327"/>
    <p:sldId id="595" r:id="rId328"/>
    <p:sldId id="596" r:id="rId329"/>
    <p:sldId id="597" r:id="rId330"/>
    <p:sldId id="598" r:id="rId331"/>
    <p:sldId id="599" r:id="rId332"/>
    <p:sldId id="600" r:id="rId333"/>
    <p:sldId id="601" r:id="rId334"/>
    <p:sldId id="602" r:id="rId335"/>
    <p:sldId id="603" r:id="rId336"/>
    <p:sldId id="604" r:id="rId337"/>
    <p:sldId id="605" r:id="rId338"/>
    <p:sldId id="606" r:id="rId339"/>
    <p:sldId id="607" r:id="rId340"/>
    <p:sldId id="608" r:id="rId341"/>
    <p:sldId id="609" r:id="rId342"/>
    <p:sldId id="610" r:id="rId343"/>
    <p:sldId id="611" r:id="rId344"/>
    <p:sldId id="612" r:id="rId345"/>
    <p:sldId id="613" r:id="rId346"/>
    <p:sldId id="614" r:id="rId347"/>
    <p:sldId id="615" r:id="rId348"/>
    <p:sldId id="616" r:id="rId349"/>
    <p:sldId id="617" r:id="rId350"/>
    <p:sldId id="618" r:id="rId351"/>
    <p:sldId id="619" r:id="rId352"/>
    <p:sldId id="620" r:id="rId353"/>
    <p:sldId id="621" r:id="rId354"/>
    <p:sldId id="622" r:id="rId355"/>
    <p:sldId id="623" r:id="rId356"/>
    <p:sldId id="624" r:id="rId357"/>
    <p:sldId id="625" r:id="rId358"/>
    <p:sldId id="626" r:id="rId359"/>
    <p:sldId id="627" r:id="rId360"/>
    <p:sldId id="628" r:id="rId361"/>
    <p:sldId id="629" r:id="rId362"/>
    <p:sldId id="630" r:id="rId363"/>
    <p:sldId id="631" r:id="rId364"/>
    <p:sldId id="632" r:id="rId365"/>
    <p:sldId id="633" r:id="rId366"/>
    <p:sldId id="634" r:id="rId367"/>
    <p:sldId id="635" r:id="rId368"/>
    <p:sldId id="636" r:id="rId369"/>
    <p:sldId id="637" r:id="rId370"/>
    <p:sldId id="638" r:id="rId371"/>
    <p:sldId id="639" r:id="rId372"/>
    <p:sldId id="640" r:id="rId373"/>
    <p:sldId id="641" r:id="rId374"/>
    <p:sldId id="642" r:id="rId375"/>
    <p:sldId id="643" r:id="rId376"/>
    <p:sldId id="644" r:id="rId377"/>
    <p:sldId id="645" r:id="rId378"/>
    <p:sldId id="646" r:id="rId379"/>
    <p:sldId id="647" r:id="rId380"/>
    <p:sldId id="648" r:id="rId381"/>
    <p:sldId id="649" r:id="rId382"/>
    <p:sldId id="650" r:id="rId383"/>
    <p:sldId id="651" r:id="rId384"/>
    <p:sldId id="652" r:id="rId385"/>
    <p:sldId id="653" r:id="rId386"/>
    <p:sldId id="654" r:id="rId387"/>
    <p:sldId id="655" r:id="rId388"/>
    <p:sldId id="656" r:id="rId389"/>
    <p:sldId id="657" r:id="rId390"/>
    <p:sldId id="658" r:id="rId391"/>
    <p:sldId id="659" r:id="rId392"/>
    <p:sldId id="660" r:id="rId393"/>
    <p:sldId id="661" r:id="rId394"/>
    <p:sldId id="662" r:id="rId395"/>
    <p:sldId id="663" r:id="rId396"/>
    <p:sldId id="664" r:id="rId397"/>
    <p:sldId id="665" r:id="rId398"/>
    <p:sldId id="666" r:id="rId399"/>
    <p:sldId id="667" r:id="rId400"/>
    <p:sldId id="668" r:id="rId401"/>
    <p:sldId id="669" r:id="rId402"/>
    <p:sldId id="670" r:id="rId403"/>
    <p:sldId id="671" r:id="rId404"/>
    <p:sldId id="672" r:id="rId405"/>
    <p:sldId id="673" r:id="rId406"/>
    <p:sldId id="674" r:id="rId407"/>
    <p:sldId id="675" r:id="rId408"/>
    <p:sldId id="676" r:id="rId409"/>
    <p:sldId id="677" r:id="rId410"/>
    <p:sldId id="678" r:id="rId411"/>
    <p:sldId id="679" r:id="rId412"/>
    <p:sldId id="680" r:id="rId413"/>
    <p:sldId id="681" r:id="rId414"/>
    <p:sldId id="682" r:id="rId415"/>
    <p:sldId id="683" r:id="rId416"/>
    <p:sldId id="684" r:id="rId417"/>
    <p:sldId id="685" r:id="rId418"/>
    <p:sldId id="686" r:id="rId419"/>
    <p:sldId id="687" r:id="rId420"/>
    <p:sldId id="688" r:id="rId421"/>
    <p:sldId id="689" r:id="rId422"/>
    <p:sldId id="690" r:id="rId423"/>
    <p:sldId id="691" r:id="rId424"/>
    <p:sldId id="692" r:id="rId425"/>
    <p:sldId id="693" r:id="rId426"/>
    <p:sldId id="694" r:id="rId427"/>
    <p:sldId id="695" r:id="rId428"/>
    <p:sldId id="696" r:id="rId429"/>
    <p:sldId id="697" r:id="rId430"/>
    <p:sldId id="698" r:id="rId431"/>
    <p:sldId id="699" r:id="rId432"/>
    <p:sldId id="700" r:id="rId433"/>
    <p:sldId id="701" r:id="rId434"/>
    <p:sldId id="702" r:id="rId435"/>
    <p:sldId id="703" r:id="rId436"/>
    <p:sldId id="704" r:id="rId437"/>
    <p:sldId id="705" r:id="rId438"/>
    <p:sldId id="706" r:id="rId439"/>
    <p:sldId id="707" r:id="rId440"/>
    <p:sldId id="708" r:id="rId441"/>
    <p:sldId id="709" r:id="rId442"/>
    <p:sldId id="710" r:id="rId443"/>
    <p:sldId id="711" r:id="rId444"/>
    <p:sldId id="712" r:id="rId445"/>
    <p:sldId id="713" r:id="rId446"/>
    <p:sldId id="714" r:id="rId447"/>
    <p:sldId id="715" r:id="rId448"/>
    <p:sldId id="716" r:id="rId449"/>
    <p:sldId id="717" r:id="rId450"/>
    <p:sldId id="718" r:id="rId451"/>
    <p:sldId id="719" r:id="rId452"/>
    <p:sldId id="720" r:id="rId453"/>
    <p:sldId id="721" r:id="rId454"/>
    <p:sldId id="722" r:id="rId455"/>
    <p:sldId id="723" r:id="rId456"/>
    <p:sldId id="724" r:id="rId457"/>
    <p:sldId id="725" r:id="rId458"/>
    <p:sldId id="726" r:id="rId459"/>
    <p:sldId id="727" r:id="rId460"/>
    <p:sldId id="728" r:id="rId461"/>
  </p:sldIdLst>
  <p:sldSz cx="9144000" cy="5143500" type="screen16x9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-510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theme" Target="theme/theme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tableStyles" Target="tableStyles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5121" y="1791809"/>
            <a:ext cx="8753756" cy="8332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7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666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7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666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7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7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800599"/>
            <a:ext cx="9144000" cy="342900"/>
          </a:xfrm>
          <a:custGeom>
            <a:avLst/>
            <a:gdLst/>
            <a:ahLst/>
            <a:cxnLst/>
            <a:rect l="l" t="t" r="r" b="b"/>
            <a:pathLst>
              <a:path w="9144000" h="342900">
                <a:moveTo>
                  <a:pt x="0" y="0"/>
                </a:moveTo>
                <a:lnTo>
                  <a:pt x="9143999" y="0"/>
                </a:lnTo>
                <a:lnTo>
                  <a:pt x="9143999" y="342899"/>
                </a:lnTo>
                <a:lnTo>
                  <a:pt x="0" y="34289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800600"/>
            <a:ext cx="9144000" cy="342900"/>
          </a:xfrm>
          <a:custGeom>
            <a:avLst/>
            <a:gdLst/>
            <a:ahLst/>
            <a:cxnLst/>
            <a:rect l="l" t="t" r="r" b="b"/>
            <a:pathLst>
              <a:path w="9144000" h="342900">
                <a:moveTo>
                  <a:pt x="0" y="0"/>
                </a:moveTo>
                <a:lnTo>
                  <a:pt x="9143999" y="0"/>
                </a:lnTo>
              </a:path>
              <a:path w="9144000" h="342900">
                <a:moveTo>
                  <a:pt x="9143999" y="342899"/>
                </a:moveTo>
                <a:lnTo>
                  <a:pt x="0" y="342899"/>
                </a:lnTo>
                <a:lnTo>
                  <a:pt x="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2995" y="58801"/>
            <a:ext cx="8007984" cy="735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7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5475" y="1038366"/>
            <a:ext cx="7291705" cy="3086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666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jpe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5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5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4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4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eg"/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structors@kplabs.in" TargetMode="Externa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B/>
          </a:sp3d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2430" y="283050"/>
            <a:ext cx="27127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FF0000"/>
                </a:solidFill>
              </a:rPr>
              <a:t>Amazing</a:t>
            </a:r>
            <a:r>
              <a:rPr spc="-140" dirty="0">
                <a:solidFill>
                  <a:srgbClr val="FF0000"/>
                </a:solidFill>
              </a:rPr>
              <a:t> </a:t>
            </a:r>
            <a:r>
              <a:rPr spc="-50" dirty="0">
                <a:solidFill>
                  <a:srgbClr val="FF0000"/>
                </a:solidFill>
              </a:rPr>
              <a:t>Terraform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0908" y="1012331"/>
            <a:ext cx="805688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great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benefits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supports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thousands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providers.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48514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concepts,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write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and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providers.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1312" y="3427452"/>
            <a:ext cx="1525905" cy="574675"/>
            <a:chOff x="651312" y="3427452"/>
            <a:chExt cx="1525905" cy="574675"/>
          </a:xfrm>
        </p:grpSpPr>
        <p:sp>
          <p:nvSpPr>
            <p:cNvPr id="6" name="object 6"/>
            <p:cNvSpPr/>
            <p:nvPr/>
          </p:nvSpPr>
          <p:spPr>
            <a:xfrm>
              <a:off x="656075" y="3432214"/>
              <a:ext cx="1516380" cy="565150"/>
            </a:xfrm>
            <a:custGeom>
              <a:avLst/>
              <a:gdLst/>
              <a:ahLst/>
              <a:cxnLst/>
              <a:rect l="l" t="t" r="r" b="b"/>
              <a:pathLst>
                <a:path w="1516380" h="565150">
                  <a:moveTo>
                    <a:pt x="1422048" y="564899"/>
                  </a:moveTo>
                  <a:lnTo>
                    <a:pt x="94151" y="564899"/>
                  </a:lnTo>
                  <a:lnTo>
                    <a:pt x="57503" y="557501"/>
                  </a:lnTo>
                  <a:lnTo>
                    <a:pt x="27576" y="537323"/>
                  </a:lnTo>
                  <a:lnTo>
                    <a:pt x="7398" y="507396"/>
                  </a:lnTo>
                  <a:lnTo>
                    <a:pt x="0" y="470747"/>
                  </a:lnTo>
                  <a:lnTo>
                    <a:pt x="0" y="94151"/>
                  </a:lnTo>
                  <a:lnTo>
                    <a:pt x="7398" y="57503"/>
                  </a:lnTo>
                  <a:lnTo>
                    <a:pt x="27576" y="27575"/>
                  </a:lnTo>
                  <a:lnTo>
                    <a:pt x="57503" y="7398"/>
                  </a:lnTo>
                  <a:lnTo>
                    <a:pt x="94151" y="0"/>
                  </a:lnTo>
                  <a:lnTo>
                    <a:pt x="1422048" y="0"/>
                  </a:lnTo>
                  <a:lnTo>
                    <a:pt x="1474283" y="15818"/>
                  </a:lnTo>
                  <a:lnTo>
                    <a:pt x="1509033" y="58121"/>
                  </a:lnTo>
                  <a:lnTo>
                    <a:pt x="1516200" y="94151"/>
                  </a:lnTo>
                  <a:lnTo>
                    <a:pt x="1516200" y="470747"/>
                  </a:lnTo>
                  <a:lnTo>
                    <a:pt x="1508801" y="507396"/>
                  </a:lnTo>
                  <a:lnTo>
                    <a:pt x="1488623" y="537323"/>
                  </a:lnTo>
                  <a:lnTo>
                    <a:pt x="1458696" y="557501"/>
                  </a:lnTo>
                  <a:lnTo>
                    <a:pt x="1422048" y="5648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6075" y="3432214"/>
              <a:ext cx="1516380" cy="565150"/>
            </a:xfrm>
            <a:custGeom>
              <a:avLst/>
              <a:gdLst/>
              <a:ahLst/>
              <a:cxnLst/>
              <a:rect l="l" t="t" r="r" b="b"/>
              <a:pathLst>
                <a:path w="1516380" h="565150">
                  <a:moveTo>
                    <a:pt x="0" y="94151"/>
                  </a:moveTo>
                  <a:lnTo>
                    <a:pt x="7398" y="57503"/>
                  </a:lnTo>
                  <a:lnTo>
                    <a:pt x="27576" y="27576"/>
                  </a:lnTo>
                  <a:lnTo>
                    <a:pt x="57503" y="7398"/>
                  </a:lnTo>
                  <a:lnTo>
                    <a:pt x="94151" y="0"/>
                  </a:lnTo>
                  <a:lnTo>
                    <a:pt x="1422048" y="0"/>
                  </a:lnTo>
                  <a:lnTo>
                    <a:pt x="1474283" y="15818"/>
                  </a:lnTo>
                  <a:lnTo>
                    <a:pt x="1509033" y="58121"/>
                  </a:lnTo>
                  <a:lnTo>
                    <a:pt x="1516200" y="94151"/>
                  </a:lnTo>
                  <a:lnTo>
                    <a:pt x="1516200" y="470747"/>
                  </a:lnTo>
                  <a:lnTo>
                    <a:pt x="1508801" y="507396"/>
                  </a:lnTo>
                  <a:lnTo>
                    <a:pt x="1488623" y="537323"/>
                  </a:lnTo>
                  <a:lnTo>
                    <a:pt x="1458696" y="557501"/>
                  </a:lnTo>
                  <a:lnTo>
                    <a:pt x="1422048" y="564899"/>
                  </a:lnTo>
                  <a:lnTo>
                    <a:pt x="94151" y="564899"/>
                  </a:lnTo>
                  <a:lnTo>
                    <a:pt x="57503" y="557501"/>
                  </a:lnTo>
                  <a:lnTo>
                    <a:pt x="27576" y="537323"/>
                  </a:lnTo>
                  <a:lnTo>
                    <a:pt x="7398" y="507396"/>
                  </a:lnTo>
                  <a:lnTo>
                    <a:pt x="0" y="470747"/>
                  </a:lnTo>
                  <a:lnTo>
                    <a:pt x="0" y="94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21350" y="3590077"/>
            <a:ext cx="786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Terraform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16187" y="3692572"/>
            <a:ext cx="1412875" cy="34290"/>
            <a:chOff x="2316187" y="3692572"/>
            <a:chExt cx="1412875" cy="34290"/>
          </a:xfrm>
        </p:grpSpPr>
        <p:sp>
          <p:nvSpPr>
            <p:cNvPr id="10" name="object 10"/>
            <p:cNvSpPr/>
            <p:nvPr/>
          </p:nvSpPr>
          <p:spPr>
            <a:xfrm>
              <a:off x="2320950" y="3707939"/>
              <a:ext cx="1384935" cy="13970"/>
            </a:xfrm>
            <a:custGeom>
              <a:avLst/>
              <a:gdLst/>
              <a:ahLst/>
              <a:cxnLst/>
              <a:rect l="l" t="t" r="r" b="b"/>
              <a:pathLst>
                <a:path w="1384935" h="13970">
                  <a:moveTo>
                    <a:pt x="0" y="13775"/>
                  </a:moveTo>
                  <a:lnTo>
                    <a:pt x="1384558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94690" y="369733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12" y="21422"/>
                  </a:moveTo>
                  <a:lnTo>
                    <a:pt x="10817" y="10604"/>
                  </a:lnTo>
                  <a:lnTo>
                    <a:pt x="0" y="0"/>
                  </a:lnTo>
                  <a:lnTo>
                    <a:pt x="29535" y="10418"/>
                  </a:lnTo>
                  <a:lnTo>
                    <a:pt x="212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94690" y="369733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817" y="10604"/>
                  </a:moveTo>
                  <a:lnTo>
                    <a:pt x="212" y="21422"/>
                  </a:lnTo>
                  <a:lnTo>
                    <a:pt x="29535" y="10418"/>
                  </a:lnTo>
                  <a:lnTo>
                    <a:pt x="0" y="0"/>
                  </a:lnTo>
                  <a:lnTo>
                    <a:pt x="10817" y="1060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6149" y="2951977"/>
            <a:ext cx="3231674" cy="1525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5875" y="193876"/>
            <a:ext cx="6134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93C47D"/>
                </a:solidFill>
              </a:rPr>
              <a:t>Example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of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30" dirty="0">
                <a:solidFill>
                  <a:srgbClr val="93C47D"/>
                </a:solidFill>
              </a:rPr>
              <a:t>a</a:t>
            </a:r>
            <a:r>
              <a:rPr spc="-120" dirty="0">
                <a:solidFill>
                  <a:srgbClr val="93C47D"/>
                </a:solidFill>
              </a:rPr>
              <a:t> Single </a:t>
            </a:r>
            <a:r>
              <a:rPr spc="-145" dirty="0">
                <a:solidFill>
                  <a:srgbClr val="93C47D"/>
                </a:solidFill>
              </a:rPr>
              <a:t>Service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Automated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60" dirty="0">
                <a:solidFill>
                  <a:srgbClr val="93C47D"/>
                </a:solidFill>
              </a:rPr>
              <a:t>Way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47989" y="3343179"/>
            <a:ext cx="732155" cy="31115"/>
            <a:chOff x="5047989" y="3343179"/>
            <a:chExt cx="732155" cy="31115"/>
          </a:xfrm>
        </p:grpSpPr>
        <p:sp>
          <p:nvSpPr>
            <p:cNvPr id="5" name="object 5"/>
            <p:cNvSpPr/>
            <p:nvPr/>
          </p:nvSpPr>
          <p:spPr>
            <a:xfrm>
              <a:off x="5047989" y="3358653"/>
              <a:ext cx="708660" cy="0"/>
            </a:xfrm>
            <a:custGeom>
              <a:avLst/>
              <a:gdLst/>
              <a:ahLst/>
              <a:cxnLst/>
              <a:rect l="l" t="t" r="r" b="b"/>
              <a:pathLst>
                <a:path w="708660">
                  <a:moveTo>
                    <a:pt x="0" y="0"/>
                  </a:moveTo>
                  <a:lnTo>
                    <a:pt x="7086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5934" y="334794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45934" y="334794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6514" y="930045"/>
            <a:ext cx="7816850" cy="3459479"/>
            <a:chOff x="76514" y="930045"/>
            <a:chExt cx="7816850" cy="3459479"/>
          </a:xfrm>
        </p:grpSpPr>
        <p:sp>
          <p:nvSpPr>
            <p:cNvPr id="9" name="object 9"/>
            <p:cNvSpPr/>
            <p:nvPr/>
          </p:nvSpPr>
          <p:spPr>
            <a:xfrm>
              <a:off x="81277" y="233295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1692993" y="2051399"/>
                  </a:move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7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3" y="0"/>
                  </a:lnTo>
                  <a:lnTo>
                    <a:pt x="1746282" y="4218"/>
                  </a:lnTo>
                  <a:lnTo>
                    <a:pt x="1797779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4" y="99175"/>
                  </a:lnTo>
                  <a:lnTo>
                    <a:pt x="1967122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1" y="285317"/>
                  </a:lnTo>
                  <a:lnTo>
                    <a:pt x="2031599" y="338606"/>
                  </a:lnTo>
                  <a:lnTo>
                    <a:pt x="2031599" y="1712793"/>
                  </a:lnTo>
                  <a:lnTo>
                    <a:pt x="2028508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6" y="1919705"/>
                  </a:lnTo>
                  <a:lnTo>
                    <a:pt x="1932424" y="1952224"/>
                  </a:lnTo>
                  <a:lnTo>
                    <a:pt x="1899905" y="1980847"/>
                  </a:lnTo>
                  <a:lnTo>
                    <a:pt x="1863894" y="2005170"/>
                  </a:lnTo>
                  <a:lnTo>
                    <a:pt x="1824794" y="2024790"/>
                  </a:lnTo>
                  <a:lnTo>
                    <a:pt x="1783008" y="2039304"/>
                  </a:lnTo>
                  <a:lnTo>
                    <a:pt x="1738940" y="2048308"/>
                  </a:lnTo>
                  <a:lnTo>
                    <a:pt x="1692993" y="20513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277" y="233295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0" y="338606"/>
                  </a:move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3" y="0"/>
                  </a:lnTo>
                  <a:lnTo>
                    <a:pt x="1746282" y="4218"/>
                  </a:lnTo>
                  <a:lnTo>
                    <a:pt x="1797779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4" y="99175"/>
                  </a:lnTo>
                  <a:lnTo>
                    <a:pt x="1967122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1" y="285317"/>
                  </a:lnTo>
                  <a:lnTo>
                    <a:pt x="2031599" y="338606"/>
                  </a:lnTo>
                  <a:lnTo>
                    <a:pt x="2031599" y="1712793"/>
                  </a:lnTo>
                  <a:lnTo>
                    <a:pt x="2028508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6" y="1919705"/>
                  </a:lnTo>
                  <a:lnTo>
                    <a:pt x="1932424" y="1952224"/>
                  </a:lnTo>
                  <a:lnTo>
                    <a:pt x="1899905" y="1980847"/>
                  </a:lnTo>
                  <a:lnTo>
                    <a:pt x="1863894" y="2005170"/>
                  </a:lnTo>
                  <a:lnTo>
                    <a:pt x="1824794" y="2024790"/>
                  </a:lnTo>
                  <a:lnTo>
                    <a:pt x="1783008" y="2039304"/>
                  </a:lnTo>
                  <a:lnTo>
                    <a:pt x="1738940" y="2048308"/>
                  </a:lnTo>
                  <a:lnTo>
                    <a:pt x="1692993" y="2051399"/>
                  </a:ln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7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902" y="2567128"/>
              <a:ext cx="569274" cy="5692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902" y="2577054"/>
              <a:ext cx="569274" cy="5692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501" y="3532079"/>
              <a:ext cx="569274" cy="5692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5902" y="3542004"/>
              <a:ext cx="569274" cy="5692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49102" y="233295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1692993" y="2051399"/>
                  </a:move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7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3" y="0"/>
                  </a:lnTo>
                  <a:lnTo>
                    <a:pt x="1746282" y="4218"/>
                  </a:lnTo>
                  <a:lnTo>
                    <a:pt x="1797780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4" y="99175"/>
                  </a:lnTo>
                  <a:lnTo>
                    <a:pt x="1967123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2" y="285317"/>
                  </a:lnTo>
                  <a:lnTo>
                    <a:pt x="2031600" y="338606"/>
                  </a:lnTo>
                  <a:lnTo>
                    <a:pt x="2031600" y="1712793"/>
                  </a:lnTo>
                  <a:lnTo>
                    <a:pt x="2028509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7" y="1919705"/>
                  </a:lnTo>
                  <a:lnTo>
                    <a:pt x="1932424" y="1952224"/>
                  </a:lnTo>
                  <a:lnTo>
                    <a:pt x="1899905" y="1980847"/>
                  </a:lnTo>
                  <a:lnTo>
                    <a:pt x="1863894" y="2005170"/>
                  </a:lnTo>
                  <a:lnTo>
                    <a:pt x="1824794" y="2024790"/>
                  </a:lnTo>
                  <a:lnTo>
                    <a:pt x="1783008" y="2039304"/>
                  </a:lnTo>
                  <a:lnTo>
                    <a:pt x="1738940" y="2048308"/>
                  </a:lnTo>
                  <a:lnTo>
                    <a:pt x="1692993" y="20513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49102" y="233295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0" y="338606"/>
                  </a:move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3" y="0"/>
                  </a:lnTo>
                  <a:lnTo>
                    <a:pt x="1746282" y="4218"/>
                  </a:lnTo>
                  <a:lnTo>
                    <a:pt x="1797780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4" y="99175"/>
                  </a:lnTo>
                  <a:lnTo>
                    <a:pt x="1967123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2" y="285317"/>
                  </a:lnTo>
                  <a:lnTo>
                    <a:pt x="2031600" y="338606"/>
                  </a:lnTo>
                  <a:lnTo>
                    <a:pt x="2031600" y="1712793"/>
                  </a:lnTo>
                  <a:lnTo>
                    <a:pt x="2028509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7" y="1919705"/>
                  </a:lnTo>
                  <a:lnTo>
                    <a:pt x="1932424" y="1952224"/>
                  </a:lnTo>
                  <a:lnTo>
                    <a:pt x="1899905" y="1980847"/>
                  </a:lnTo>
                  <a:lnTo>
                    <a:pt x="1863894" y="2005170"/>
                  </a:lnTo>
                  <a:lnTo>
                    <a:pt x="1824794" y="2024790"/>
                  </a:lnTo>
                  <a:lnTo>
                    <a:pt x="1783008" y="2039304"/>
                  </a:lnTo>
                  <a:lnTo>
                    <a:pt x="1738940" y="2048308"/>
                  </a:lnTo>
                  <a:lnTo>
                    <a:pt x="1692993" y="2051399"/>
                  </a:ln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7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6902" y="2577053"/>
              <a:ext cx="569274" cy="5692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3727" y="2577054"/>
              <a:ext cx="569274" cy="5692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501" y="3542004"/>
              <a:ext cx="569275" cy="5692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3727" y="3542004"/>
              <a:ext cx="569274" cy="56927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856577" y="233295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1692992" y="2051399"/>
                  </a:move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7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2" y="0"/>
                  </a:lnTo>
                  <a:lnTo>
                    <a:pt x="1746282" y="4218"/>
                  </a:lnTo>
                  <a:lnTo>
                    <a:pt x="1797779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4" y="99175"/>
                  </a:lnTo>
                  <a:lnTo>
                    <a:pt x="1967122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1" y="285317"/>
                  </a:lnTo>
                  <a:lnTo>
                    <a:pt x="2031599" y="338606"/>
                  </a:lnTo>
                  <a:lnTo>
                    <a:pt x="2031599" y="1712793"/>
                  </a:lnTo>
                  <a:lnTo>
                    <a:pt x="2028508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6" y="1919705"/>
                  </a:lnTo>
                  <a:lnTo>
                    <a:pt x="1932424" y="1952224"/>
                  </a:lnTo>
                  <a:lnTo>
                    <a:pt x="1899905" y="1980847"/>
                  </a:lnTo>
                  <a:lnTo>
                    <a:pt x="1863894" y="2005170"/>
                  </a:lnTo>
                  <a:lnTo>
                    <a:pt x="1824793" y="2024790"/>
                  </a:lnTo>
                  <a:lnTo>
                    <a:pt x="1783007" y="2039304"/>
                  </a:lnTo>
                  <a:lnTo>
                    <a:pt x="1738939" y="2048308"/>
                  </a:lnTo>
                  <a:lnTo>
                    <a:pt x="1692992" y="20513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56577" y="233295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0" y="338606"/>
                  </a:move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2" y="0"/>
                  </a:lnTo>
                  <a:lnTo>
                    <a:pt x="1746282" y="4218"/>
                  </a:lnTo>
                  <a:lnTo>
                    <a:pt x="1797779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3" y="99175"/>
                  </a:lnTo>
                  <a:lnTo>
                    <a:pt x="1967122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1" y="285317"/>
                  </a:lnTo>
                  <a:lnTo>
                    <a:pt x="2031599" y="338606"/>
                  </a:lnTo>
                  <a:lnTo>
                    <a:pt x="2031599" y="1712793"/>
                  </a:lnTo>
                  <a:lnTo>
                    <a:pt x="2028508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6" y="1919705"/>
                  </a:lnTo>
                  <a:lnTo>
                    <a:pt x="1932424" y="1952224"/>
                  </a:lnTo>
                  <a:lnTo>
                    <a:pt x="1899905" y="1980847"/>
                  </a:lnTo>
                  <a:lnTo>
                    <a:pt x="1863894" y="2005170"/>
                  </a:lnTo>
                  <a:lnTo>
                    <a:pt x="1824793" y="2024790"/>
                  </a:lnTo>
                  <a:lnTo>
                    <a:pt x="1783007" y="2039304"/>
                  </a:lnTo>
                  <a:lnTo>
                    <a:pt x="1738939" y="2048308"/>
                  </a:lnTo>
                  <a:lnTo>
                    <a:pt x="1692992" y="2051399"/>
                  </a:ln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7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4377" y="2577053"/>
              <a:ext cx="569274" cy="5692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202" y="2577054"/>
              <a:ext cx="569274" cy="5692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1976" y="3542004"/>
              <a:ext cx="569274" cy="5692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1202" y="3542004"/>
              <a:ext cx="569274" cy="56927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60327" y="3358653"/>
              <a:ext cx="708660" cy="0"/>
            </a:xfrm>
            <a:custGeom>
              <a:avLst/>
              <a:gdLst/>
              <a:ahLst/>
              <a:cxnLst/>
              <a:rect l="l" t="t" r="r" b="b"/>
              <a:pathLst>
                <a:path w="708660">
                  <a:moveTo>
                    <a:pt x="0" y="0"/>
                  </a:moveTo>
                  <a:lnTo>
                    <a:pt x="708657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58272" y="334794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29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58272" y="334794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29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06789" y="934808"/>
              <a:ext cx="1516380" cy="565150"/>
            </a:xfrm>
            <a:custGeom>
              <a:avLst/>
              <a:gdLst/>
              <a:ahLst/>
              <a:cxnLst/>
              <a:rect l="l" t="t" r="r" b="b"/>
              <a:pathLst>
                <a:path w="1516379" h="565150">
                  <a:moveTo>
                    <a:pt x="1422048" y="564899"/>
                  </a:moveTo>
                  <a:lnTo>
                    <a:pt x="94151" y="564899"/>
                  </a:lnTo>
                  <a:lnTo>
                    <a:pt x="57503" y="557501"/>
                  </a:lnTo>
                  <a:lnTo>
                    <a:pt x="27576" y="537323"/>
                  </a:lnTo>
                  <a:lnTo>
                    <a:pt x="7398" y="507396"/>
                  </a:lnTo>
                  <a:lnTo>
                    <a:pt x="0" y="470748"/>
                  </a:lnTo>
                  <a:lnTo>
                    <a:pt x="0" y="94151"/>
                  </a:lnTo>
                  <a:lnTo>
                    <a:pt x="7398" y="57503"/>
                  </a:lnTo>
                  <a:lnTo>
                    <a:pt x="27576" y="27576"/>
                  </a:lnTo>
                  <a:lnTo>
                    <a:pt x="57503" y="7398"/>
                  </a:lnTo>
                  <a:lnTo>
                    <a:pt x="94151" y="0"/>
                  </a:lnTo>
                  <a:lnTo>
                    <a:pt x="1422048" y="0"/>
                  </a:lnTo>
                  <a:lnTo>
                    <a:pt x="1474283" y="15818"/>
                  </a:lnTo>
                  <a:lnTo>
                    <a:pt x="1509033" y="58121"/>
                  </a:lnTo>
                  <a:lnTo>
                    <a:pt x="1516200" y="94151"/>
                  </a:lnTo>
                  <a:lnTo>
                    <a:pt x="1516200" y="470748"/>
                  </a:lnTo>
                  <a:lnTo>
                    <a:pt x="1508801" y="507396"/>
                  </a:lnTo>
                  <a:lnTo>
                    <a:pt x="1488623" y="537323"/>
                  </a:lnTo>
                  <a:lnTo>
                    <a:pt x="1458696" y="557501"/>
                  </a:lnTo>
                  <a:lnTo>
                    <a:pt x="1422048" y="5648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06789" y="934808"/>
              <a:ext cx="1516380" cy="565150"/>
            </a:xfrm>
            <a:custGeom>
              <a:avLst/>
              <a:gdLst/>
              <a:ahLst/>
              <a:cxnLst/>
              <a:rect l="l" t="t" r="r" b="b"/>
              <a:pathLst>
                <a:path w="1516379" h="565150">
                  <a:moveTo>
                    <a:pt x="0" y="94151"/>
                  </a:moveTo>
                  <a:lnTo>
                    <a:pt x="7398" y="57503"/>
                  </a:lnTo>
                  <a:lnTo>
                    <a:pt x="27576" y="27576"/>
                  </a:lnTo>
                  <a:lnTo>
                    <a:pt x="57503" y="7398"/>
                  </a:lnTo>
                  <a:lnTo>
                    <a:pt x="94151" y="0"/>
                  </a:lnTo>
                  <a:lnTo>
                    <a:pt x="1422048" y="0"/>
                  </a:lnTo>
                  <a:lnTo>
                    <a:pt x="1474283" y="15818"/>
                  </a:lnTo>
                  <a:lnTo>
                    <a:pt x="1509033" y="58121"/>
                  </a:lnTo>
                  <a:lnTo>
                    <a:pt x="1516200" y="94151"/>
                  </a:lnTo>
                  <a:lnTo>
                    <a:pt x="1516200" y="470748"/>
                  </a:lnTo>
                  <a:lnTo>
                    <a:pt x="1508801" y="507396"/>
                  </a:lnTo>
                  <a:lnTo>
                    <a:pt x="1488623" y="537323"/>
                  </a:lnTo>
                  <a:lnTo>
                    <a:pt x="1458696" y="557501"/>
                  </a:lnTo>
                  <a:lnTo>
                    <a:pt x="1422048" y="564899"/>
                  </a:lnTo>
                  <a:lnTo>
                    <a:pt x="94151" y="564899"/>
                  </a:lnTo>
                  <a:lnTo>
                    <a:pt x="57503" y="557501"/>
                  </a:lnTo>
                  <a:lnTo>
                    <a:pt x="27576" y="537323"/>
                  </a:lnTo>
                  <a:lnTo>
                    <a:pt x="7398" y="507396"/>
                  </a:lnTo>
                  <a:lnTo>
                    <a:pt x="0" y="470748"/>
                  </a:lnTo>
                  <a:lnTo>
                    <a:pt x="0" y="94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18009" y="1092671"/>
            <a:ext cx="694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IAC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Tool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92427" y="957395"/>
            <a:ext cx="5771515" cy="1380490"/>
            <a:chOff x="1092427" y="957395"/>
            <a:chExt cx="5771515" cy="1380490"/>
          </a:xfrm>
        </p:grpSpPr>
        <p:sp>
          <p:nvSpPr>
            <p:cNvPr id="34" name="object 34"/>
            <p:cNvSpPr/>
            <p:nvPr/>
          </p:nvSpPr>
          <p:spPr>
            <a:xfrm>
              <a:off x="1097189" y="1499708"/>
              <a:ext cx="5744210" cy="833119"/>
            </a:xfrm>
            <a:custGeom>
              <a:avLst/>
              <a:gdLst/>
              <a:ahLst/>
              <a:cxnLst/>
              <a:rect l="l" t="t" r="r" b="b"/>
              <a:pathLst>
                <a:path w="5744209" h="833119">
                  <a:moveTo>
                    <a:pt x="2867700" y="0"/>
                  </a:moveTo>
                  <a:lnTo>
                    <a:pt x="0" y="833099"/>
                  </a:lnTo>
                </a:path>
                <a:path w="5744209" h="833119">
                  <a:moveTo>
                    <a:pt x="2867700" y="0"/>
                  </a:moveTo>
                  <a:lnTo>
                    <a:pt x="5743919" y="824108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27861" y="2310569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0" y="20594"/>
                  </a:moveTo>
                  <a:lnTo>
                    <a:pt x="13247" y="13247"/>
                  </a:lnTo>
                  <a:lnTo>
                    <a:pt x="5900" y="0"/>
                  </a:lnTo>
                  <a:lnTo>
                    <a:pt x="31242" y="18403"/>
                  </a:lnTo>
                  <a:lnTo>
                    <a:pt x="0" y="20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27861" y="2310569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3247" y="13247"/>
                  </a:moveTo>
                  <a:lnTo>
                    <a:pt x="0" y="20594"/>
                  </a:lnTo>
                  <a:lnTo>
                    <a:pt x="31242" y="18403"/>
                  </a:lnTo>
                  <a:lnTo>
                    <a:pt x="5900" y="0"/>
                  </a:lnTo>
                  <a:lnTo>
                    <a:pt x="13247" y="1324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64889" y="1499708"/>
              <a:ext cx="0" cy="800735"/>
            </a:xfrm>
            <a:custGeom>
              <a:avLst/>
              <a:gdLst/>
              <a:ahLst/>
              <a:cxnLst/>
              <a:rect l="l" t="t" r="r" b="b"/>
              <a:pathLst>
                <a:path h="800735">
                  <a:moveTo>
                    <a:pt x="0" y="0"/>
                  </a:moveTo>
                  <a:lnTo>
                    <a:pt x="0" y="800456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4178" y="228945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29429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4178" y="228945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10711"/>
                  </a:moveTo>
                  <a:lnTo>
                    <a:pt x="0" y="0"/>
                  </a:lnTo>
                  <a:lnTo>
                    <a:pt x="10711" y="29429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5172" y="957395"/>
              <a:ext cx="473924" cy="47392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401745" y="1194353"/>
              <a:ext cx="676275" cy="0"/>
            </a:xfrm>
            <a:custGeom>
              <a:avLst/>
              <a:gdLst/>
              <a:ahLst/>
              <a:cxnLst/>
              <a:rect l="l" t="t" r="r" b="b"/>
              <a:pathLst>
                <a:path w="676275">
                  <a:moveTo>
                    <a:pt x="0" y="0"/>
                  </a:moveTo>
                  <a:lnTo>
                    <a:pt x="676014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83026" y="118364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29429" y="21423"/>
                  </a:moveTo>
                  <a:lnTo>
                    <a:pt x="0" y="10711"/>
                  </a:lnTo>
                  <a:lnTo>
                    <a:pt x="29429" y="0"/>
                  </a:lnTo>
                  <a:lnTo>
                    <a:pt x="18718" y="10711"/>
                  </a:lnTo>
                  <a:lnTo>
                    <a:pt x="29429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83026" y="118364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18718" y="10711"/>
                  </a:moveTo>
                  <a:lnTo>
                    <a:pt x="29429" y="0"/>
                  </a:lnTo>
                  <a:lnTo>
                    <a:pt x="0" y="10711"/>
                  </a:lnTo>
                  <a:lnTo>
                    <a:pt x="29429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67047" y="118364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29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67047" y="118364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10711" y="10711"/>
                  </a:moveTo>
                  <a:lnTo>
                    <a:pt x="0" y="21423"/>
                  </a:lnTo>
                  <a:lnTo>
                    <a:pt x="29429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84002" y="4591099"/>
            <a:ext cx="1694814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dirty="0">
                <a:solidFill>
                  <a:srgbClr val="EA9999"/>
                </a:solidFill>
                <a:latin typeface="Arial MT"/>
                <a:cs typeface="Arial MT"/>
              </a:rPr>
              <a:t>Development</a:t>
            </a:r>
            <a:r>
              <a:rPr sz="1600" spc="-55" dirty="0">
                <a:solidFill>
                  <a:srgbClr val="EA9999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EA9999"/>
                </a:solidFill>
                <a:latin typeface="Arial MT"/>
                <a:cs typeface="Arial MT"/>
              </a:rPr>
              <a:t>ENV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301501" y="4591099"/>
            <a:ext cx="11880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dirty="0">
                <a:solidFill>
                  <a:srgbClr val="F6B26B"/>
                </a:solidFill>
                <a:latin typeface="Arial MT"/>
                <a:cs typeface="Arial MT"/>
              </a:rPr>
              <a:t>Staging</a:t>
            </a:r>
            <a:r>
              <a:rPr sz="1600" spc="-35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6B26B"/>
                </a:solidFill>
                <a:latin typeface="Arial MT"/>
                <a:cs typeface="Arial MT"/>
              </a:rPr>
              <a:t>ENV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29702" y="4591099"/>
            <a:ext cx="147066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dirty="0">
                <a:solidFill>
                  <a:srgbClr val="D9EAD3"/>
                </a:solidFill>
                <a:latin typeface="Arial MT"/>
                <a:cs typeface="Arial MT"/>
              </a:rPr>
              <a:t>Production</a:t>
            </a:r>
            <a:r>
              <a:rPr sz="1600" spc="-50" dirty="0">
                <a:solidFill>
                  <a:srgbClr val="D9EAD3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D9EAD3"/>
                </a:solidFill>
                <a:latin typeface="Arial MT"/>
                <a:cs typeface="Arial MT"/>
              </a:rPr>
              <a:t>ENV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4030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</a:rPr>
              <a:t>T</a:t>
            </a:r>
            <a:r>
              <a:rPr sz="5200" spc="-55" dirty="0">
                <a:solidFill>
                  <a:srgbClr val="666666"/>
                </a:solidFill>
              </a:rPr>
              <a:t>erra</a:t>
            </a:r>
            <a:r>
              <a:rPr sz="5200" spc="-195" dirty="0">
                <a:solidFill>
                  <a:srgbClr val="666666"/>
                </a:solidFill>
              </a:rPr>
              <a:t>f</a:t>
            </a:r>
            <a:r>
              <a:rPr sz="5200" spc="-55" dirty="0">
                <a:solidFill>
                  <a:srgbClr val="666666"/>
                </a:solidFill>
              </a:rPr>
              <a:t>orm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755" dirty="0">
                <a:solidFill>
                  <a:srgbClr val="666666"/>
                </a:solidFill>
              </a:rPr>
              <a:t>V</a:t>
            </a:r>
            <a:r>
              <a:rPr sz="5200" spc="-200" dirty="0">
                <a:solidFill>
                  <a:srgbClr val="666666"/>
                </a:solidFill>
              </a:rPr>
              <a:t>aria</a:t>
            </a:r>
            <a:r>
              <a:rPr sz="5200" spc="-280" dirty="0">
                <a:solidFill>
                  <a:srgbClr val="666666"/>
                </a:solidFill>
              </a:rPr>
              <a:t>b</a:t>
            </a:r>
            <a:r>
              <a:rPr sz="5200" spc="-200" dirty="0">
                <a:solidFill>
                  <a:srgbClr val="666666"/>
                </a:solidFill>
              </a:rPr>
              <a:t>les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88889" y="1626503"/>
            <a:ext cx="2205355" cy="2409190"/>
            <a:chOff x="5188889" y="1626503"/>
            <a:chExt cx="2205355" cy="2409190"/>
          </a:xfrm>
        </p:grpSpPr>
        <p:sp>
          <p:nvSpPr>
            <p:cNvPr id="3" name="object 3"/>
            <p:cNvSpPr/>
            <p:nvPr/>
          </p:nvSpPr>
          <p:spPr>
            <a:xfrm>
              <a:off x="5193651" y="1631266"/>
              <a:ext cx="2195830" cy="2399665"/>
            </a:xfrm>
            <a:custGeom>
              <a:avLst/>
              <a:gdLst/>
              <a:ahLst/>
              <a:cxnLst/>
              <a:rect l="l" t="t" r="r" b="b"/>
              <a:pathLst>
                <a:path w="2195829" h="2399665">
                  <a:moveTo>
                    <a:pt x="1829492" y="2399400"/>
                  </a:moveTo>
                  <a:lnTo>
                    <a:pt x="365907" y="2399400"/>
                  </a:lnTo>
                  <a:lnTo>
                    <a:pt x="320008" y="2396549"/>
                  </a:lnTo>
                  <a:lnTo>
                    <a:pt x="275811" y="2388225"/>
                  </a:lnTo>
                  <a:lnTo>
                    <a:pt x="233658" y="2374770"/>
                  </a:lnTo>
                  <a:lnTo>
                    <a:pt x="193892" y="2356528"/>
                  </a:lnTo>
                  <a:lnTo>
                    <a:pt x="156856" y="2333841"/>
                  </a:lnTo>
                  <a:lnTo>
                    <a:pt x="122893" y="2307053"/>
                  </a:lnTo>
                  <a:lnTo>
                    <a:pt x="92346" y="2276506"/>
                  </a:lnTo>
                  <a:lnTo>
                    <a:pt x="65558" y="2242543"/>
                  </a:lnTo>
                  <a:lnTo>
                    <a:pt x="42871" y="2205507"/>
                  </a:lnTo>
                  <a:lnTo>
                    <a:pt x="24629" y="2165741"/>
                  </a:lnTo>
                  <a:lnTo>
                    <a:pt x="11175" y="2123588"/>
                  </a:lnTo>
                  <a:lnTo>
                    <a:pt x="2850" y="2079391"/>
                  </a:lnTo>
                  <a:lnTo>
                    <a:pt x="0" y="2033492"/>
                  </a:lnTo>
                  <a:lnTo>
                    <a:pt x="0" y="365907"/>
                  </a:lnTo>
                  <a:lnTo>
                    <a:pt x="2850" y="320008"/>
                  </a:lnTo>
                  <a:lnTo>
                    <a:pt x="11175" y="275811"/>
                  </a:lnTo>
                  <a:lnTo>
                    <a:pt x="24629" y="233658"/>
                  </a:lnTo>
                  <a:lnTo>
                    <a:pt x="42871" y="193892"/>
                  </a:lnTo>
                  <a:lnTo>
                    <a:pt x="65558" y="156856"/>
                  </a:lnTo>
                  <a:lnTo>
                    <a:pt x="92346" y="122893"/>
                  </a:lnTo>
                  <a:lnTo>
                    <a:pt x="122893" y="92346"/>
                  </a:lnTo>
                  <a:lnTo>
                    <a:pt x="156856" y="65558"/>
                  </a:lnTo>
                  <a:lnTo>
                    <a:pt x="193892" y="42871"/>
                  </a:lnTo>
                  <a:lnTo>
                    <a:pt x="233658" y="24629"/>
                  </a:lnTo>
                  <a:lnTo>
                    <a:pt x="275811" y="11175"/>
                  </a:lnTo>
                  <a:lnTo>
                    <a:pt x="320008" y="2850"/>
                  </a:lnTo>
                  <a:lnTo>
                    <a:pt x="365907" y="0"/>
                  </a:lnTo>
                  <a:lnTo>
                    <a:pt x="1829492" y="0"/>
                  </a:lnTo>
                  <a:lnTo>
                    <a:pt x="1877588" y="3173"/>
                  </a:lnTo>
                  <a:lnTo>
                    <a:pt x="1924453" y="12536"/>
                  </a:lnTo>
                  <a:lnTo>
                    <a:pt x="1969519" y="27853"/>
                  </a:lnTo>
                  <a:lnTo>
                    <a:pt x="2012216" y="48888"/>
                  </a:lnTo>
                  <a:lnTo>
                    <a:pt x="2051975" y="75406"/>
                  </a:lnTo>
                  <a:lnTo>
                    <a:pt x="2088228" y="107171"/>
                  </a:lnTo>
                  <a:lnTo>
                    <a:pt x="2119993" y="143424"/>
                  </a:lnTo>
                  <a:lnTo>
                    <a:pt x="2146511" y="183184"/>
                  </a:lnTo>
                  <a:lnTo>
                    <a:pt x="2167547" y="225880"/>
                  </a:lnTo>
                  <a:lnTo>
                    <a:pt x="2182864" y="270945"/>
                  </a:lnTo>
                  <a:lnTo>
                    <a:pt x="2192227" y="317811"/>
                  </a:lnTo>
                  <a:lnTo>
                    <a:pt x="2195400" y="365907"/>
                  </a:lnTo>
                  <a:lnTo>
                    <a:pt x="2195400" y="2033492"/>
                  </a:lnTo>
                  <a:lnTo>
                    <a:pt x="2192549" y="2079391"/>
                  </a:lnTo>
                  <a:lnTo>
                    <a:pt x="2184225" y="2123588"/>
                  </a:lnTo>
                  <a:lnTo>
                    <a:pt x="2170770" y="2165741"/>
                  </a:lnTo>
                  <a:lnTo>
                    <a:pt x="2152528" y="2205507"/>
                  </a:lnTo>
                  <a:lnTo>
                    <a:pt x="2129841" y="2242543"/>
                  </a:lnTo>
                  <a:lnTo>
                    <a:pt x="2103053" y="2276506"/>
                  </a:lnTo>
                  <a:lnTo>
                    <a:pt x="2072506" y="2307053"/>
                  </a:lnTo>
                  <a:lnTo>
                    <a:pt x="2038543" y="2333841"/>
                  </a:lnTo>
                  <a:lnTo>
                    <a:pt x="2001507" y="2356528"/>
                  </a:lnTo>
                  <a:lnTo>
                    <a:pt x="1961741" y="2374770"/>
                  </a:lnTo>
                  <a:lnTo>
                    <a:pt x="1919588" y="2388225"/>
                  </a:lnTo>
                  <a:lnTo>
                    <a:pt x="1875391" y="2396549"/>
                  </a:lnTo>
                  <a:lnTo>
                    <a:pt x="1829492" y="23994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93651" y="1631266"/>
              <a:ext cx="2195830" cy="2399665"/>
            </a:xfrm>
            <a:custGeom>
              <a:avLst/>
              <a:gdLst/>
              <a:ahLst/>
              <a:cxnLst/>
              <a:rect l="l" t="t" r="r" b="b"/>
              <a:pathLst>
                <a:path w="2195829" h="2399665">
                  <a:moveTo>
                    <a:pt x="0" y="365907"/>
                  </a:moveTo>
                  <a:lnTo>
                    <a:pt x="2850" y="320008"/>
                  </a:lnTo>
                  <a:lnTo>
                    <a:pt x="11175" y="275811"/>
                  </a:lnTo>
                  <a:lnTo>
                    <a:pt x="24629" y="233658"/>
                  </a:lnTo>
                  <a:lnTo>
                    <a:pt x="42871" y="193892"/>
                  </a:lnTo>
                  <a:lnTo>
                    <a:pt x="65558" y="156856"/>
                  </a:lnTo>
                  <a:lnTo>
                    <a:pt x="92346" y="122893"/>
                  </a:lnTo>
                  <a:lnTo>
                    <a:pt x="122893" y="92346"/>
                  </a:lnTo>
                  <a:lnTo>
                    <a:pt x="156856" y="65558"/>
                  </a:lnTo>
                  <a:lnTo>
                    <a:pt x="193892" y="42871"/>
                  </a:lnTo>
                  <a:lnTo>
                    <a:pt x="233658" y="24629"/>
                  </a:lnTo>
                  <a:lnTo>
                    <a:pt x="275811" y="11175"/>
                  </a:lnTo>
                  <a:lnTo>
                    <a:pt x="320008" y="2850"/>
                  </a:lnTo>
                  <a:lnTo>
                    <a:pt x="365907" y="0"/>
                  </a:lnTo>
                  <a:lnTo>
                    <a:pt x="1829492" y="0"/>
                  </a:lnTo>
                  <a:lnTo>
                    <a:pt x="1877588" y="3173"/>
                  </a:lnTo>
                  <a:lnTo>
                    <a:pt x="1924453" y="12536"/>
                  </a:lnTo>
                  <a:lnTo>
                    <a:pt x="1969519" y="27853"/>
                  </a:lnTo>
                  <a:lnTo>
                    <a:pt x="2012216" y="48888"/>
                  </a:lnTo>
                  <a:lnTo>
                    <a:pt x="2051975" y="75406"/>
                  </a:lnTo>
                  <a:lnTo>
                    <a:pt x="2088228" y="107171"/>
                  </a:lnTo>
                  <a:lnTo>
                    <a:pt x="2119993" y="143424"/>
                  </a:lnTo>
                  <a:lnTo>
                    <a:pt x="2146511" y="183184"/>
                  </a:lnTo>
                  <a:lnTo>
                    <a:pt x="2167547" y="225880"/>
                  </a:lnTo>
                  <a:lnTo>
                    <a:pt x="2182864" y="270945"/>
                  </a:lnTo>
                  <a:lnTo>
                    <a:pt x="2192227" y="317811"/>
                  </a:lnTo>
                  <a:lnTo>
                    <a:pt x="2195400" y="365907"/>
                  </a:lnTo>
                  <a:lnTo>
                    <a:pt x="2195400" y="2033492"/>
                  </a:lnTo>
                  <a:lnTo>
                    <a:pt x="2192549" y="2079391"/>
                  </a:lnTo>
                  <a:lnTo>
                    <a:pt x="2184225" y="2123588"/>
                  </a:lnTo>
                  <a:lnTo>
                    <a:pt x="2170770" y="2165741"/>
                  </a:lnTo>
                  <a:lnTo>
                    <a:pt x="2152528" y="2205507"/>
                  </a:lnTo>
                  <a:lnTo>
                    <a:pt x="2129842" y="2242543"/>
                  </a:lnTo>
                  <a:lnTo>
                    <a:pt x="2103053" y="2276506"/>
                  </a:lnTo>
                  <a:lnTo>
                    <a:pt x="2072506" y="2307053"/>
                  </a:lnTo>
                  <a:lnTo>
                    <a:pt x="2038543" y="2333841"/>
                  </a:lnTo>
                  <a:lnTo>
                    <a:pt x="2001507" y="2356528"/>
                  </a:lnTo>
                  <a:lnTo>
                    <a:pt x="1961741" y="2374770"/>
                  </a:lnTo>
                  <a:lnTo>
                    <a:pt x="1919588" y="2388225"/>
                  </a:lnTo>
                  <a:lnTo>
                    <a:pt x="1875391" y="2396549"/>
                  </a:lnTo>
                  <a:lnTo>
                    <a:pt x="1829492" y="2399400"/>
                  </a:lnTo>
                  <a:lnTo>
                    <a:pt x="365907" y="2399400"/>
                  </a:lnTo>
                  <a:lnTo>
                    <a:pt x="320008" y="2396549"/>
                  </a:lnTo>
                  <a:lnTo>
                    <a:pt x="275811" y="2388225"/>
                  </a:lnTo>
                  <a:lnTo>
                    <a:pt x="233658" y="2374770"/>
                  </a:lnTo>
                  <a:lnTo>
                    <a:pt x="193892" y="2356528"/>
                  </a:lnTo>
                  <a:lnTo>
                    <a:pt x="156856" y="2333841"/>
                  </a:lnTo>
                  <a:lnTo>
                    <a:pt x="122893" y="2307053"/>
                  </a:lnTo>
                  <a:lnTo>
                    <a:pt x="92346" y="2276506"/>
                  </a:lnTo>
                  <a:lnTo>
                    <a:pt x="65558" y="2242543"/>
                  </a:lnTo>
                  <a:lnTo>
                    <a:pt x="42871" y="2205507"/>
                  </a:lnTo>
                  <a:lnTo>
                    <a:pt x="24629" y="2165741"/>
                  </a:lnTo>
                  <a:lnTo>
                    <a:pt x="11175" y="2123588"/>
                  </a:lnTo>
                  <a:lnTo>
                    <a:pt x="2850" y="2079391"/>
                  </a:lnTo>
                  <a:lnTo>
                    <a:pt x="0" y="2033492"/>
                  </a:lnTo>
                  <a:lnTo>
                    <a:pt x="0" y="36590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68145" y="1940579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1423148" y="399899"/>
                  </a:move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68145" y="1940579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0" y="66651"/>
                  </a:move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84826" y="113685"/>
            <a:ext cx="18834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Static</a:t>
            </a:r>
            <a:r>
              <a:rPr spc="-140" dirty="0"/>
              <a:t> </a:t>
            </a:r>
            <a:r>
              <a:rPr dirty="0"/>
              <a:t>=</a:t>
            </a:r>
            <a:r>
              <a:rPr spc="-135" dirty="0"/>
              <a:t> </a:t>
            </a:r>
            <a:r>
              <a:rPr spc="-100" dirty="0"/>
              <a:t>Work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9" name="object 9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7150" y="916516"/>
            <a:ext cx="5018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0B5394"/>
                </a:solidFill>
                <a:latin typeface="Times New Roman"/>
                <a:cs typeface="Times New Roman"/>
              </a:rPr>
              <a:t>Repeated</a:t>
            </a:r>
            <a:r>
              <a:rPr sz="1800" spc="-8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0B5394"/>
                </a:solidFill>
                <a:latin typeface="Times New Roman"/>
                <a:cs typeface="Times New Roman"/>
              </a:rPr>
              <a:t>static</a:t>
            </a:r>
            <a:r>
              <a:rPr sz="1800" spc="-8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0B5394"/>
                </a:solidFill>
                <a:latin typeface="Times New Roman"/>
                <a:cs typeface="Times New Roman"/>
              </a:rPr>
              <a:t>values</a:t>
            </a:r>
            <a:r>
              <a:rPr sz="1800" spc="-8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can</a:t>
            </a:r>
            <a:r>
              <a:rPr sz="1800" spc="-8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0B5394"/>
                </a:solidFill>
                <a:latin typeface="Times New Roman"/>
                <a:cs typeface="Times New Roman"/>
              </a:rPr>
              <a:t>create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0B5394"/>
                </a:solidFill>
                <a:latin typeface="Times New Roman"/>
                <a:cs typeface="Times New Roman"/>
              </a:rPr>
              <a:t>more</a:t>
            </a:r>
            <a:r>
              <a:rPr sz="1800" spc="-8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0B5394"/>
                </a:solidFill>
                <a:latin typeface="Times New Roman"/>
                <a:cs typeface="Times New Roman"/>
              </a:rPr>
              <a:t>work</a:t>
            </a:r>
            <a:r>
              <a:rPr sz="1800" spc="-8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B5394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B5394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B5394"/>
                </a:solidFill>
                <a:latin typeface="Times New Roman"/>
                <a:cs typeface="Times New Roman"/>
              </a:rPr>
              <a:t>future.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59194" y="2015942"/>
            <a:ext cx="1050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116.75.30.50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63389" y="2633582"/>
            <a:ext cx="1499870" cy="409575"/>
            <a:chOff x="5463389" y="2633582"/>
            <a:chExt cx="1499870" cy="409575"/>
          </a:xfrm>
        </p:grpSpPr>
        <p:sp>
          <p:nvSpPr>
            <p:cNvPr id="14" name="object 14"/>
            <p:cNvSpPr/>
            <p:nvPr/>
          </p:nvSpPr>
          <p:spPr>
            <a:xfrm>
              <a:off x="5468151" y="2638345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1423148" y="399899"/>
                  </a:moveTo>
                  <a:lnTo>
                    <a:pt x="66650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0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800" y="66651"/>
                  </a:lnTo>
                  <a:lnTo>
                    <a:pt x="1489800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68151" y="2638345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0" y="66651"/>
                  </a:move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0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800" y="66651"/>
                  </a:lnTo>
                  <a:lnTo>
                    <a:pt x="1489800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lnTo>
                    <a:pt x="66650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659199" y="2713708"/>
            <a:ext cx="1050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116.75.30.50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63389" y="3331329"/>
            <a:ext cx="1499870" cy="409575"/>
            <a:chOff x="5463389" y="3331329"/>
            <a:chExt cx="1499870" cy="409575"/>
          </a:xfrm>
        </p:grpSpPr>
        <p:sp>
          <p:nvSpPr>
            <p:cNvPr id="18" name="object 18"/>
            <p:cNvSpPr/>
            <p:nvPr/>
          </p:nvSpPr>
          <p:spPr>
            <a:xfrm>
              <a:off x="5468151" y="3336091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1423148" y="399899"/>
                  </a:moveTo>
                  <a:lnTo>
                    <a:pt x="66650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0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800" y="66651"/>
                  </a:lnTo>
                  <a:lnTo>
                    <a:pt x="1489800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68151" y="3336091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0" y="66651"/>
                  </a:move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0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800" y="66651"/>
                  </a:lnTo>
                  <a:lnTo>
                    <a:pt x="1489800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lnTo>
                    <a:pt x="66650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659199" y="3411454"/>
            <a:ext cx="1050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116.75.30.50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20939" y="1614094"/>
            <a:ext cx="2205355" cy="2409190"/>
            <a:chOff x="1420939" y="1614094"/>
            <a:chExt cx="2205355" cy="2409190"/>
          </a:xfrm>
        </p:grpSpPr>
        <p:sp>
          <p:nvSpPr>
            <p:cNvPr id="22" name="object 22"/>
            <p:cNvSpPr/>
            <p:nvPr/>
          </p:nvSpPr>
          <p:spPr>
            <a:xfrm>
              <a:off x="1425702" y="1618856"/>
              <a:ext cx="2195830" cy="2399665"/>
            </a:xfrm>
            <a:custGeom>
              <a:avLst/>
              <a:gdLst/>
              <a:ahLst/>
              <a:cxnLst/>
              <a:rect l="l" t="t" r="r" b="b"/>
              <a:pathLst>
                <a:path w="2195829" h="2399665">
                  <a:moveTo>
                    <a:pt x="1829492" y="2399400"/>
                  </a:moveTo>
                  <a:lnTo>
                    <a:pt x="365907" y="2399400"/>
                  </a:lnTo>
                  <a:lnTo>
                    <a:pt x="320008" y="2396549"/>
                  </a:lnTo>
                  <a:lnTo>
                    <a:pt x="275811" y="2388225"/>
                  </a:lnTo>
                  <a:lnTo>
                    <a:pt x="233658" y="2374770"/>
                  </a:lnTo>
                  <a:lnTo>
                    <a:pt x="193892" y="2356528"/>
                  </a:lnTo>
                  <a:lnTo>
                    <a:pt x="156856" y="2333841"/>
                  </a:lnTo>
                  <a:lnTo>
                    <a:pt x="122893" y="2307053"/>
                  </a:lnTo>
                  <a:lnTo>
                    <a:pt x="92346" y="2276506"/>
                  </a:lnTo>
                  <a:lnTo>
                    <a:pt x="65558" y="2242543"/>
                  </a:lnTo>
                  <a:lnTo>
                    <a:pt x="42871" y="2205507"/>
                  </a:lnTo>
                  <a:lnTo>
                    <a:pt x="24629" y="2165741"/>
                  </a:lnTo>
                  <a:lnTo>
                    <a:pt x="11175" y="2123588"/>
                  </a:lnTo>
                  <a:lnTo>
                    <a:pt x="2850" y="2079391"/>
                  </a:lnTo>
                  <a:lnTo>
                    <a:pt x="0" y="2033492"/>
                  </a:lnTo>
                  <a:lnTo>
                    <a:pt x="0" y="365907"/>
                  </a:lnTo>
                  <a:lnTo>
                    <a:pt x="2850" y="320008"/>
                  </a:lnTo>
                  <a:lnTo>
                    <a:pt x="11175" y="275811"/>
                  </a:lnTo>
                  <a:lnTo>
                    <a:pt x="24629" y="233658"/>
                  </a:lnTo>
                  <a:lnTo>
                    <a:pt x="42871" y="193892"/>
                  </a:lnTo>
                  <a:lnTo>
                    <a:pt x="65558" y="156856"/>
                  </a:lnTo>
                  <a:lnTo>
                    <a:pt x="92346" y="122893"/>
                  </a:lnTo>
                  <a:lnTo>
                    <a:pt x="122893" y="92346"/>
                  </a:lnTo>
                  <a:lnTo>
                    <a:pt x="156856" y="65558"/>
                  </a:lnTo>
                  <a:lnTo>
                    <a:pt x="193892" y="42871"/>
                  </a:lnTo>
                  <a:lnTo>
                    <a:pt x="233658" y="24629"/>
                  </a:lnTo>
                  <a:lnTo>
                    <a:pt x="275811" y="11175"/>
                  </a:lnTo>
                  <a:lnTo>
                    <a:pt x="320008" y="2850"/>
                  </a:lnTo>
                  <a:lnTo>
                    <a:pt x="365907" y="0"/>
                  </a:lnTo>
                  <a:lnTo>
                    <a:pt x="1829492" y="0"/>
                  </a:lnTo>
                  <a:lnTo>
                    <a:pt x="1877589" y="3173"/>
                  </a:lnTo>
                  <a:lnTo>
                    <a:pt x="1924454" y="12536"/>
                  </a:lnTo>
                  <a:lnTo>
                    <a:pt x="1969519" y="27853"/>
                  </a:lnTo>
                  <a:lnTo>
                    <a:pt x="2012215" y="48888"/>
                  </a:lnTo>
                  <a:lnTo>
                    <a:pt x="2051975" y="75406"/>
                  </a:lnTo>
                  <a:lnTo>
                    <a:pt x="2088227" y="107171"/>
                  </a:lnTo>
                  <a:lnTo>
                    <a:pt x="2119993" y="143424"/>
                  </a:lnTo>
                  <a:lnTo>
                    <a:pt x="2146511" y="183184"/>
                  </a:lnTo>
                  <a:lnTo>
                    <a:pt x="2167546" y="225880"/>
                  </a:lnTo>
                  <a:lnTo>
                    <a:pt x="2182863" y="270945"/>
                  </a:lnTo>
                  <a:lnTo>
                    <a:pt x="2192226" y="317811"/>
                  </a:lnTo>
                  <a:lnTo>
                    <a:pt x="2195399" y="365907"/>
                  </a:lnTo>
                  <a:lnTo>
                    <a:pt x="2195399" y="2033492"/>
                  </a:lnTo>
                  <a:lnTo>
                    <a:pt x="2192549" y="2079391"/>
                  </a:lnTo>
                  <a:lnTo>
                    <a:pt x="2184224" y="2123588"/>
                  </a:lnTo>
                  <a:lnTo>
                    <a:pt x="2170770" y="2165741"/>
                  </a:lnTo>
                  <a:lnTo>
                    <a:pt x="2152528" y="2205507"/>
                  </a:lnTo>
                  <a:lnTo>
                    <a:pt x="2129841" y="2242543"/>
                  </a:lnTo>
                  <a:lnTo>
                    <a:pt x="2103053" y="2276506"/>
                  </a:lnTo>
                  <a:lnTo>
                    <a:pt x="2072506" y="2307053"/>
                  </a:lnTo>
                  <a:lnTo>
                    <a:pt x="2038543" y="2333841"/>
                  </a:lnTo>
                  <a:lnTo>
                    <a:pt x="2001507" y="2356528"/>
                  </a:lnTo>
                  <a:lnTo>
                    <a:pt x="1961741" y="2374770"/>
                  </a:lnTo>
                  <a:lnTo>
                    <a:pt x="1919588" y="2388225"/>
                  </a:lnTo>
                  <a:lnTo>
                    <a:pt x="1875391" y="2396549"/>
                  </a:lnTo>
                  <a:lnTo>
                    <a:pt x="1829492" y="23994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25702" y="1618856"/>
              <a:ext cx="2195830" cy="2399665"/>
            </a:xfrm>
            <a:custGeom>
              <a:avLst/>
              <a:gdLst/>
              <a:ahLst/>
              <a:cxnLst/>
              <a:rect l="l" t="t" r="r" b="b"/>
              <a:pathLst>
                <a:path w="2195829" h="2399665">
                  <a:moveTo>
                    <a:pt x="0" y="365907"/>
                  </a:moveTo>
                  <a:lnTo>
                    <a:pt x="2850" y="320008"/>
                  </a:lnTo>
                  <a:lnTo>
                    <a:pt x="11175" y="275811"/>
                  </a:lnTo>
                  <a:lnTo>
                    <a:pt x="24629" y="233658"/>
                  </a:lnTo>
                  <a:lnTo>
                    <a:pt x="42871" y="193892"/>
                  </a:lnTo>
                  <a:lnTo>
                    <a:pt x="65558" y="156856"/>
                  </a:lnTo>
                  <a:lnTo>
                    <a:pt x="92346" y="122893"/>
                  </a:lnTo>
                  <a:lnTo>
                    <a:pt x="122893" y="92346"/>
                  </a:lnTo>
                  <a:lnTo>
                    <a:pt x="156856" y="65558"/>
                  </a:lnTo>
                  <a:lnTo>
                    <a:pt x="193892" y="42871"/>
                  </a:lnTo>
                  <a:lnTo>
                    <a:pt x="233658" y="24629"/>
                  </a:lnTo>
                  <a:lnTo>
                    <a:pt x="275811" y="11175"/>
                  </a:lnTo>
                  <a:lnTo>
                    <a:pt x="320008" y="2850"/>
                  </a:lnTo>
                  <a:lnTo>
                    <a:pt x="365907" y="0"/>
                  </a:lnTo>
                  <a:lnTo>
                    <a:pt x="1829492" y="0"/>
                  </a:lnTo>
                  <a:lnTo>
                    <a:pt x="1877589" y="3173"/>
                  </a:lnTo>
                  <a:lnTo>
                    <a:pt x="1924454" y="12536"/>
                  </a:lnTo>
                  <a:lnTo>
                    <a:pt x="1969519" y="27853"/>
                  </a:lnTo>
                  <a:lnTo>
                    <a:pt x="2012215" y="48888"/>
                  </a:lnTo>
                  <a:lnTo>
                    <a:pt x="2051975" y="75406"/>
                  </a:lnTo>
                  <a:lnTo>
                    <a:pt x="2088227" y="107171"/>
                  </a:lnTo>
                  <a:lnTo>
                    <a:pt x="2119993" y="143424"/>
                  </a:lnTo>
                  <a:lnTo>
                    <a:pt x="2146511" y="183184"/>
                  </a:lnTo>
                  <a:lnTo>
                    <a:pt x="2167546" y="225880"/>
                  </a:lnTo>
                  <a:lnTo>
                    <a:pt x="2182863" y="270945"/>
                  </a:lnTo>
                  <a:lnTo>
                    <a:pt x="2192226" y="317811"/>
                  </a:lnTo>
                  <a:lnTo>
                    <a:pt x="2195399" y="365907"/>
                  </a:lnTo>
                  <a:lnTo>
                    <a:pt x="2195399" y="2033492"/>
                  </a:lnTo>
                  <a:lnTo>
                    <a:pt x="2192549" y="2079391"/>
                  </a:lnTo>
                  <a:lnTo>
                    <a:pt x="2184224" y="2123588"/>
                  </a:lnTo>
                  <a:lnTo>
                    <a:pt x="2170770" y="2165741"/>
                  </a:lnTo>
                  <a:lnTo>
                    <a:pt x="2152528" y="2205507"/>
                  </a:lnTo>
                  <a:lnTo>
                    <a:pt x="2129841" y="2242543"/>
                  </a:lnTo>
                  <a:lnTo>
                    <a:pt x="2103053" y="2276506"/>
                  </a:lnTo>
                  <a:lnTo>
                    <a:pt x="2072506" y="2307053"/>
                  </a:lnTo>
                  <a:lnTo>
                    <a:pt x="2038543" y="2333841"/>
                  </a:lnTo>
                  <a:lnTo>
                    <a:pt x="2001507" y="2356528"/>
                  </a:lnTo>
                  <a:lnTo>
                    <a:pt x="1961741" y="2374770"/>
                  </a:lnTo>
                  <a:lnTo>
                    <a:pt x="1919588" y="2388225"/>
                  </a:lnTo>
                  <a:lnTo>
                    <a:pt x="1875391" y="2396549"/>
                  </a:lnTo>
                  <a:lnTo>
                    <a:pt x="1829492" y="2399400"/>
                  </a:lnTo>
                  <a:lnTo>
                    <a:pt x="365907" y="2399400"/>
                  </a:lnTo>
                  <a:lnTo>
                    <a:pt x="320008" y="2396549"/>
                  </a:lnTo>
                  <a:lnTo>
                    <a:pt x="275811" y="2388225"/>
                  </a:lnTo>
                  <a:lnTo>
                    <a:pt x="233658" y="2374770"/>
                  </a:lnTo>
                  <a:lnTo>
                    <a:pt x="193892" y="2356528"/>
                  </a:lnTo>
                  <a:lnTo>
                    <a:pt x="156856" y="2333841"/>
                  </a:lnTo>
                  <a:lnTo>
                    <a:pt x="122893" y="2307053"/>
                  </a:lnTo>
                  <a:lnTo>
                    <a:pt x="92346" y="2276506"/>
                  </a:lnTo>
                  <a:lnTo>
                    <a:pt x="65558" y="2242543"/>
                  </a:lnTo>
                  <a:lnTo>
                    <a:pt x="42871" y="2205507"/>
                  </a:lnTo>
                  <a:lnTo>
                    <a:pt x="24629" y="2165741"/>
                  </a:lnTo>
                  <a:lnTo>
                    <a:pt x="11175" y="2123588"/>
                  </a:lnTo>
                  <a:lnTo>
                    <a:pt x="2850" y="2079391"/>
                  </a:lnTo>
                  <a:lnTo>
                    <a:pt x="0" y="2033492"/>
                  </a:lnTo>
                  <a:lnTo>
                    <a:pt x="0" y="36590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00196" y="1928169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1423148" y="399899"/>
                  </a:move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00196" y="1928169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0" y="66651"/>
                  </a:move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91244" y="2003532"/>
            <a:ext cx="1050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116.75.30.50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695439" y="2621172"/>
            <a:ext cx="1499870" cy="409575"/>
            <a:chOff x="1695439" y="2621172"/>
            <a:chExt cx="1499870" cy="409575"/>
          </a:xfrm>
        </p:grpSpPr>
        <p:sp>
          <p:nvSpPr>
            <p:cNvPr id="28" name="object 28"/>
            <p:cNvSpPr/>
            <p:nvPr/>
          </p:nvSpPr>
          <p:spPr>
            <a:xfrm>
              <a:off x="1700202" y="2625935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1423148" y="399899"/>
                  </a:move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5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00202" y="2625935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0" y="66651"/>
                  </a:move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5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91249" y="2701298"/>
            <a:ext cx="1050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116.75.30.50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695439" y="3318919"/>
            <a:ext cx="1499870" cy="409575"/>
            <a:chOff x="1695439" y="3318919"/>
            <a:chExt cx="1499870" cy="409575"/>
          </a:xfrm>
        </p:grpSpPr>
        <p:sp>
          <p:nvSpPr>
            <p:cNvPr id="32" name="object 32"/>
            <p:cNvSpPr/>
            <p:nvPr/>
          </p:nvSpPr>
          <p:spPr>
            <a:xfrm>
              <a:off x="1700202" y="3323682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1423148" y="399899"/>
                  </a:move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00202" y="3323682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0" y="66651"/>
                  </a:move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891249" y="3399045"/>
            <a:ext cx="1050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116.75.30.50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17981" y="4192244"/>
            <a:ext cx="735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Project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85931" y="4201363"/>
            <a:ext cx="74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Project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4697" y="113685"/>
            <a:ext cx="2463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Variables</a:t>
            </a:r>
            <a:r>
              <a:rPr spc="-100" dirty="0"/>
              <a:t> are </a:t>
            </a:r>
            <a:r>
              <a:rPr spc="-25" dirty="0"/>
              <a:t>good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626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0B5394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can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0B5394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0B5394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0B5394"/>
                </a:solidFill>
                <a:latin typeface="Times New Roman"/>
                <a:cs typeface="Times New Roman"/>
              </a:rPr>
              <a:t>central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source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B5394"/>
                </a:solidFill>
                <a:latin typeface="Times New Roman"/>
                <a:cs typeface="Times New Roman"/>
              </a:rPr>
              <a:t>from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0B5394"/>
                </a:solidFill>
                <a:latin typeface="Times New Roman"/>
                <a:cs typeface="Times New Roman"/>
              </a:rPr>
              <a:t>which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0B5394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B5394"/>
                </a:solidFill>
                <a:latin typeface="Times New Roman"/>
                <a:cs typeface="Times New Roman"/>
              </a:rPr>
              <a:t>import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B5394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0B5394"/>
                </a:solidFill>
                <a:latin typeface="Times New Roman"/>
                <a:cs typeface="Times New Roman"/>
              </a:rPr>
              <a:t>values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B5394"/>
                </a:solidFill>
                <a:latin typeface="Times New Roman"/>
                <a:cs typeface="Times New Roman"/>
              </a:rPr>
              <a:t>from.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57481" y="2223566"/>
            <a:ext cx="3391535" cy="1383665"/>
            <a:chOff x="1657481" y="2223566"/>
            <a:chExt cx="3391535" cy="1383665"/>
          </a:xfrm>
        </p:grpSpPr>
        <p:sp>
          <p:nvSpPr>
            <p:cNvPr id="8" name="object 8"/>
            <p:cNvSpPr/>
            <p:nvPr/>
          </p:nvSpPr>
          <p:spPr>
            <a:xfrm>
              <a:off x="2171944" y="2517887"/>
              <a:ext cx="713740" cy="613410"/>
            </a:xfrm>
            <a:custGeom>
              <a:avLst/>
              <a:gdLst/>
              <a:ahLst/>
              <a:cxnLst/>
              <a:rect l="l" t="t" r="r" b="b"/>
              <a:pathLst>
                <a:path w="713739" h="613410">
                  <a:moveTo>
                    <a:pt x="356699" y="612899"/>
                  </a:moveTo>
                  <a:lnTo>
                    <a:pt x="303989" y="609577"/>
                  </a:lnTo>
                  <a:lnTo>
                    <a:pt x="253680" y="599925"/>
                  </a:lnTo>
                  <a:lnTo>
                    <a:pt x="206324" y="584417"/>
                  </a:lnTo>
                  <a:lnTo>
                    <a:pt x="162473" y="563529"/>
                  </a:lnTo>
                  <a:lnTo>
                    <a:pt x="122678" y="537733"/>
                  </a:lnTo>
                  <a:lnTo>
                    <a:pt x="87492" y="507503"/>
                  </a:lnTo>
                  <a:lnTo>
                    <a:pt x="57466" y="473315"/>
                  </a:lnTo>
                  <a:lnTo>
                    <a:pt x="33152" y="435641"/>
                  </a:lnTo>
                  <a:lnTo>
                    <a:pt x="15102" y="394956"/>
                  </a:lnTo>
                  <a:lnTo>
                    <a:pt x="3867" y="351734"/>
                  </a:lnTo>
                  <a:lnTo>
                    <a:pt x="0" y="306449"/>
                  </a:lnTo>
                  <a:lnTo>
                    <a:pt x="3867" y="261165"/>
                  </a:lnTo>
                  <a:lnTo>
                    <a:pt x="15102" y="217943"/>
                  </a:lnTo>
                  <a:lnTo>
                    <a:pt x="33152" y="177258"/>
                  </a:lnTo>
                  <a:lnTo>
                    <a:pt x="57466" y="139584"/>
                  </a:lnTo>
                  <a:lnTo>
                    <a:pt x="87492" y="105396"/>
                  </a:lnTo>
                  <a:lnTo>
                    <a:pt x="122678" y="75166"/>
                  </a:lnTo>
                  <a:lnTo>
                    <a:pt x="162473" y="49370"/>
                  </a:lnTo>
                  <a:lnTo>
                    <a:pt x="206324" y="28482"/>
                  </a:lnTo>
                  <a:lnTo>
                    <a:pt x="253680" y="12974"/>
                  </a:lnTo>
                  <a:lnTo>
                    <a:pt x="303989" y="3322"/>
                  </a:lnTo>
                  <a:lnTo>
                    <a:pt x="356699" y="0"/>
                  </a:lnTo>
                  <a:lnTo>
                    <a:pt x="409410" y="3322"/>
                  </a:lnTo>
                  <a:lnTo>
                    <a:pt x="459719" y="12974"/>
                  </a:lnTo>
                  <a:lnTo>
                    <a:pt x="507075" y="28482"/>
                  </a:lnTo>
                  <a:lnTo>
                    <a:pt x="550926" y="49370"/>
                  </a:lnTo>
                  <a:lnTo>
                    <a:pt x="590721" y="75166"/>
                  </a:lnTo>
                  <a:lnTo>
                    <a:pt x="625907" y="105396"/>
                  </a:lnTo>
                  <a:lnTo>
                    <a:pt x="655933" y="139584"/>
                  </a:lnTo>
                  <a:lnTo>
                    <a:pt x="680247" y="177258"/>
                  </a:lnTo>
                  <a:lnTo>
                    <a:pt x="698297" y="217943"/>
                  </a:lnTo>
                  <a:lnTo>
                    <a:pt x="709532" y="261165"/>
                  </a:lnTo>
                  <a:lnTo>
                    <a:pt x="713399" y="306449"/>
                  </a:lnTo>
                  <a:lnTo>
                    <a:pt x="709532" y="351734"/>
                  </a:lnTo>
                  <a:lnTo>
                    <a:pt x="698297" y="394956"/>
                  </a:lnTo>
                  <a:lnTo>
                    <a:pt x="680247" y="435641"/>
                  </a:lnTo>
                  <a:lnTo>
                    <a:pt x="655933" y="473315"/>
                  </a:lnTo>
                  <a:lnTo>
                    <a:pt x="625907" y="507503"/>
                  </a:lnTo>
                  <a:lnTo>
                    <a:pt x="590721" y="537733"/>
                  </a:lnTo>
                  <a:lnTo>
                    <a:pt x="550926" y="563529"/>
                  </a:lnTo>
                  <a:lnTo>
                    <a:pt x="507075" y="584417"/>
                  </a:lnTo>
                  <a:lnTo>
                    <a:pt x="459719" y="599925"/>
                  </a:lnTo>
                  <a:lnTo>
                    <a:pt x="409410" y="609577"/>
                  </a:lnTo>
                  <a:lnTo>
                    <a:pt x="356699" y="612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71944" y="2235780"/>
              <a:ext cx="2830830" cy="895350"/>
            </a:xfrm>
            <a:custGeom>
              <a:avLst/>
              <a:gdLst/>
              <a:ahLst/>
              <a:cxnLst/>
              <a:rect l="l" t="t" r="r" b="b"/>
              <a:pathLst>
                <a:path w="2830829" h="895350">
                  <a:moveTo>
                    <a:pt x="0" y="588556"/>
                  </a:moveTo>
                  <a:lnTo>
                    <a:pt x="3867" y="543272"/>
                  </a:lnTo>
                  <a:lnTo>
                    <a:pt x="15102" y="500050"/>
                  </a:lnTo>
                  <a:lnTo>
                    <a:pt x="33152" y="459365"/>
                  </a:lnTo>
                  <a:lnTo>
                    <a:pt x="57466" y="421691"/>
                  </a:lnTo>
                  <a:lnTo>
                    <a:pt x="87492" y="387503"/>
                  </a:lnTo>
                  <a:lnTo>
                    <a:pt x="122678" y="357273"/>
                  </a:lnTo>
                  <a:lnTo>
                    <a:pt x="162473" y="331477"/>
                  </a:lnTo>
                  <a:lnTo>
                    <a:pt x="206324" y="310589"/>
                  </a:lnTo>
                  <a:lnTo>
                    <a:pt x="253680" y="295081"/>
                  </a:lnTo>
                  <a:lnTo>
                    <a:pt x="303989" y="285429"/>
                  </a:lnTo>
                  <a:lnTo>
                    <a:pt x="356699" y="282106"/>
                  </a:lnTo>
                  <a:lnTo>
                    <a:pt x="409410" y="285429"/>
                  </a:lnTo>
                  <a:lnTo>
                    <a:pt x="459719" y="295081"/>
                  </a:lnTo>
                  <a:lnTo>
                    <a:pt x="507075" y="310589"/>
                  </a:lnTo>
                  <a:lnTo>
                    <a:pt x="550926" y="331477"/>
                  </a:lnTo>
                  <a:lnTo>
                    <a:pt x="590721" y="357273"/>
                  </a:lnTo>
                  <a:lnTo>
                    <a:pt x="625907" y="387503"/>
                  </a:lnTo>
                  <a:lnTo>
                    <a:pt x="655933" y="421691"/>
                  </a:lnTo>
                  <a:lnTo>
                    <a:pt x="680247" y="459365"/>
                  </a:lnTo>
                  <a:lnTo>
                    <a:pt x="698297" y="500050"/>
                  </a:lnTo>
                  <a:lnTo>
                    <a:pt x="709532" y="543272"/>
                  </a:lnTo>
                  <a:lnTo>
                    <a:pt x="713399" y="588556"/>
                  </a:lnTo>
                  <a:lnTo>
                    <a:pt x="709532" y="633841"/>
                  </a:lnTo>
                  <a:lnTo>
                    <a:pt x="698297" y="677063"/>
                  </a:lnTo>
                  <a:lnTo>
                    <a:pt x="680247" y="717748"/>
                  </a:lnTo>
                  <a:lnTo>
                    <a:pt x="655933" y="755422"/>
                  </a:lnTo>
                  <a:lnTo>
                    <a:pt x="625907" y="789610"/>
                  </a:lnTo>
                  <a:lnTo>
                    <a:pt x="590721" y="819840"/>
                  </a:lnTo>
                  <a:lnTo>
                    <a:pt x="550926" y="845636"/>
                  </a:lnTo>
                  <a:lnTo>
                    <a:pt x="507075" y="866524"/>
                  </a:lnTo>
                  <a:lnTo>
                    <a:pt x="459719" y="882032"/>
                  </a:lnTo>
                  <a:lnTo>
                    <a:pt x="409410" y="891684"/>
                  </a:lnTo>
                  <a:lnTo>
                    <a:pt x="356699" y="895006"/>
                  </a:lnTo>
                  <a:lnTo>
                    <a:pt x="303989" y="891684"/>
                  </a:lnTo>
                  <a:lnTo>
                    <a:pt x="253680" y="882032"/>
                  </a:lnTo>
                  <a:lnTo>
                    <a:pt x="206324" y="866524"/>
                  </a:lnTo>
                  <a:lnTo>
                    <a:pt x="162473" y="845636"/>
                  </a:lnTo>
                  <a:lnTo>
                    <a:pt x="122678" y="819840"/>
                  </a:lnTo>
                  <a:lnTo>
                    <a:pt x="87492" y="789610"/>
                  </a:lnTo>
                  <a:lnTo>
                    <a:pt x="57466" y="755422"/>
                  </a:lnTo>
                  <a:lnTo>
                    <a:pt x="33152" y="717748"/>
                  </a:lnTo>
                  <a:lnTo>
                    <a:pt x="15102" y="677063"/>
                  </a:lnTo>
                  <a:lnTo>
                    <a:pt x="3867" y="633841"/>
                  </a:lnTo>
                  <a:lnTo>
                    <a:pt x="0" y="588556"/>
                  </a:lnTo>
                  <a:close/>
                </a:path>
                <a:path w="2830829" h="895350">
                  <a:moveTo>
                    <a:pt x="713399" y="588556"/>
                  </a:moveTo>
                  <a:lnTo>
                    <a:pt x="28305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89305" y="2228329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5737" y="20640"/>
                  </a:moveTo>
                  <a:lnTo>
                    <a:pt x="13189" y="7451"/>
                  </a:lnTo>
                  <a:lnTo>
                    <a:pt x="0" y="0"/>
                  </a:lnTo>
                  <a:lnTo>
                    <a:pt x="31223" y="2437"/>
                  </a:lnTo>
                  <a:lnTo>
                    <a:pt x="5737" y="2064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89305" y="2228329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3189" y="7451"/>
                  </a:moveTo>
                  <a:lnTo>
                    <a:pt x="5737" y="20640"/>
                  </a:lnTo>
                  <a:lnTo>
                    <a:pt x="31223" y="2437"/>
                  </a:lnTo>
                  <a:lnTo>
                    <a:pt x="0" y="0"/>
                  </a:lnTo>
                  <a:lnTo>
                    <a:pt x="13189" y="74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5344" y="2824337"/>
              <a:ext cx="2061210" cy="52705"/>
            </a:xfrm>
            <a:custGeom>
              <a:avLst/>
              <a:gdLst/>
              <a:ahLst/>
              <a:cxnLst/>
              <a:rect l="l" t="t" r="r" b="b"/>
              <a:pathLst>
                <a:path w="2061210" h="52705">
                  <a:moveTo>
                    <a:pt x="0" y="0"/>
                  </a:moveTo>
                  <a:lnTo>
                    <a:pt x="2061067" y="5227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35432" y="286563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16"/>
                  </a:moveTo>
                  <a:lnTo>
                    <a:pt x="10979" y="10979"/>
                  </a:lnTo>
                  <a:lnTo>
                    <a:pt x="542" y="0"/>
                  </a:lnTo>
                  <a:lnTo>
                    <a:pt x="29691" y="11454"/>
                  </a:lnTo>
                  <a:lnTo>
                    <a:pt x="0" y="2141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5432" y="286563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979" y="10979"/>
                  </a:moveTo>
                  <a:lnTo>
                    <a:pt x="0" y="21416"/>
                  </a:lnTo>
                  <a:lnTo>
                    <a:pt x="29691" y="11454"/>
                  </a:lnTo>
                  <a:lnTo>
                    <a:pt x="542" y="0"/>
                  </a:lnTo>
                  <a:lnTo>
                    <a:pt x="10979" y="1097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85344" y="2824337"/>
              <a:ext cx="2141855" cy="772160"/>
            </a:xfrm>
            <a:custGeom>
              <a:avLst/>
              <a:gdLst/>
              <a:ahLst/>
              <a:cxnLst/>
              <a:rect l="l" t="t" r="r" b="b"/>
              <a:pathLst>
                <a:path w="2141854" h="772160">
                  <a:moveTo>
                    <a:pt x="0" y="0"/>
                  </a:moveTo>
                  <a:lnTo>
                    <a:pt x="2141290" y="77163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2925" y="3582262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20">
                  <a:moveTo>
                    <a:pt x="0" y="20154"/>
                  </a:moveTo>
                  <a:lnTo>
                    <a:pt x="13708" y="13708"/>
                  </a:lnTo>
                  <a:lnTo>
                    <a:pt x="7262" y="0"/>
                  </a:lnTo>
                  <a:lnTo>
                    <a:pt x="31318" y="20054"/>
                  </a:lnTo>
                  <a:lnTo>
                    <a:pt x="0" y="2015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12925" y="3582262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20">
                  <a:moveTo>
                    <a:pt x="13708" y="13708"/>
                  </a:moveTo>
                  <a:lnTo>
                    <a:pt x="0" y="20154"/>
                  </a:lnTo>
                  <a:lnTo>
                    <a:pt x="31318" y="20054"/>
                  </a:lnTo>
                  <a:lnTo>
                    <a:pt x="7262" y="0"/>
                  </a:lnTo>
                  <a:lnTo>
                    <a:pt x="13708" y="137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62244" y="2825259"/>
              <a:ext cx="477520" cy="13970"/>
            </a:xfrm>
            <a:custGeom>
              <a:avLst/>
              <a:gdLst/>
              <a:ahLst/>
              <a:cxnLst/>
              <a:rect l="l" t="t" r="r" b="b"/>
              <a:pathLst>
                <a:path w="477519" h="13969">
                  <a:moveTo>
                    <a:pt x="0" y="13478"/>
                  </a:moveTo>
                  <a:lnTo>
                    <a:pt x="47707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28304" y="281485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604" y="21414"/>
                  </a:moveTo>
                  <a:lnTo>
                    <a:pt x="11009" y="10404"/>
                  </a:lnTo>
                  <a:lnTo>
                    <a:pt x="0" y="0"/>
                  </a:lnTo>
                  <a:lnTo>
                    <a:pt x="29720" y="9876"/>
                  </a:lnTo>
                  <a:lnTo>
                    <a:pt x="604" y="2141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28304" y="281485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1009" y="10404"/>
                  </a:moveTo>
                  <a:lnTo>
                    <a:pt x="604" y="21414"/>
                  </a:lnTo>
                  <a:lnTo>
                    <a:pt x="29720" y="9876"/>
                  </a:lnTo>
                  <a:lnTo>
                    <a:pt x="0" y="0"/>
                  </a:lnTo>
                  <a:lnTo>
                    <a:pt x="11009" y="104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33702" y="3210399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source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1095" y="2752862"/>
            <a:ext cx="1050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116.75.30.50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7144" y="3219837"/>
            <a:ext cx="1063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128.30.50.90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81437" y="1672987"/>
            <a:ext cx="2205355" cy="2409190"/>
            <a:chOff x="5181437" y="1672987"/>
            <a:chExt cx="2205355" cy="2409190"/>
          </a:xfrm>
        </p:grpSpPr>
        <p:sp>
          <p:nvSpPr>
            <p:cNvPr id="25" name="object 25"/>
            <p:cNvSpPr/>
            <p:nvPr/>
          </p:nvSpPr>
          <p:spPr>
            <a:xfrm>
              <a:off x="5186200" y="1677749"/>
              <a:ext cx="2195830" cy="2399665"/>
            </a:xfrm>
            <a:custGeom>
              <a:avLst/>
              <a:gdLst/>
              <a:ahLst/>
              <a:cxnLst/>
              <a:rect l="l" t="t" r="r" b="b"/>
              <a:pathLst>
                <a:path w="2195829" h="2399665">
                  <a:moveTo>
                    <a:pt x="1829492" y="2399399"/>
                  </a:moveTo>
                  <a:lnTo>
                    <a:pt x="365907" y="2399399"/>
                  </a:lnTo>
                  <a:lnTo>
                    <a:pt x="320008" y="2396548"/>
                  </a:lnTo>
                  <a:lnTo>
                    <a:pt x="275811" y="2388224"/>
                  </a:lnTo>
                  <a:lnTo>
                    <a:pt x="233658" y="2374770"/>
                  </a:lnTo>
                  <a:lnTo>
                    <a:pt x="193892" y="2356528"/>
                  </a:lnTo>
                  <a:lnTo>
                    <a:pt x="156856" y="2333841"/>
                  </a:lnTo>
                  <a:lnTo>
                    <a:pt x="122893" y="2307053"/>
                  </a:lnTo>
                  <a:lnTo>
                    <a:pt x="92346" y="2276506"/>
                  </a:lnTo>
                  <a:lnTo>
                    <a:pt x="65558" y="2242543"/>
                  </a:lnTo>
                  <a:lnTo>
                    <a:pt x="42871" y="2205507"/>
                  </a:lnTo>
                  <a:lnTo>
                    <a:pt x="24629" y="2165741"/>
                  </a:lnTo>
                  <a:lnTo>
                    <a:pt x="11175" y="2123588"/>
                  </a:lnTo>
                  <a:lnTo>
                    <a:pt x="2850" y="2079391"/>
                  </a:lnTo>
                  <a:lnTo>
                    <a:pt x="0" y="2033492"/>
                  </a:lnTo>
                  <a:lnTo>
                    <a:pt x="0" y="365907"/>
                  </a:lnTo>
                  <a:lnTo>
                    <a:pt x="2850" y="320008"/>
                  </a:lnTo>
                  <a:lnTo>
                    <a:pt x="11175" y="275811"/>
                  </a:lnTo>
                  <a:lnTo>
                    <a:pt x="24629" y="233658"/>
                  </a:lnTo>
                  <a:lnTo>
                    <a:pt x="42871" y="193892"/>
                  </a:lnTo>
                  <a:lnTo>
                    <a:pt x="65558" y="156856"/>
                  </a:lnTo>
                  <a:lnTo>
                    <a:pt x="92346" y="122893"/>
                  </a:lnTo>
                  <a:lnTo>
                    <a:pt x="122893" y="92346"/>
                  </a:lnTo>
                  <a:lnTo>
                    <a:pt x="156856" y="65558"/>
                  </a:lnTo>
                  <a:lnTo>
                    <a:pt x="193892" y="42871"/>
                  </a:lnTo>
                  <a:lnTo>
                    <a:pt x="233658" y="24629"/>
                  </a:lnTo>
                  <a:lnTo>
                    <a:pt x="275811" y="11175"/>
                  </a:lnTo>
                  <a:lnTo>
                    <a:pt x="320008" y="2850"/>
                  </a:lnTo>
                  <a:lnTo>
                    <a:pt x="365907" y="0"/>
                  </a:lnTo>
                  <a:lnTo>
                    <a:pt x="1829492" y="0"/>
                  </a:lnTo>
                  <a:lnTo>
                    <a:pt x="1877589" y="3173"/>
                  </a:lnTo>
                  <a:lnTo>
                    <a:pt x="1924454" y="12536"/>
                  </a:lnTo>
                  <a:lnTo>
                    <a:pt x="1969519" y="27853"/>
                  </a:lnTo>
                  <a:lnTo>
                    <a:pt x="2012215" y="48888"/>
                  </a:lnTo>
                  <a:lnTo>
                    <a:pt x="2051974" y="75406"/>
                  </a:lnTo>
                  <a:lnTo>
                    <a:pt x="2088227" y="107171"/>
                  </a:lnTo>
                  <a:lnTo>
                    <a:pt x="2119993" y="143424"/>
                  </a:lnTo>
                  <a:lnTo>
                    <a:pt x="2146511" y="183184"/>
                  </a:lnTo>
                  <a:lnTo>
                    <a:pt x="2167546" y="225880"/>
                  </a:lnTo>
                  <a:lnTo>
                    <a:pt x="2182863" y="270945"/>
                  </a:lnTo>
                  <a:lnTo>
                    <a:pt x="2192226" y="317810"/>
                  </a:lnTo>
                  <a:lnTo>
                    <a:pt x="2195399" y="365907"/>
                  </a:lnTo>
                  <a:lnTo>
                    <a:pt x="2195399" y="2033492"/>
                  </a:lnTo>
                  <a:lnTo>
                    <a:pt x="2192549" y="2079391"/>
                  </a:lnTo>
                  <a:lnTo>
                    <a:pt x="2184224" y="2123588"/>
                  </a:lnTo>
                  <a:lnTo>
                    <a:pt x="2170770" y="2165741"/>
                  </a:lnTo>
                  <a:lnTo>
                    <a:pt x="2152528" y="2205507"/>
                  </a:lnTo>
                  <a:lnTo>
                    <a:pt x="2129841" y="2242543"/>
                  </a:lnTo>
                  <a:lnTo>
                    <a:pt x="2103053" y="2276506"/>
                  </a:lnTo>
                  <a:lnTo>
                    <a:pt x="2072506" y="2307053"/>
                  </a:lnTo>
                  <a:lnTo>
                    <a:pt x="2038543" y="2333841"/>
                  </a:lnTo>
                  <a:lnTo>
                    <a:pt x="2001507" y="2356528"/>
                  </a:lnTo>
                  <a:lnTo>
                    <a:pt x="1961741" y="2374770"/>
                  </a:lnTo>
                  <a:lnTo>
                    <a:pt x="1919588" y="2388224"/>
                  </a:lnTo>
                  <a:lnTo>
                    <a:pt x="1875391" y="2396548"/>
                  </a:lnTo>
                  <a:lnTo>
                    <a:pt x="1829492" y="23993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86200" y="1677749"/>
              <a:ext cx="2195830" cy="2399665"/>
            </a:xfrm>
            <a:custGeom>
              <a:avLst/>
              <a:gdLst/>
              <a:ahLst/>
              <a:cxnLst/>
              <a:rect l="l" t="t" r="r" b="b"/>
              <a:pathLst>
                <a:path w="2195829" h="2399665">
                  <a:moveTo>
                    <a:pt x="0" y="365907"/>
                  </a:moveTo>
                  <a:lnTo>
                    <a:pt x="2850" y="320008"/>
                  </a:lnTo>
                  <a:lnTo>
                    <a:pt x="11175" y="275811"/>
                  </a:lnTo>
                  <a:lnTo>
                    <a:pt x="24629" y="233658"/>
                  </a:lnTo>
                  <a:lnTo>
                    <a:pt x="42871" y="193892"/>
                  </a:lnTo>
                  <a:lnTo>
                    <a:pt x="65558" y="156856"/>
                  </a:lnTo>
                  <a:lnTo>
                    <a:pt x="92346" y="122893"/>
                  </a:lnTo>
                  <a:lnTo>
                    <a:pt x="122893" y="92346"/>
                  </a:lnTo>
                  <a:lnTo>
                    <a:pt x="156856" y="65558"/>
                  </a:lnTo>
                  <a:lnTo>
                    <a:pt x="193892" y="42871"/>
                  </a:lnTo>
                  <a:lnTo>
                    <a:pt x="233658" y="24629"/>
                  </a:lnTo>
                  <a:lnTo>
                    <a:pt x="275811" y="11175"/>
                  </a:lnTo>
                  <a:lnTo>
                    <a:pt x="320008" y="2850"/>
                  </a:lnTo>
                  <a:lnTo>
                    <a:pt x="365907" y="0"/>
                  </a:lnTo>
                  <a:lnTo>
                    <a:pt x="1829492" y="0"/>
                  </a:lnTo>
                  <a:lnTo>
                    <a:pt x="1877589" y="3173"/>
                  </a:lnTo>
                  <a:lnTo>
                    <a:pt x="1924454" y="12536"/>
                  </a:lnTo>
                  <a:lnTo>
                    <a:pt x="1969519" y="27853"/>
                  </a:lnTo>
                  <a:lnTo>
                    <a:pt x="2012215" y="48888"/>
                  </a:lnTo>
                  <a:lnTo>
                    <a:pt x="2051974" y="75406"/>
                  </a:lnTo>
                  <a:lnTo>
                    <a:pt x="2088227" y="107171"/>
                  </a:lnTo>
                  <a:lnTo>
                    <a:pt x="2119993" y="143424"/>
                  </a:lnTo>
                  <a:lnTo>
                    <a:pt x="2146511" y="183184"/>
                  </a:lnTo>
                  <a:lnTo>
                    <a:pt x="2167546" y="225880"/>
                  </a:lnTo>
                  <a:lnTo>
                    <a:pt x="2182863" y="270945"/>
                  </a:lnTo>
                  <a:lnTo>
                    <a:pt x="2192226" y="317810"/>
                  </a:lnTo>
                  <a:lnTo>
                    <a:pt x="2195399" y="365907"/>
                  </a:lnTo>
                  <a:lnTo>
                    <a:pt x="2195399" y="2033492"/>
                  </a:lnTo>
                  <a:lnTo>
                    <a:pt x="2192549" y="2079391"/>
                  </a:lnTo>
                  <a:lnTo>
                    <a:pt x="2184224" y="2123588"/>
                  </a:lnTo>
                  <a:lnTo>
                    <a:pt x="2170770" y="2165741"/>
                  </a:lnTo>
                  <a:lnTo>
                    <a:pt x="2152528" y="2205507"/>
                  </a:lnTo>
                  <a:lnTo>
                    <a:pt x="2129841" y="2242543"/>
                  </a:lnTo>
                  <a:lnTo>
                    <a:pt x="2103053" y="2276506"/>
                  </a:lnTo>
                  <a:lnTo>
                    <a:pt x="2072506" y="2307053"/>
                  </a:lnTo>
                  <a:lnTo>
                    <a:pt x="2038543" y="2333841"/>
                  </a:lnTo>
                  <a:lnTo>
                    <a:pt x="2001507" y="2356528"/>
                  </a:lnTo>
                  <a:lnTo>
                    <a:pt x="1961741" y="2374770"/>
                  </a:lnTo>
                  <a:lnTo>
                    <a:pt x="1919588" y="2388224"/>
                  </a:lnTo>
                  <a:lnTo>
                    <a:pt x="1875391" y="2396548"/>
                  </a:lnTo>
                  <a:lnTo>
                    <a:pt x="1829492" y="2399399"/>
                  </a:lnTo>
                  <a:lnTo>
                    <a:pt x="365907" y="2399399"/>
                  </a:lnTo>
                  <a:lnTo>
                    <a:pt x="320008" y="2396548"/>
                  </a:lnTo>
                  <a:lnTo>
                    <a:pt x="275811" y="2388224"/>
                  </a:lnTo>
                  <a:lnTo>
                    <a:pt x="233658" y="2374770"/>
                  </a:lnTo>
                  <a:lnTo>
                    <a:pt x="193892" y="2356528"/>
                  </a:lnTo>
                  <a:lnTo>
                    <a:pt x="156856" y="2333841"/>
                  </a:lnTo>
                  <a:lnTo>
                    <a:pt x="122893" y="2307053"/>
                  </a:lnTo>
                  <a:lnTo>
                    <a:pt x="92346" y="2276506"/>
                  </a:lnTo>
                  <a:lnTo>
                    <a:pt x="65558" y="2242543"/>
                  </a:lnTo>
                  <a:lnTo>
                    <a:pt x="42871" y="2205507"/>
                  </a:lnTo>
                  <a:lnTo>
                    <a:pt x="24629" y="2165741"/>
                  </a:lnTo>
                  <a:lnTo>
                    <a:pt x="11175" y="2123588"/>
                  </a:lnTo>
                  <a:lnTo>
                    <a:pt x="2850" y="2079391"/>
                  </a:lnTo>
                  <a:lnTo>
                    <a:pt x="0" y="2033492"/>
                  </a:lnTo>
                  <a:lnTo>
                    <a:pt x="0" y="36590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60694" y="1987062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1423148" y="399899"/>
                  </a:move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800" y="66651"/>
                  </a:lnTo>
                  <a:lnTo>
                    <a:pt x="1489800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60694" y="1987062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0" y="66651"/>
                  </a:move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800" y="66651"/>
                  </a:lnTo>
                  <a:lnTo>
                    <a:pt x="1489800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750243" y="2062425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var.source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55937" y="2680066"/>
            <a:ext cx="1499870" cy="409575"/>
            <a:chOff x="5455937" y="2680066"/>
            <a:chExt cx="1499870" cy="409575"/>
          </a:xfrm>
        </p:grpSpPr>
        <p:sp>
          <p:nvSpPr>
            <p:cNvPr id="31" name="object 31"/>
            <p:cNvSpPr/>
            <p:nvPr/>
          </p:nvSpPr>
          <p:spPr>
            <a:xfrm>
              <a:off x="5460700" y="2684828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1423148" y="399899"/>
                  </a:move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60700" y="2684828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0" y="66651"/>
                  </a:move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750248" y="2760191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var.source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55937" y="3377812"/>
            <a:ext cx="1499870" cy="409575"/>
            <a:chOff x="5455937" y="3377812"/>
            <a:chExt cx="1499870" cy="409575"/>
          </a:xfrm>
        </p:grpSpPr>
        <p:sp>
          <p:nvSpPr>
            <p:cNvPr id="35" name="object 35"/>
            <p:cNvSpPr/>
            <p:nvPr/>
          </p:nvSpPr>
          <p:spPr>
            <a:xfrm>
              <a:off x="5460700" y="3382574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1423148" y="399899"/>
                  </a:move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60700" y="3382574"/>
              <a:ext cx="1490345" cy="400050"/>
            </a:xfrm>
            <a:custGeom>
              <a:avLst/>
              <a:gdLst/>
              <a:ahLst/>
              <a:cxnLst/>
              <a:rect l="l" t="t" r="r" b="b"/>
              <a:pathLst>
                <a:path w="1490345" h="400050">
                  <a:moveTo>
                    <a:pt x="0" y="66651"/>
                  </a:move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423148" y="0"/>
                  </a:lnTo>
                  <a:lnTo>
                    <a:pt x="1460126" y="11198"/>
                  </a:lnTo>
                  <a:lnTo>
                    <a:pt x="1484726" y="41144"/>
                  </a:lnTo>
                  <a:lnTo>
                    <a:pt x="1489799" y="66651"/>
                  </a:lnTo>
                  <a:lnTo>
                    <a:pt x="1489799" y="333248"/>
                  </a:lnTo>
                  <a:lnTo>
                    <a:pt x="1484562" y="359192"/>
                  </a:lnTo>
                  <a:lnTo>
                    <a:pt x="1470278" y="380378"/>
                  </a:lnTo>
                  <a:lnTo>
                    <a:pt x="1449092" y="394662"/>
                  </a:lnTo>
                  <a:lnTo>
                    <a:pt x="1423148" y="399899"/>
                  </a:ln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750248" y="3457938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var.source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4697" y="113685"/>
            <a:ext cx="2463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Variables</a:t>
            </a:r>
            <a:r>
              <a:rPr spc="-100" dirty="0"/>
              <a:t> are </a:t>
            </a:r>
            <a:r>
              <a:rPr spc="-25" dirty="0"/>
              <a:t>good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626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0B5394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can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0B5394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0B5394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0B5394"/>
                </a:solidFill>
                <a:latin typeface="Times New Roman"/>
                <a:cs typeface="Times New Roman"/>
              </a:rPr>
              <a:t>central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source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B5394"/>
                </a:solidFill>
                <a:latin typeface="Times New Roman"/>
                <a:cs typeface="Times New Roman"/>
              </a:rPr>
              <a:t>from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0B5394"/>
                </a:solidFill>
                <a:latin typeface="Times New Roman"/>
                <a:cs typeface="Times New Roman"/>
              </a:rPr>
              <a:t>which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0B5394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B5394"/>
                </a:solidFill>
                <a:latin typeface="Times New Roman"/>
                <a:cs typeface="Times New Roman"/>
              </a:rPr>
              <a:t>import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B5394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0B5394"/>
                </a:solidFill>
                <a:latin typeface="Times New Roman"/>
                <a:cs typeface="Times New Roman"/>
              </a:rPr>
              <a:t>values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B5394"/>
                </a:solidFill>
                <a:latin typeface="Times New Roman"/>
                <a:cs typeface="Times New Roman"/>
              </a:rPr>
              <a:t>from.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47519" y="1882112"/>
            <a:ext cx="1490345" cy="400050"/>
          </a:xfrm>
          <a:custGeom>
            <a:avLst/>
            <a:gdLst/>
            <a:ahLst/>
            <a:cxnLst/>
            <a:rect l="l" t="t" r="r" b="b"/>
            <a:pathLst>
              <a:path w="1490345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423148" y="0"/>
                </a:lnTo>
                <a:lnTo>
                  <a:pt x="1460126" y="11198"/>
                </a:lnTo>
                <a:lnTo>
                  <a:pt x="1484726" y="41144"/>
                </a:lnTo>
                <a:lnTo>
                  <a:pt x="1489799" y="66651"/>
                </a:lnTo>
                <a:lnTo>
                  <a:pt x="1489799" y="333248"/>
                </a:lnTo>
                <a:lnTo>
                  <a:pt x="1484562" y="359192"/>
                </a:lnTo>
                <a:lnTo>
                  <a:pt x="1470278" y="380378"/>
                </a:lnTo>
                <a:lnTo>
                  <a:pt x="1449092" y="394662"/>
                </a:lnTo>
                <a:lnTo>
                  <a:pt x="14231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37068" y="1957475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var.source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78894" y="2677496"/>
            <a:ext cx="1490345" cy="400050"/>
          </a:xfrm>
          <a:custGeom>
            <a:avLst/>
            <a:gdLst/>
            <a:ahLst/>
            <a:cxnLst/>
            <a:rect l="l" t="t" r="r" b="b"/>
            <a:pathLst>
              <a:path w="1490345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423148" y="0"/>
                </a:lnTo>
                <a:lnTo>
                  <a:pt x="1460126" y="11198"/>
                </a:lnTo>
                <a:lnTo>
                  <a:pt x="1484726" y="41144"/>
                </a:lnTo>
                <a:lnTo>
                  <a:pt x="1489799" y="66651"/>
                </a:lnTo>
                <a:lnTo>
                  <a:pt x="1489799" y="333248"/>
                </a:lnTo>
                <a:lnTo>
                  <a:pt x="1484562" y="359192"/>
                </a:lnTo>
                <a:lnTo>
                  <a:pt x="1470278" y="380378"/>
                </a:lnTo>
                <a:lnTo>
                  <a:pt x="1449092" y="394662"/>
                </a:lnTo>
                <a:lnTo>
                  <a:pt x="14231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68443" y="2752859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var.source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86723" y="3601832"/>
            <a:ext cx="1490345" cy="400050"/>
          </a:xfrm>
          <a:custGeom>
            <a:avLst/>
            <a:gdLst/>
            <a:ahLst/>
            <a:cxnLst/>
            <a:rect l="l" t="t" r="r" b="b"/>
            <a:pathLst>
              <a:path w="1490345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423148" y="0"/>
                </a:lnTo>
                <a:lnTo>
                  <a:pt x="1460126" y="11198"/>
                </a:lnTo>
                <a:lnTo>
                  <a:pt x="1484726" y="41144"/>
                </a:lnTo>
                <a:lnTo>
                  <a:pt x="1489799" y="66651"/>
                </a:lnTo>
                <a:lnTo>
                  <a:pt x="1489799" y="333248"/>
                </a:lnTo>
                <a:lnTo>
                  <a:pt x="1484562" y="359192"/>
                </a:lnTo>
                <a:lnTo>
                  <a:pt x="1470278" y="380378"/>
                </a:lnTo>
                <a:lnTo>
                  <a:pt x="1449092" y="394662"/>
                </a:lnTo>
                <a:lnTo>
                  <a:pt x="14231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76272" y="3677195"/>
            <a:ext cx="8458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var.source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57481" y="2081977"/>
            <a:ext cx="3321685" cy="1718945"/>
            <a:chOff x="1657481" y="2081977"/>
            <a:chExt cx="3321685" cy="1718945"/>
          </a:xfrm>
        </p:grpSpPr>
        <p:sp>
          <p:nvSpPr>
            <p:cNvPr id="14" name="object 14"/>
            <p:cNvSpPr/>
            <p:nvPr/>
          </p:nvSpPr>
          <p:spPr>
            <a:xfrm>
              <a:off x="2171944" y="2517887"/>
              <a:ext cx="713740" cy="613410"/>
            </a:xfrm>
            <a:custGeom>
              <a:avLst/>
              <a:gdLst/>
              <a:ahLst/>
              <a:cxnLst/>
              <a:rect l="l" t="t" r="r" b="b"/>
              <a:pathLst>
                <a:path w="713739" h="613410">
                  <a:moveTo>
                    <a:pt x="356699" y="612899"/>
                  </a:moveTo>
                  <a:lnTo>
                    <a:pt x="303989" y="609577"/>
                  </a:lnTo>
                  <a:lnTo>
                    <a:pt x="253680" y="599925"/>
                  </a:lnTo>
                  <a:lnTo>
                    <a:pt x="206324" y="584417"/>
                  </a:lnTo>
                  <a:lnTo>
                    <a:pt x="162473" y="563529"/>
                  </a:lnTo>
                  <a:lnTo>
                    <a:pt x="122678" y="537733"/>
                  </a:lnTo>
                  <a:lnTo>
                    <a:pt x="87492" y="507503"/>
                  </a:lnTo>
                  <a:lnTo>
                    <a:pt x="57466" y="473315"/>
                  </a:lnTo>
                  <a:lnTo>
                    <a:pt x="33152" y="435641"/>
                  </a:lnTo>
                  <a:lnTo>
                    <a:pt x="15102" y="394956"/>
                  </a:lnTo>
                  <a:lnTo>
                    <a:pt x="3867" y="351734"/>
                  </a:lnTo>
                  <a:lnTo>
                    <a:pt x="0" y="306449"/>
                  </a:lnTo>
                  <a:lnTo>
                    <a:pt x="3867" y="261165"/>
                  </a:lnTo>
                  <a:lnTo>
                    <a:pt x="15102" y="217943"/>
                  </a:lnTo>
                  <a:lnTo>
                    <a:pt x="33152" y="177258"/>
                  </a:lnTo>
                  <a:lnTo>
                    <a:pt x="57466" y="139584"/>
                  </a:lnTo>
                  <a:lnTo>
                    <a:pt x="87492" y="105396"/>
                  </a:lnTo>
                  <a:lnTo>
                    <a:pt x="122678" y="75166"/>
                  </a:lnTo>
                  <a:lnTo>
                    <a:pt x="162473" y="49370"/>
                  </a:lnTo>
                  <a:lnTo>
                    <a:pt x="206324" y="28482"/>
                  </a:lnTo>
                  <a:lnTo>
                    <a:pt x="253680" y="12974"/>
                  </a:lnTo>
                  <a:lnTo>
                    <a:pt x="303989" y="3322"/>
                  </a:lnTo>
                  <a:lnTo>
                    <a:pt x="356699" y="0"/>
                  </a:lnTo>
                  <a:lnTo>
                    <a:pt x="409410" y="3322"/>
                  </a:lnTo>
                  <a:lnTo>
                    <a:pt x="459719" y="12974"/>
                  </a:lnTo>
                  <a:lnTo>
                    <a:pt x="507075" y="28482"/>
                  </a:lnTo>
                  <a:lnTo>
                    <a:pt x="550926" y="49370"/>
                  </a:lnTo>
                  <a:lnTo>
                    <a:pt x="590721" y="75166"/>
                  </a:lnTo>
                  <a:lnTo>
                    <a:pt x="625907" y="105396"/>
                  </a:lnTo>
                  <a:lnTo>
                    <a:pt x="655933" y="139584"/>
                  </a:lnTo>
                  <a:lnTo>
                    <a:pt x="680247" y="177258"/>
                  </a:lnTo>
                  <a:lnTo>
                    <a:pt x="698297" y="217943"/>
                  </a:lnTo>
                  <a:lnTo>
                    <a:pt x="709532" y="261165"/>
                  </a:lnTo>
                  <a:lnTo>
                    <a:pt x="713399" y="306449"/>
                  </a:lnTo>
                  <a:lnTo>
                    <a:pt x="709532" y="351734"/>
                  </a:lnTo>
                  <a:lnTo>
                    <a:pt x="698297" y="394956"/>
                  </a:lnTo>
                  <a:lnTo>
                    <a:pt x="680247" y="435641"/>
                  </a:lnTo>
                  <a:lnTo>
                    <a:pt x="655933" y="473315"/>
                  </a:lnTo>
                  <a:lnTo>
                    <a:pt x="625907" y="507503"/>
                  </a:lnTo>
                  <a:lnTo>
                    <a:pt x="590721" y="537733"/>
                  </a:lnTo>
                  <a:lnTo>
                    <a:pt x="550926" y="563529"/>
                  </a:lnTo>
                  <a:lnTo>
                    <a:pt x="507075" y="584417"/>
                  </a:lnTo>
                  <a:lnTo>
                    <a:pt x="459719" y="599925"/>
                  </a:lnTo>
                  <a:lnTo>
                    <a:pt x="409410" y="609577"/>
                  </a:lnTo>
                  <a:lnTo>
                    <a:pt x="356699" y="612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71944" y="2093191"/>
              <a:ext cx="2745105" cy="1037590"/>
            </a:xfrm>
            <a:custGeom>
              <a:avLst/>
              <a:gdLst/>
              <a:ahLst/>
              <a:cxnLst/>
              <a:rect l="l" t="t" r="r" b="b"/>
              <a:pathLst>
                <a:path w="2745104" h="1037589">
                  <a:moveTo>
                    <a:pt x="0" y="731145"/>
                  </a:moveTo>
                  <a:lnTo>
                    <a:pt x="3867" y="685860"/>
                  </a:lnTo>
                  <a:lnTo>
                    <a:pt x="15102" y="642638"/>
                  </a:lnTo>
                  <a:lnTo>
                    <a:pt x="33152" y="601954"/>
                  </a:lnTo>
                  <a:lnTo>
                    <a:pt x="57466" y="564280"/>
                  </a:lnTo>
                  <a:lnTo>
                    <a:pt x="87492" y="530092"/>
                  </a:lnTo>
                  <a:lnTo>
                    <a:pt x="122678" y="499862"/>
                  </a:lnTo>
                  <a:lnTo>
                    <a:pt x="162473" y="474066"/>
                  </a:lnTo>
                  <a:lnTo>
                    <a:pt x="206324" y="453177"/>
                  </a:lnTo>
                  <a:lnTo>
                    <a:pt x="253680" y="437670"/>
                  </a:lnTo>
                  <a:lnTo>
                    <a:pt x="303989" y="428018"/>
                  </a:lnTo>
                  <a:lnTo>
                    <a:pt x="356699" y="424695"/>
                  </a:lnTo>
                  <a:lnTo>
                    <a:pt x="409410" y="428018"/>
                  </a:lnTo>
                  <a:lnTo>
                    <a:pt x="459719" y="437670"/>
                  </a:lnTo>
                  <a:lnTo>
                    <a:pt x="507075" y="453177"/>
                  </a:lnTo>
                  <a:lnTo>
                    <a:pt x="550926" y="474066"/>
                  </a:lnTo>
                  <a:lnTo>
                    <a:pt x="590721" y="499862"/>
                  </a:lnTo>
                  <a:lnTo>
                    <a:pt x="625907" y="530092"/>
                  </a:lnTo>
                  <a:lnTo>
                    <a:pt x="655933" y="564280"/>
                  </a:lnTo>
                  <a:lnTo>
                    <a:pt x="680247" y="601954"/>
                  </a:lnTo>
                  <a:lnTo>
                    <a:pt x="698297" y="642638"/>
                  </a:lnTo>
                  <a:lnTo>
                    <a:pt x="709532" y="685860"/>
                  </a:lnTo>
                  <a:lnTo>
                    <a:pt x="713399" y="731145"/>
                  </a:lnTo>
                  <a:lnTo>
                    <a:pt x="709532" y="776430"/>
                  </a:lnTo>
                  <a:lnTo>
                    <a:pt x="698297" y="819652"/>
                  </a:lnTo>
                  <a:lnTo>
                    <a:pt x="680247" y="860337"/>
                  </a:lnTo>
                  <a:lnTo>
                    <a:pt x="655933" y="898011"/>
                  </a:lnTo>
                  <a:lnTo>
                    <a:pt x="625907" y="932199"/>
                  </a:lnTo>
                  <a:lnTo>
                    <a:pt x="590721" y="962428"/>
                  </a:lnTo>
                  <a:lnTo>
                    <a:pt x="550926" y="988224"/>
                  </a:lnTo>
                  <a:lnTo>
                    <a:pt x="507075" y="1009113"/>
                  </a:lnTo>
                  <a:lnTo>
                    <a:pt x="459719" y="1024620"/>
                  </a:lnTo>
                  <a:lnTo>
                    <a:pt x="409410" y="1034273"/>
                  </a:lnTo>
                  <a:lnTo>
                    <a:pt x="356699" y="1037595"/>
                  </a:lnTo>
                  <a:lnTo>
                    <a:pt x="303989" y="1034273"/>
                  </a:lnTo>
                  <a:lnTo>
                    <a:pt x="253680" y="1024620"/>
                  </a:lnTo>
                  <a:lnTo>
                    <a:pt x="206324" y="1009113"/>
                  </a:lnTo>
                  <a:lnTo>
                    <a:pt x="162473" y="988224"/>
                  </a:lnTo>
                  <a:lnTo>
                    <a:pt x="122678" y="962428"/>
                  </a:lnTo>
                  <a:lnTo>
                    <a:pt x="87492" y="932199"/>
                  </a:lnTo>
                  <a:lnTo>
                    <a:pt x="57466" y="898011"/>
                  </a:lnTo>
                  <a:lnTo>
                    <a:pt x="33152" y="860337"/>
                  </a:lnTo>
                  <a:lnTo>
                    <a:pt x="15102" y="819652"/>
                  </a:lnTo>
                  <a:lnTo>
                    <a:pt x="3867" y="776430"/>
                  </a:lnTo>
                  <a:lnTo>
                    <a:pt x="0" y="731145"/>
                  </a:lnTo>
                  <a:close/>
                </a:path>
                <a:path w="2745104" h="1037589">
                  <a:moveTo>
                    <a:pt x="713399" y="731145"/>
                  </a:moveTo>
                  <a:lnTo>
                    <a:pt x="274488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03124" y="2086740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19">
                  <a:moveTo>
                    <a:pt x="7254" y="20157"/>
                  </a:moveTo>
                  <a:lnTo>
                    <a:pt x="13705" y="6451"/>
                  </a:lnTo>
                  <a:lnTo>
                    <a:pt x="0" y="0"/>
                  </a:lnTo>
                  <a:lnTo>
                    <a:pt x="31318" y="112"/>
                  </a:lnTo>
                  <a:lnTo>
                    <a:pt x="7254" y="2015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03124" y="2086740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19">
                  <a:moveTo>
                    <a:pt x="13705" y="6451"/>
                  </a:moveTo>
                  <a:lnTo>
                    <a:pt x="7254" y="20157"/>
                  </a:lnTo>
                  <a:lnTo>
                    <a:pt x="31318" y="112"/>
                  </a:lnTo>
                  <a:lnTo>
                    <a:pt x="0" y="0"/>
                  </a:lnTo>
                  <a:lnTo>
                    <a:pt x="13705" y="64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5344" y="2824337"/>
              <a:ext cx="2061210" cy="52705"/>
            </a:xfrm>
            <a:custGeom>
              <a:avLst/>
              <a:gdLst/>
              <a:ahLst/>
              <a:cxnLst/>
              <a:rect l="l" t="t" r="r" b="b"/>
              <a:pathLst>
                <a:path w="2061210" h="52705">
                  <a:moveTo>
                    <a:pt x="0" y="0"/>
                  </a:moveTo>
                  <a:lnTo>
                    <a:pt x="2061067" y="5227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35432" y="286562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16"/>
                  </a:moveTo>
                  <a:lnTo>
                    <a:pt x="10979" y="10979"/>
                  </a:lnTo>
                  <a:lnTo>
                    <a:pt x="542" y="0"/>
                  </a:lnTo>
                  <a:lnTo>
                    <a:pt x="29691" y="11454"/>
                  </a:lnTo>
                  <a:lnTo>
                    <a:pt x="0" y="2141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5432" y="286562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979" y="10979"/>
                  </a:moveTo>
                  <a:lnTo>
                    <a:pt x="0" y="21416"/>
                  </a:lnTo>
                  <a:lnTo>
                    <a:pt x="29691" y="11454"/>
                  </a:lnTo>
                  <a:lnTo>
                    <a:pt x="542" y="0"/>
                  </a:lnTo>
                  <a:lnTo>
                    <a:pt x="10979" y="1097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85344" y="2824337"/>
              <a:ext cx="2072005" cy="963930"/>
            </a:xfrm>
            <a:custGeom>
              <a:avLst/>
              <a:gdLst/>
              <a:ahLst/>
              <a:cxnLst/>
              <a:rect l="l" t="t" r="r" b="b"/>
              <a:pathLst>
                <a:path w="2072004" h="963929">
                  <a:moveTo>
                    <a:pt x="0" y="0"/>
                  </a:moveTo>
                  <a:lnTo>
                    <a:pt x="2071901" y="96363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43016" y="3773741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31202" y="22123"/>
                  </a:moveTo>
                  <a:lnTo>
                    <a:pt x="0" y="19425"/>
                  </a:lnTo>
                  <a:lnTo>
                    <a:pt x="14229" y="14229"/>
                  </a:lnTo>
                  <a:lnTo>
                    <a:pt x="9034" y="0"/>
                  </a:lnTo>
                  <a:lnTo>
                    <a:pt x="31202" y="221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43016" y="3773741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14229" y="14229"/>
                  </a:moveTo>
                  <a:lnTo>
                    <a:pt x="0" y="19425"/>
                  </a:lnTo>
                  <a:lnTo>
                    <a:pt x="31202" y="22123"/>
                  </a:lnTo>
                  <a:lnTo>
                    <a:pt x="9034" y="0"/>
                  </a:lnTo>
                  <a:lnTo>
                    <a:pt x="14229" y="1422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62244" y="2825259"/>
              <a:ext cx="477520" cy="13970"/>
            </a:xfrm>
            <a:custGeom>
              <a:avLst/>
              <a:gdLst/>
              <a:ahLst/>
              <a:cxnLst/>
              <a:rect l="l" t="t" r="r" b="b"/>
              <a:pathLst>
                <a:path w="477519" h="13969">
                  <a:moveTo>
                    <a:pt x="0" y="13478"/>
                  </a:moveTo>
                  <a:lnTo>
                    <a:pt x="47707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28304" y="281485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604" y="21414"/>
                  </a:moveTo>
                  <a:lnTo>
                    <a:pt x="11009" y="10404"/>
                  </a:lnTo>
                  <a:lnTo>
                    <a:pt x="0" y="0"/>
                  </a:lnTo>
                  <a:lnTo>
                    <a:pt x="29720" y="9876"/>
                  </a:lnTo>
                  <a:lnTo>
                    <a:pt x="604" y="2141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28304" y="281485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1009" y="10404"/>
                  </a:moveTo>
                  <a:lnTo>
                    <a:pt x="604" y="21414"/>
                  </a:lnTo>
                  <a:lnTo>
                    <a:pt x="29720" y="9876"/>
                  </a:lnTo>
                  <a:lnTo>
                    <a:pt x="0" y="0"/>
                  </a:lnTo>
                  <a:lnTo>
                    <a:pt x="11009" y="104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233702" y="3210399"/>
            <a:ext cx="549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vpn_ip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1095" y="2752862"/>
            <a:ext cx="1050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116.75.30.50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7144" y="3219837"/>
            <a:ext cx="1063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128.30.50.90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9964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00"/>
              </a:spcBef>
            </a:pPr>
            <a:r>
              <a:rPr sz="4400" spc="-100" dirty="0">
                <a:solidFill>
                  <a:srgbClr val="666666"/>
                </a:solidFill>
              </a:rPr>
              <a:t>Approaches</a:t>
            </a:r>
            <a:r>
              <a:rPr sz="4400" spc="-210" dirty="0">
                <a:solidFill>
                  <a:srgbClr val="666666"/>
                </a:solidFill>
              </a:rPr>
              <a:t> </a:t>
            </a:r>
            <a:r>
              <a:rPr sz="4400" spc="50" dirty="0">
                <a:solidFill>
                  <a:srgbClr val="666666"/>
                </a:solidFill>
              </a:rPr>
              <a:t>to</a:t>
            </a:r>
            <a:r>
              <a:rPr sz="4400" spc="-204" dirty="0">
                <a:solidFill>
                  <a:srgbClr val="666666"/>
                </a:solidFill>
              </a:rPr>
              <a:t> </a:t>
            </a:r>
            <a:r>
              <a:rPr sz="4400" spc="-210" dirty="0">
                <a:solidFill>
                  <a:srgbClr val="666666"/>
                </a:solidFill>
              </a:rPr>
              <a:t>Variable</a:t>
            </a:r>
            <a:r>
              <a:rPr sz="4400" spc="-204" dirty="0">
                <a:solidFill>
                  <a:srgbClr val="666666"/>
                </a:solidFill>
              </a:rPr>
              <a:t> </a:t>
            </a:r>
            <a:r>
              <a:rPr sz="4400" spc="-80" dirty="0">
                <a:solidFill>
                  <a:srgbClr val="666666"/>
                </a:solidFill>
              </a:rPr>
              <a:t>Assignment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7096" y="179135"/>
            <a:ext cx="6134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Multiple</a:t>
            </a:r>
            <a:r>
              <a:rPr spc="-100" dirty="0"/>
              <a:t> </a:t>
            </a:r>
            <a:r>
              <a:rPr spc="-65" dirty="0"/>
              <a:t>Approaches</a:t>
            </a:r>
            <a:r>
              <a:rPr spc="-95" dirty="0"/>
              <a:t> </a:t>
            </a:r>
            <a:r>
              <a:rPr dirty="0"/>
              <a:t>to</a:t>
            </a:r>
            <a:r>
              <a:rPr spc="-95" dirty="0"/>
              <a:t> </a:t>
            </a:r>
            <a:r>
              <a:rPr spc="-140" dirty="0"/>
              <a:t>Variable</a:t>
            </a:r>
            <a:r>
              <a:rPr spc="-100" dirty="0"/>
              <a:t> </a:t>
            </a:r>
            <a:r>
              <a:rPr spc="-40" dirty="0"/>
              <a:t>Assignment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675" y="1116031"/>
            <a:ext cx="5426710" cy="253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assigned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ways.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Some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Environment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Line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Flags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Variable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Defaults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785">
              <a:lnSpc>
                <a:spcPct val="100000"/>
              </a:lnSpc>
              <a:spcBef>
                <a:spcPts val="100"/>
              </a:spcBef>
            </a:pPr>
            <a:r>
              <a:rPr sz="5200" spc="-50" dirty="0">
                <a:solidFill>
                  <a:srgbClr val="666666"/>
                </a:solidFill>
              </a:rPr>
              <a:t>Data</a:t>
            </a:r>
            <a:r>
              <a:rPr sz="5200" spc="-240" dirty="0">
                <a:solidFill>
                  <a:srgbClr val="666666"/>
                </a:solidFill>
              </a:rPr>
              <a:t> </a:t>
            </a:r>
            <a:r>
              <a:rPr sz="5200" spc="-225" dirty="0">
                <a:solidFill>
                  <a:srgbClr val="666666"/>
                </a:solidFill>
              </a:rPr>
              <a:t>Types</a:t>
            </a:r>
            <a:r>
              <a:rPr sz="5200" spc="-240" dirty="0">
                <a:solidFill>
                  <a:srgbClr val="666666"/>
                </a:solidFill>
              </a:rPr>
              <a:t> </a:t>
            </a:r>
            <a:r>
              <a:rPr sz="5200" spc="-95" dirty="0">
                <a:solidFill>
                  <a:srgbClr val="666666"/>
                </a:solidFill>
              </a:rPr>
              <a:t>for</a:t>
            </a:r>
            <a:r>
              <a:rPr sz="5200" spc="-240" dirty="0">
                <a:solidFill>
                  <a:srgbClr val="666666"/>
                </a:solidFill>
              </a:rPr>
              <a:t> </a:t>
            </a:r>
            <a:r>
              <a:rPr sz="5200" spc="-755" dirty="0">
                <a:solidFill>
                  <a:srgbClr val="666666"/>
                </a:solidFill>
              </a:rPr>
              <a:t>V</a:t>
            </a:r>
            <a:r>
              <a:rPr sz="5200" spc="-200" dirty="0">
                <a:solidFill>
                  <a:srgbClr val="666666"/>
                </a:solidFill>
              </a:rPr>
              <a:t>aria</a:t>
            </a:r>
            <a:r>
              <a:rPr sz="5200" spc="-290" dirty="0">
                <a:solidFill>
                  <a:srgbClr val="666666"/>
                </a:solidFill>
              </a:rPr>
              <a:t>b</a:t>
            </a:r>
            <a:r>
              <a:rPr sz="5200" spc="-200" dirty="0">
                <a:solidFill>
                  <a:srgbClr val="666666"/>
                </a:solidFill>
              </a:rPr>
              <a:t>les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759" rIns="0" bIns="0" rtlCol="0">
            <a:spAutoFit/>
          </a:bodyPr>
          <a:lstStyle/>
          <a:p>
            <a:pPr marL="216408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20" dirty="0"/>
              <a:t> </a:t>
            </a:r>
            <a:r>
              <a:rPr spc="-45" dirty="0"/>
              <a:t>of</a:t>
            </a:r>
            <a:r>
              <a:rPr spc="-114" dirty="0"/>
              <a:t> </a:t>
            </a:r>
            <a:r>
              <a:rPr spc="-110" dirty="0"/>
              <a:t>Type</a:t>
            </a:r>
            <a:r>
              <a:rPr spc="-120" dirty="0"/>
              <a:t> </a:t>
            </a:r>
            <a:r>
              <a:rPr spc="-10" dirty="0"/>
              <a:t>Constraints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4450" y="1078581"/>
            <a:ext cx="844677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argument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variable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restrict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accepted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variable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7150" y="2081500"/>
            <a:ext cx="1920875" cy="18288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variable</a:t>
            </a:r>
            <a:r>
              <a:rPr sz="1200" spc="-11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D1144"/>
                </a:solidFill>
                <a:latin typeface="Courier New"/>
                <a:cs typeface="Courier New"/>
              </a:rPr>
              <a:t>"image_id"</a:t>
            </a:r>
            <a:r>
              <a:rPr sz="1200" spc="-105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333333"/>
                </a:solidFill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7150" y="2338675"/>
            <a:ext cx="1372235" cy="18288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ts val="1390"/>
              </a:lnSpc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type</a:t>
            </a:r>
            <a:r>
              <a:rPr sz="1200" spc="-3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=</a:t>
            </a:r>
            <a:r>
              <a:rPr sz="1200" spc="-3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Courier New"/>
                <a:cs typeface="Courier New"/>
              </a:rPr>
              <a:t>string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150" y="2595850"/>
            <a:ext cx="104775" cy="18288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200" spc="-50" dirty="0">
                <a:solidFill>
                  <a:srgbClr val="333333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450" y="3183606"/>
            <a:ext cx="537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constraint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value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accepted.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2517" y="113685"/>
            <a:ext cx="2528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Example</a:t>
            </a:r>
            <a:r>
              <a:rPr spc="-80" dirty="0"/>
              <a:t> </a:t>
            </a:r>
            <a:r>
              <a:rPr spc="-114" dirty="0"/>
              <a:t>Use-</a:t>
            </a:r>
            <a:r>
              <a:rPr spc="-70" dirty="0"/>
              <a:t>Case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4450" y="882556"/>
            <a:ext cx="8430895" cy="128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Every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employee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Medium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Corp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assigned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Identification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Number.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employee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creates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created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name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identification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number only.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7037" y="2606037"/>
          <a:ext cx="7239000" cy="1202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9500"/>
                <a:gridCol w="3619500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variables.tf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terraform.tfvars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0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variable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“instance_name”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{}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instance_name=”john-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123”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2517" y="113685"/>
            <a:ext cx="2528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Example</a:t>
            </a:r>
            <a:r>
              <a:rPr spc="-80" dirty="0"/>
              <a:t> </a:t>
            </a:r>
            <a:r>
              <a:rPr spc="-114" dirty="0"/>
              <a:t>Use-</a:t>
            </a:r>
            <a:r>
              <a:rPr spc="-70" dirty="0"/>
              <a:t>Case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4450" y="882556"/>
            <a:ext cx="8322945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Every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employee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Medium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Corp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assigned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Identification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Number.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employee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creates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created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identification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number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only.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7037" y="2606037"/>
          <a:ext cx="7239000" cy="14122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9500"/>
                <a:gridCol w="3619500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variables.tf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terraform.tfvars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0204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24230" marR="749300" indent="-67310">
                        <a:lnSpc>
                          <a:spcPts val="165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variable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“instance_name”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{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type=number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824230">
                        <a:lnSpc>
                          <a:spcPts val="1600"/>
                        </a:lnSpc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}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33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instance_name=”john-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123”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10110" y="283050"/>
            <a:ext cx="4331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93C47D"/>
                </a:solidFill>
                <a:latin typeface="Times New Roman"/>
                <a:cs typeface="Times New Roman"/>
              </a:rPr>
              <a:t>Basics</a:t>
            </a:r>
            <a:r>
              <a:rPr sz="2800" spc="-13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93C47D"/>
                </a:solidFill>
                <a:latin typeface="Times New Roman"/>
                <a:cs typeface="Times New Roman"/>
              </a:rPr>
              <a:t>of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93C47D"/>
                </a:solidFill>
                <a:latin typeface="Times New Roman"/>
                <a:cs typeface="Times New Roman"/>
              </a:rPr>
              <a:t>Infrastructure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70" dirty="0">
                <a:solidFill>
                  <a:srgbClr val="93C47D"/>
                </a:solidFill>
                <a:latin typeface="Times New Roman"/>
                <a:cs typeface="Times New Roman"/>
              </a:rPr>
              <a:t>as</a:t>
            </a:r>
            <a:r>
              <a:rPr sz="2800" spc="-13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93C47D"/>
                </a:solidFill>
                <a:latin typeface="Times New Roman"/>
                <a:cs typeface="Times New Roman"/>
              </a:rPr>
              <a:t>Code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8" y="1012331"/>
            <a:ext cx="7912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(IaC)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provisioning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infrastructure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instead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manual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processes.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024" y="2522650"/>
            <a:ext cx="3039575" cy="15622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4700" y="2737137"/>
            <a:ext cx="3954525" cy="113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3209" y="113685"/>
            <a:ext cx="3289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35" dirty="0"/>
              <a:t> </a:t>
            </a:r>
            <a:r>
              <a:rPr spc="-45" dirty="0"/>
              <a:t>of</a:t>
            </a:r>
            <a:r>
              <a:rPr spc="-130" dirty="0"/>
              <a:t> </a:t>
            </a:r>
            <a:r>
              <a:rPr spc="-10" dirty="0"/>
              <a:t>Data</a:t>
            </a:r>
            <a:r>
              <a:rPr spc="-135" dirty="0"/>
              <a:t> </a:t>
            </a:r>
            <a:r>
              <a:rPr spc="-100" dirty="0"/>
              <a:t>Types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2862" y="843299"/>
          <a:ext cx="7433309" cy="3635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3535"/>
                <a:gridCol w="5819774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Type</a:t>
                      </a:r>
                      <a:r>
                        <a:rPr sz="14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Keywords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0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string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Sequence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Unicode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characters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representing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some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text,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"hello".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0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list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34185" marR="404495" indent="-1323975">
                        <a:lnSpc>
                          <a:spcPts val="165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Sequential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list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values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identified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by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their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position.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Starts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0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[“mumbai”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,”singapore”,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”usa”]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33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229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map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64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group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values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identified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by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named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labels,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like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46990" algn="ctr">
                        <a:lnSpc>
                          <a:spcPts val="1664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{name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"Mabel",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age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52}.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number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Example: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200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4385">
              <a:lnSpc>
                <a:spcPct val="100000"/>
              </a:lnSpc>
              <a:spcBef>
                <a:spcPts val="100"/>
              </a:spcBef>
            </a:pPr>
            <a:r>
              <a:rPr sz="5200" spc="125" dirty="0">
                <a:solidFill>
                  <a:srgbClr val="666666"/>
                </a:solidFill>
              </a:rPr>
              <a:t>Count</a:t>
            </a:r>
            <a:r>
              <a:rPr sz="5200" spc="-250" dirty="0">
                <a:solidFill>
                  <a:srgbClr val="666666"/>
                </a:solidFill>
              </a:rPr>
              <a:t> </a:t>
            </a:r>
            <a:r>
              <a:rPr sz="5200" spc="-125" dirty="0">
                <a:solidFill>
                  <a:srgbClr val="666666"/>
                </a:solidFill>
              </a:rPr>
              <a:t>Parameter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96088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25" dirty="0"/>
              <a:t> </a:t>
            </a:r>
            <a:r>
              <a:rPr spc="-45" dirty="0"/>
              <a:t>of</a:t>
            </a:r>
            <a:r>
              <a:rPr spc="-120" dirty="0"/>
              <a:t> </a:t>
            </a:r>
            <a:r>
              <a:rPr spc="65" dirty="0"/>
              <a:t>Count</a:t>
            </a:r>
            <a:r>
              <a:rPr spc="-125" dirty="0"/>
              <a:t> </a:t>
            </a:r>
            <a:r>
              <a:rPr spc="-60" dirty="0"/>
              <a:t>Parameter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168640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11454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count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parameter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simplify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configurations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let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scale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by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simply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incrementing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number.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Let’s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assume,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need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create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two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instances.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common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approach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define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two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separate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blocks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aws_instance.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2360" y="3047176"/>
            <a:ext cx="3552040" cy="100427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18766" y="3344902"/>
            <a:ext cx="485140" cy="408940"/>
            <a:chOff x="4218766" y="3344902"/>
            <a:chExt cx="485140" cy="408940"/>
          </a:xfrm>
        </p:grpSpPr>
        <p:sp>
          <p:nvSpPr>
            <p:cNvPr id="9" name="object 9"/>
            <p:cNvSpPr/>
            <p:nvPr/>
          </p:nvSpPr>
          <p:spPr>
            <a:xfrm>
              <a:off x="4223525" y="3350272"/>
              <a:ext cx="475615" cy="398780"/>
            </a:xfrm>
            <a:custGeom>
              <a:avLst/>
              <a:gdLst/>
              <a:ahLst/>
              <a:cxnLst/>
              <a:rect l="l" t="t" r="r" b="b"/>
              <a:pathLst>
                <a:path w="475614" h="398779">
                  <a:moveTo>
                    <a:pt x="475107" y="134620"/>
                  </a:moveTo>
                  <a:lnTo>
                    <a:pt x="301447" y="134620"/>
                  </a:lnTo>
                  <a:lnTo>
                    <a:pt x="301447" y="0"/>
                  </a:lnTo>
                  <a:lnTo>
                    <a:pt x="173659" y="0"/>
                  </a:lnTo>
                  <a:lnTo>
                    <a:pt x="173659" y="134620"/>
                  </a:lnTo>
                  <a:lnTo>
                    <a:pt x="0" y="134620"/>
                  </a:lnTo>
                  <a:lnTo>
                    <a:pt x="0" y="262890"/>
                  </a:lnTo>
                  <a:lnTo>
                    <a:pt x="173659" y="262890"/>
                  </a:lnTo>
                  <a:lnTo>
                    <a:pt x="173659" y="398780"/>
                  </a:lnTo>
                  <a:lnTo>
                    <a:pt x="301447" y="398780"/>
                  </a:lnTo>
                  <a:lnTo>
                    <a:pt x="301447" y="262890"/>
                  </a:lnTo>
                  <a:lnTo>
                    <a:pt x="475107" y="262890"/>
                  </a:lnTo>
                  <a:lnTo>
                    <a:pt x="475107" y="13462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3529" y="3349665"/>
              <a:ext cx="475615" cy="399415"/>
            </a:xfrm>
            <a:custGeom>
              <a:avLst/>
              <a:gdLst/>
              <a:ahLst/>
              <a:cxnLst/>
              <a:rect l="l" t="t" r="r" b="b"/>
              <a:pathLst>
                <a:path w="475614" h="399414">
                  <a:moveTo>
                    <a:pt x="0" y="135743"/>
                  </a:moveTo>
                  <a:lnTo>
                    <a:pt x="173664" y="135743"/>
                  </a:lnTo>
                  <a:lnTo>
                    <a:pt x="173664" y="0"/>
                  </a:lnTo>
                  <a:lnTo>
                    <a:pt x="301448" y="0"/>
                  </a:lnTo>
                  <a:lnTo>
                    <a:pt x="301448" y="135743"/>
                  </a:lnTo>
                  <a:lnTo>
                    <a:pt x="475112" y="135743"/>
                  </a:lnTo>
                  <a:lnTo>
                    <a:pt x="475112" y="263527"/>
                  </a:lnTo>
                  <a:lnTo>
                    <a:pt x="301448" y="263527"/>
                  </a:lnTo>
                  <a:lnTo>
                    <a:pt x="301448" y="399271"/>
                  </a:lnTo>
                  <a:lnTo>
                    <a:pt x="173664" y="399271"/>
                  </a:lnTo>
                  <a:lnTo>
                    <a:pt x="173664" y="263527"/>
                  </a:lnTo>
                  <a:lnTo>
                    <a:pt x="0" y="263527"/>
                  </a:lnTo>
                  <a:lnTo>
                    <a:pt x="0" y="13574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0749" y="3098350"/>
            <a:ext cx="3175724" cy="9019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1772" y="113685"/>
            <a:ext cx="41097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Overview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of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65" dirty="0">
                <a:solidFill>
                  <a:srgbClr val="FF7900"/>
                </a:solidFill>
                <a:latin typeface="Times New Roman"/>
                <a:cs typeface="Times New Roman"/>
              </a:rPr>
              <a:t>Count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FF7900"/>
                </a:solidFill>
                <a:latin typeface="Times New Roman"/>
                <a:cs typeface="Times New Roman"/>
              </a:rPr>
              <a:t>Parameter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550" y="1079306"/>
            <a:ext cx="792797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count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parameter,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simply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specify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count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scaled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accordingly.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4299" y="2497050"/>
            <a:ext cx="4893049" cy="1644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3001" y="113685"/>
            <a:ext cx="1787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Count</a:t>
            </a:r>
            <a:r>
              <a:rPr spc="-125" dirty="0"/>
              <a:t> </a:t>
            </a:r>
            <a:r>
              <a:rPr spc="-45" dirty="0"/>
              <a:t>Index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550" y="1079306"/>
            <a:ext cx="8435340" cy="1280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blocks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where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count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set,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additional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count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available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expressions,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you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modify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instance.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attribute: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550" y="3117656"/>
            <a:ext cx="7880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count.index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—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distinct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index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number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(starting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0)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corresponding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instance.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26175" y="113685"/>
            <a:ext cx="5201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FF7900"/>
                </a:solidFill>
                <a:latin typeface="Times New Roman"/>
                <a:cs typeface="Times New Roman"/>
              </a:rPr>
              <a:t>Understanding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Challenge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7900"/>
                </a:solidFill>
                <a:latin typeface="Times New Roman"/>
                <a:cs typeface="Times New Roman"/>
              </a:rPr>
              <a:t>with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55" dirty="0">
                <a:solidFill>
                  <a:srgbClr val="FF7900"/>
                </a:solidFill>
                <a:latin typeface="Times New Roman"/>
                <a:cs typeface="Times New Roman"/>
              </a:rPr>
              <a:t>Count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550" y="1079306"/>
            <a:ext cx="829373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below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create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5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IAM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users.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problem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all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same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name.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2950" y="2581125"/>
            <a:ext cx="3522899" cy="14775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26175" y="113685"/>
            <a:ext cx="5201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FF7900"/>
                </a:solidFill>
                <a:latin typeface="Times New Roman"/>
                <a:cs typeface="Times New Roman"/>
              </a:rPr>
              <a:t>Understanding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Challenge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7900"/>
                </a:solidFill>
                <a:latin typeface="Times New Roman"/>
                <a:cs typeface="Times New Roman"/>
              </a:rPr>
              <a:t>with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55" dirty="0">
                <a:solidFill>
                  <a:srgbClr val="FF7900"/>
                </a:solidFill>
                <a:latin typeface="Times New Roman"/>
                <a:cs typeface="Times New Roman"/>
              </a:rPr>
              <a:t>Count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550" y="1079306"/>
            <a:ext cx="5957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count.index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fetch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index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iteration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loop.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3450" y="2275275"/>
            <a:ext cx="4945549" cy="17093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121" y="113685"/>
            <a:ext cx="7155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Understanding</a:t>
            </a:r>
            <a:r>
              <a:rPr spc="-114" dirty="0"/>
              <a:t> </a:t>
            </a:r>
            <a:r>
              <a:rPr spc="-65" dirty="0"/>
              <a:t>Challenge</a:t>
            </a:r>
            <a:r>
              <a:rPr spc="-114" dirty="0"/>
              <a:t> </a:t>
            </a:r>
            <a:r>
              <a:rPr spc="-25" dirty="0"/>
              <a:t>with</a:t>
            </a:r>
            <a:r>
              <a:rPr spc="-114" dirty="0"/>
              <a:t> </a:t>
            </a:r>
            <a:r>
              <a:rPr spc="-45" dirty="0"/>
              <a:t>Default</a:t>
            </a:r>
            <a:r>
              <a:rPr spc="-110" dirty="0"/>
              <a:t> </a:t>
            </a:r>
            <a:r>
              <a:rPr spc="65" dirty="0"/>
              <a:t>Count</a:t>
            </a:r>
            <a:r>
              <a:rPr spc="-114" dirty="0"/>
              <a:t> </a:t>
            </a:r>
            <a:r>
              <a:rPr spc="-10" dirty="0"/>
              <a:t>Index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Having</a:t>
            </a:r>
            <a:r>
              <a:rPr spc="-60" dirty="0"/>
              <a:t> </a:t>
            </a:r>
            <a:r>
              <a:rPr spc="-95" dirty="0"/>
              <a:t>a</a:t>
            </a:r>
            <a:r>
              <a:rPr spc="-55" dirty="0"/>
              <a:t> </a:t>
            </a:r>
            <a:r>
              <a:rPr spc="-50" dirty="0"/>
              <a:t>username</a:t>
            </a:r>
            <a:r>
              <a:rPr spc="-55" dirty="0"/>
              <a:t> </a:t>
            </a:r>
            <a:r>
              <a:rPr spc="-75" dirty="0"/>
              <a:t>like</a:t>
            </a:r>
            <a:r>
              <a:rPr spc="-55" dirty="0"/>
              <a:t> loadbalancer0, loadbalancer1 </a:t>
            </a:r>
            <a:r>
              <a:rPr spc="-20" dirty="0"/>
              <a:t>might</a:t>
            </a:r>
            <a:r>
              <a:rPr spc="-55" dirty="0"/>
              <a:t> </a:t>
            </a:r>
            <a:r>
              <a:rPr dirty="0"/>
              <a:t>not</a:t>
            </a:r>
            <a:r>
              <a:rPr spc="-55" dirty="0"/>
              <a:t> </a:t>
            </a:r>
            <a:r>
              <a:rPr spc="-105" dirty="0"/>
              <a:t>always</a:t>
            </a:r>
            <a:r>
              <a:rPr spc="-55" dirty="0"/>
              <a:t> </a:t>
            </a:r>
            <a:r>
              <a:rPr spc="-50" dirty="0"/>
              <a:t>be</a:t>
            </a:r>
            <a:r>
              <a:rPr spc="-55" dirty="0"/>
              <a:t> </a:t>
            </a:r>
            <a:r>
              <a:rPr spc="-10" dirty="0"/>
              <a:t>suitable.</a:t>
            </a:r>
          </a:p>
          <a:p>
            <a:pPr marL="26034" marR="5080">
              <a:lnSpc>
                <a:spcPct val="256900"/>
              </a:lnSpc>
            </a:pPr>
            <a:r>
              <a:rPr spc="-40" dirty="0"/>
              <a:t>Better</a:t>
            </a:r>
            <a:r>
              <a:rPr spc="-35" dirty="0"/>
              <a:t> </a:t>
            </a:r>
            <a:r>
              <a:rPr spc="-60" dirty="0"/>
              <a:t>names</a:t>
            </a:r>
            <a:r>
              <a:rPr spc="-35" dirty="0"/>
              <a:t> </a:t>
            </a:r>
            <a:r>
              <a:rPr spc="-75" dirty="0"/>
              <a:t>like</a:t>
            </a:r>
            <a:r>
              <a:rPr spc="-35" dirty="0"/>
              <a:t> </a:t>
            </a:r>
            <a:r>
              <a:rPr spc="-80" dirty="0"/>
              <a:t>dev-</a:t>
            </a:r>
            <a:r>
              <a:rPr spc="-60" dirty="0"/>
              <a:t>loadbalancer,</a:t>
            </a:r>
            <a:r>
              <a:rPr spc="-30" dirty="0"/>
              <a:t> </a:t>
            </a:r>
            <a:r>
              <a:rPr spc="-80" dirty="0"/>
              <a:t>stage-</a:t>
            </a:r>
            <a:r>
              <a:rPr spc="-60" dirty="0"/>
              <a:t>loadbalancer,</a:t>
            </a:r>
            <a:r>
              <a:rPr spc="-35" dirty="0"/>
              <a:t> </a:t>
            </a:r>
            <a:r>
              <a:rPr spc="-30" dirty="0"/>
              <a:t>prod-</a:t>
            </a:r>
            <a:r>
              <a:rPr spc="-55" dirty="0"/>
              <a:t>loadbalancer</a:t>
            </a:r>
            <a:r>
              <a:rPr spc="-35" dirty="0"/>
              <a:t> </a:t>
            </a:r>
            <a:r>
              <a:rPr spc="-90" dirty="0"/>
              <a:t>is</a:t>
            </a:r>
            <a:r>
              <a:rPr spc="-30" dirty="0"/>
              <a:t> </a:t>
            </a:r>
            <a:r>
              <a:rPr spc="-10" dirty="0"/>
              <a:t>better. </a:t>
            </a:r>
            <a:r>
              <a:rPr spc="-30" dirty="0"/>
              <a:t>count.index</a:t>
            </a:r>
            <a:r>
              <a:rPr spc="-75" dirty="0"/>
              <a:t> </a:t>
            </a:r>
            <a:r>
              <a:rPr spc="-55" dirty="0"/>
              <a:t>can</a:t>
            </a:r>
            <a:r>
              <a:rPr spc="-70" dirty="0"/>
              <a:t> </a:t>
            </a:r>
            <a:r>
              <a:rPr spc="-35" dirty="0"/>
              <a:t>help</a:t>
            </a:r>
            <a:r>
              <a:rPr spc="-75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spc="-35" dirty="0"/>
              <a:t>such</a:t>
            </a:r>
            <a:r>
              <a:rPr spc="-70" dirty="0"/>
              <a:t> </a:t>
            </a:r>
            <a:r>
              <a:rPr spc="-60" dirty="0"/>
              <a:t>scenario</a:t>
            </a:r>
            <a:r>
              <a:rPr spc="-75" dirty="0"/>
              <a:t> </a:t>
            </a:r>
            <a:r>
              <a:rPr spc="-105" dirty="0"/>
              <a:t>as</a:t>
            </a:r>
            <a:r>
              <a:rPr spc="-70" dirty="0"/>
              <a:t> </a:t>
            </a:r>
            <a:r>
              <a:rPr spc="-10" dirty="0"/>
              <a:t>well.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975" y="3247701"/>
            <a:ext cx="7990950" cy="1051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9964" rIns="0" bIns="0" rtlCol="0">
            <a:spAutoFit/>
          </a:bodyPr>
          <a:lstStyle/>
          <a:p>
            <a:pPr marL="1718310">
              <a:lnSpc>
                <a:spcPct val="100000"/>
              </a:lnSpc>
              <a:spcBef>
                <a:spcPts val="100"/>
              </a:spcBef>
            </a:pPr>
            <a:r>
              <a:rPr sz="4400" spc="-20" dirty="0">
                <a:solidFill>
                  <a:srgbClr val="666666"/>
                </a:solidFill>
              </a:rPr>
              <a:t>Conditional</a:t>
            </a:r>
            <a:r>
              <a:rPr sz="4400" spc="-210" dirty="0">
                <a:solidFill>
                  <a:srgbClr val="666666"/>
                </a:solidFill>
              </a:rPr>
              <a:t> </a:t>
            </a:r>
            <a:r>
              <a:rPr sz="4400" spc="-120" dirty="0">
                <a:solidFill>
                  <a:srgbClr val="666666"/>
                </a:solidFill>
              </a:rPr>
              <a:t>Expression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156464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40" dirty="0"/>
              <a:t> </a:t>
            </a:r>
            <a:r>
              <a:rPr spc="-45" dirty="0"/>
              <a:t>of</a:t>
            </a:r>
            <a:r>
              <a:rPr spc="-135" dirty="0"/>
              <a:t> </a:t>
            </a:r>
            <a:r>
              <a:rPr spc="-10" dirty="0"/>
              <a:t>Conditional</a:t>
            </a:r>
            <a:r>
              <a:rPr spc="-135" dirty="0"/>
              <a:t> </a:t>
            </a:r>
            <a:r>
              <a:rPr spc="-70" dirty="0"/>
              <a:t>Expression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675" y="1116031"/>
            <a:ext cx="7523480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conditional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expression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uses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bool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expression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select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two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values.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Syntax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Conditional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expression: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875" y="2547575"/>
            <a:ext cx="3475354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condition</a:t>
            </a: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?</a:t>
            </a: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true_val</a:t>
            </a: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: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false_val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675" y="3459181"/>
            <a:ext cx="7951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condition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true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result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true_val.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condition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false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result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false_val.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49" rIns="0" bIns="0" rtlCol="0">
            <a:spAutoFit/>
          </a:bodyPr>
          <a:lstStyle/>
          <a:p>
            <a:pPr marL="1757045">
              <a:lnSpc>
                <a:spcPct val="100000"/>
              </a:lnSpc>
              <a:spcBef>
                <a:spcPts val="100"/>
              </a:spcBef>
            </a:pPr>
            <a:r>
              <a:rPr spc="-110" dirty="0">
                <a:solidFill>
                  <a:srgbClr val="93C47D"/>
                </a:solidFill>
              </a:rPr>
              <a:t>Benefits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of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Infrastructure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50" dirty="0">
                <a:solidFill>
                  <a:srgbClr val="93C47D"/>
                </a:solidFill>
              </a:rPr>
              <a:t>As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Code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558" y="1121331"/>
            <a:ext cx="6806565" cy="310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several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benefits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designing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code: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Management.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Clr>
                <a:srgbClr val="FFFFFF"/>
              </a:buClr>
              <a:buFont typeface="Arial MT"/>
              <a:buChar char="●"/>
            </a:pP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Low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Risk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Human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Errors.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Clr>
                <a:srgbClr val="FFFFFF"/>
              </a:buClr>
              <a:buFont typeface="Arial MT"/>
              <a:buChar char="●"/>
            </a:pP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Control.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Clr>
                <a:srgbClr val="FFFFFF"/>
              </a:buClr>
              <a:buFont typeface="Arial MT"/>
              <a:buChar char="●"/>
            </a:pP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Easy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collaboration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Teams.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1630045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Example</a:t>
            </a:r>
            <a:r>
              <a:rPr spc="-135" dirty="0"/>
              <a:t> </a:t>
            </a:r>
            <a:r>
              <a:rPr spc="-45" dirty="0"/>
              <a:t>of</a:t>
            </a:r>
            <a:r>
              <a:rPr spc="-130" dirty="0"/>
              <a:t> </a:t>
            </a:r>
            <a:r>
              <a:rPr spc="-10" dirty="0"/>
              <a:t>Conditional</a:t>
            </a:r>
            <a:r>
              <a:rPr spc="-135" dirty="0"/>
              <a:t> </a:t>
            </a:r>
            <a:r>
              <a:rPr spc="-65" dirty="0"/>
              <a:t>Expression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675" y="1004006"/>
            <a:ext cx="7083425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Let’s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assume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two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blocks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part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Depending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variable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value,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blocks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run.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52877" y="2306968"/>
            <a:ext cx="4354830" cy="2262505"/>
            <a:chOff x="1852877" y="2306968"/>
            <a:chExt cx="4354830" cy="22625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6416" y="2306968"/>
              <a:ext cx="1431103" cy="22620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57639" y="2980253"/>
              <a:ext cx="1512570" cy="616585"/>
            </a:xfrm>
            <a:custGeom>
              <a:avLst/>
              <a:gdLst/>
              <a:ahLst/>
              <a:cxnLst/>
              <a:rect l="l" t="t" r="r" b="b"/>
              <a:pathLst>
                <a:path w="1512570" h="616585">
                  <a:moveTo>
                    <a:pt x="1409597" y="616200"/>
                  </a:moveTo>
                  <a:lnTo>
                    <a:pt x="102701" y="616200"/>
                  </a:lnTo>
                  <a:lnTo>
                    <a:pt x="62725" y="608129"/>
                  </a:lnTo>
                  <a:lnTo>
                    <a:pt x="30080" y="586119"/>
                  </a:lnTo>
                  <a:lnTo>
                    <a:pt x="8070" y="553474"/>
                  </a:lnTo>
                  <a:lnTo>
                    <a:pt x="0" y="513497"/>
                  </a:lnTo>
                  <a:lnTo>
                    <a:pt x="0" y="102702"/>
                  </a:lnTo>
                  <a:lnTo>
                    <a:pt x="8070" y="62725"/>
                  </a:lnTo>
                  <a:lnTo>
                    <a:pt x="30080" y="30080"/>
                  </a:lnTo>
                  <a:lnTo>
                    <a:pt x="62725" y="8070"/>
                  </a:lnTo>
                  <a:lnTo>
                    <a:pt x="102701" y="0"/>
                  </a:lnTo>
                  <a:lnTo>
                    <a:pt x="1409597" y="0"/>
                  </a:lnTo>
                  <a:lnTo>
                    <a:pt x="1448900" y="7817"/>
                  </a:lnTo>
                  <a:lnTo>
                    <a:pt x="1482218" y="30080"/>
                  </a:lnTo>
                  <a:lnTo>
                    <a:pt x="1504482" y="63399"/>
                  </a:lnTo>
                  <a:lnTo>
                    <a:pt x="1512299" y="102702"/>
                  </a:lnTo>
                  <a:lnTo>
                    <a:pt x="1512299" y="513497"/>
                  </a:lnTo>
                  <a:lnTo>
                    <a:pt x="1504229" y="553474"/>
                  </a:lnTo>
                  <a:lnTo>
                    <a:pt x="1482219" y="586119"/>
                  </a:lnTo>
                  <a:lnTo>
                    <a:pt x="1449574" y="608129"/>
                  </a:lnTo>
                  <a:lnTo>
                    <a:pt x="1409597" y="6162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57639" y="2842756"/>
              <a:ext cx="2881630" cy="753745"/>
            </a:xfrm>
            <a:custGeom>
              <a:avLst/>
              <a:gdLst/>
              <a:ahLst/>
              <a:cxnLst/>
              <a:rect l="l" t="t" r="r" b="b"/>
              <a:pathLst>
                <a:path w="2881629" h="753745">
                  <a:moveTo>
                    <a:pt x="0" y="240199"/>
                  </a:moveTo>
                  <a:lnTo>
                    <a:pt x="8070" y="200222"/>
                  </a:lnTo>
                  <a:lnTo>
                    <a:pt x="30080" y="167577"/>
                  </a:lnTo>
                  <a:lnTo>
                    <a:pt x="62725" y="145567"/>
                  </a:lnTo>
                  <a:lnTo>
                    <a:pt x="102701" y="137497"/>
                  </a:lnTo>
                  <a:lnTo>
                    <a:pt x="1409597" y="137497"/>
                  </a:lnTo>
                  <a:lnTo>
                    <a:pt x="1448900" y="145314"/>
                  </a:lnTo>
                  <a:lnTo>
                    <a:pt x="1482218" y="167577"/>
                  </a:lnTo>
                  <a:lnTo>
                    <a:pt x="1504482" y="200896"/>
                  </a:lnTo>
                  <a:lnTo>
                    <a:pt x="1512299" y="240199"/>
                  </a:lnTo>
                  <a:lnTo>
                    <a:pt x="1512299" y="650994"/>
                  </a:lnTo>
                  <a:lnTo>
                    <a:pt x="1504229" y="690971"/>
                  </a:lnTo>
                  <a:lnTo>
                    <a:pt x="1482219" y="723616"/>
                  </a:lnTo>
                  <a:lnTo>
                    <a:pt x="1449574" y="745626"/>
                  </a:lnTo>
                  <a:lnTo>
                    <a:pt x="1409597" y="753697"/>
                  </a:lnTo>
                  <a:lnTo>
                    <a:pt x="102701" y="753697"/>
                  </a:lnTo>
                  <a:lnTo>
                    <a:pt x="62725" y="745626"/>
                  </a:lnTo>
                  <a:lnTo>
                    <a:pt x="30080" y="723616"/>
                  </a:lnTo>
                  <a:lnTo>
                    <a:pt x="8070" y="690971"/>
                  </a:lnTo>
                  <a:lnTo>
                    <a:pt x="0" y="650994"/>
                  </a:lnTo>
                  <a:lnTo>
                    <a:pt x="0" y="240199"/>
                  </a:lnTo>
                  <a:close/>
                </a:path>
                <a:path w="2881629" h="753745">
                  <a:moveTo>
                    <a:pt x="1512299" y="445597"/>
                  </a:moveTo>
                  <a:lnTo>
                    <a:pt x="288135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25498" y="2835886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6629" y="20371"/>
                  </a:moveTo>
                  <a:lnTo>
                    <a:pt x="13500" y="6870"/>
                  </a:lnTo>
                  <a:lnTo>
                    <a:pt x="0" y="0"/>
                  </a:lnTo>
                  <a:lnTo>
                    <a:pt x="31299" y="1077"/>
                  </a:lnTo>
                  <a:lnTo>
                    <a:pt x="6629" y="2037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25498" y="2835886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3500" y="6870"/>
                  </a:moveTo>
                  <a:lnTo>
                    <a:pt x="6629" y="20371"/>
                  </a:lnTo>
                  <a:lnTo>
                    <a:pt x="31299" y="1077"/>
                  </a:lnTo>
                  <a:lnTo>
                    <a:pt x="0" y="0"/>
                  </a:lnTo>
                  <a:lnTo>
                    <a:pt x="13500" y="687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69939" y="3288354"/>
              <a:ext cx="1351915" cy="577215"/>
            </a:xfrm>
            <a:custGeom>
              <a:avLst/>
              <a:gdLst/>
              <a:ahLst/>
              <a:cxnLst/>
              <a:rect l="l" t="t" r="r" b="b"/>
              <a:pathLst>
                <a:path w="1351914" h="577214">
                  <a:moveTo>
                    <a:pt x="0" y="0"/>
                  </a:moveTo>
                  <a:lnTo>
                    <a:pt x="1351478" y="57698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07360" y="3851279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31272" y="21406"/>
                  </a:moveTo>
                  <a:lnTo>
                    <a:pt x="0" y="19702"/>
                  </a:lnTo>
                  <a:lnTo>
                    <a:pt x="14057" y="14056"/>
                  </a:lnTo>
                  <a:lnTo>
                    <a:pt x="8411" y="0"/>
                  </a:lnTo>
                  <a:lnTo>
                    <a:pt x="31272" y="2140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07360" y="3851279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14057" y="14056"/>
                  </a:moveTo>
                  <a:lnTo>
                    <a:pt x="0" y="19702"/>
                  </a:lnTo>
                  <a:lnTo>
                    <a:pt x="31272" y="21406"/>
                  </a:lnTo>
                  <a:lnTo>
                    <a:pt x="8411" y="0"/>
                  </a:lnTo>
                  <a:lnTo>
                    <a:pt x="14057" y="1405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56248" y="2684291"/>
            <a:ext cx="186372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 MT"/>
                <a:cs typeface="Arial MT"/>
              </a:rPr>
              <a:t>true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is-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test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8289" y="3789391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false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9016" y="3738591"/>
            <a:ext cx="6978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variable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0744" y="1929073"/>
            <a:ext cx="26860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65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4400" spc="-1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400" spc="-22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6268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38592" y="179135"/>
            <a:ext cx="34512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Overview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of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Local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Values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675" y="1116031"/>
            <a:ext cx="787082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local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assigns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name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expression,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allowing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times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without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repeating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0726" y="1999654"/>
            <a:ext cx="7143115" cy="2652395"/>
            <a:chOff x="660726" y="1999654"/>
            <a:chExt cx="7143115" cy="26523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726" y="2688283"/>
              <a:ext cx="2364649" cy="1325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8401" y="1999654"/>
              <a:ext cx="3111549" cy="11400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8411" y="3577732"/>
              <a:ext cx="3175327" cy="10742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25375" y="2583939"/>
              <a:ext cx="1574165" cy="767715"/>
            </a:xfrm>
            <a:custGeom>
              <a:avLst/>
              <a:gdLst/>
              <a:ahLst/>
              <a:cxnLst/>
              <a:rect l="l" t="t" r="r" b="b"/>
              <a:pathLst>
                <a:path w="1574164" h="767714">
                  <a:moveTo>
                    <a:pt x="0" y="767194"/>
                  </a:moveTo>
                  <a:lnTo>
                    <a:pt x="157355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84611" y="2575736"/>
              <a:ext cx="31750" cy="22860"/>
            </a:xfrm>
            <a:custGeom>
              <a:avLst/>
              <a:gdLst/>
              <a:ahLst/>
              <a:cxnLst/>
              <a:rect l="l" t="t" r="r" b="b"/>
              <a:pathLst>
                <a:path w="31750" h="22860">
                  <a:moveTo>
                    <a:pt x="9388" y="22525"/>
                  </a:moveTo>
                  <a:lnTo>
                    <a:pt x="14322" y="8202"/>
                  </a:lnTo>
                  <a:lnTo>
                    <a:pt x="0" y="3268"/>
                  </a:lnTo>
                  <a:lnTo>
                    <a:pt x="31147" y="0"/>
                  </a:lnTo>
                  <a:lnTo>
                    <a:pt x="9388" y="225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84611" y="2575736"/>
              <a:ext cx="31750" cy="22860"/>
            </a:xfrm>
            <a:custGeom>
              <a:avLst/>
              <a:gdLst/>
              <a:ahLst/>
              <a:cxnLst/>
              <a:rect l="l" t="t" r="r" b="b"/>
              <a:pathLst>
                <a:path w="31750" h="22860">
                  <a:moveTo>
                    <a:pt x="14322" y="8202"/>
                  </a:moveTo>
                  <a:lnTo>
                    <a:pt x="9388" y="22525"/>
                  </a:lnTo>
                  <a:lnTo>
                    <a:pt x="31147" y="0"/>
                  </a:lnTo>
                  <a:lnTo>
                    <a:pt x="0" y="3268"/>
                  </a:lnTo>
                  <a:lnTo>
                    <a:pt x="14322" y="82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25375" y="3351133"/>
              <a:ext cx="1573530" cy="749935"/>
            </a:xfrm>
            <a:custGeom>
              <a:avLst/>
              <a:gdLst/>
              <a:ahLst/>
              <a:cxnLst/>
              <a:rect l="l" t="t" r="r" b="b"/>
              <a:pathLst>
                <a:path w="1573529" h="749935">
                  <a:moveTo>
                    <a:pt x="0" y="0"/>
                  </a:moveTo>
                  <a:lnTo>
                    <a:pt x="1573431" y="74975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84529" y="4086613"/>
              <a:ext cx="31750" cy="22860"/>
            </a:xfrm>
            <a:custGeom>
              <a:avLst/>
              <a:gdLst/>
              <a:ahLst/>
              <a:cxnLst/>
              <a:rect l="l" t="t" r="r" b="b"/>
              <a:pathLst>
                <a:path w="31750" h="22860">
                  <a:moveTo>
                    <a:pt x="31175" y="22329"/>
                  </a:moveTo>
                  <a:lnTo>
                    <a:pt x="0" y="19339"/>
                  </a:lnTo>
                  <a:lnTo>
                    <a:pt x="14277" y="14277"/>
                  </a:lnTo>
                  <a:lnTo>
                    <a:pt x="9215" y="0"/>
                  </a:lnTo>
                  <a:lnTo>
                    <a:pt x="31175" y="2232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84529" y="4086613"/>
              <a:ext cx="31750" cy="22860"/>
            </a:xfrm>
            <a:custGeom>
              <a:avLst/>
              <a:gdLst/>
              <a:ahLst/>
              <a:cxnLst/>
              <a:rect l="l" t="t" r="r" b="b"/>
              <a:pathLst>
                <a:path w="31750" h="22860">
                  <a:moveTo>
                    <a:pt x="14277" y="14277"/>
                  </a:moveTo>
                  <a:lnTo>
                    <a:pt x="0" y="19339"/>
                  </a:lnTo>
                  <a:lnTo>
                    <a:pt x="31175" y="22329"/>
                  </a:lnTo>
                  <a:lnTo>
                    <a:pt x="9215" y="0"/>
                  </a:lnTo>
                  <a:lnTo>
                    <a:pt x="14277" y="1427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6378" y="179135"/>
            <a:ext cx="49364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Local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60" dirty="0">
                <a:solidFill>
                  <a:srgbClr val="FF7900"/>
                </a:solidFill>
                <a:latin typeface="Times New Roman"/>
                <a:cs typeface="Times New Roman"/>
              </a:rPr>
              <a:t>Values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Support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7900"/>
                </a:solidFill>
                <a:latin typeface="Times New Roman"/>
                <a:cs typeface="Times New Roman"/>
              </a:rPr>
              <a:t>for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Expression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675" y="1004006"/>
            <a:ext cx="801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use-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cases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having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conditional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expression.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212" y="2610374"/>
            <a:ext cx="7037074" cy="9638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56" y="179135"/>
            <a:ext cx="487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Important</a:t>
            </a:r>
            <a:r>
              <a:rPr spc="-70" dirty="0"/>
              <a:t> </a:t>
            </a:r>
            <a:r>
              <a:rPr spc="-65" dirty="0"/>
              <a:t>Pointers</a:t>
            </a:r>
            <a:r>
              <a:rPr spc="-70" dirty="0"/>
              <a:t> </a:t>
            </a:r>
            <a:r>
              <a:rPr spc="-55" dirty="0"/>
              <a:t>for</a:t>
            </a:r>
            <a:r>
              <a:rPr spc="-70" dirty="0"/>
              <a:t> </a:t>
            </a:r>
            <a:r>
              <a:rPr spc="-100" dirty="0"/>
              <a:t>Local</a:t>
            </a:r>
            <a:r>
              <a:rPr spc="-70" dirty="0"/>
              <a:t> </a:t>
            </a:r>
            <a:r>
              <a:rPr spc="-125" dirty="0"/>
              <a:t>Values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9400" y="1097531"/>
            <a:ext cx="8249284" cy="25380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helpful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avoid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repeating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same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expressions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times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7145">
              <a:lnSpc>
                <a:spcPct val="100699"/>
              </a:lnSpc>
              <a:spcBef>
                <a:spcPts val="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overused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they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also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make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hard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read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future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maintainers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hiding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actual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93345">
              <a:lnSpc>
                <a:spcPct val="100699"/>
              </a:lnSpc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moderation,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situations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where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single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result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many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places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likely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changed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future.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9964" rIns="0" bIns="0" rtlCol="0">
            <a:spAutoFit/>
          </a:bodyPr>
          <a:lstStyle/>
          <a:p>
            <a:pPr marL="2012950">
              <a:lnSpc>
                <a:spcPct val="100000"/>
              </a:lnSpc>
              <a:spcBef>
                <a:spcPts val="100"/>
              </a:spcBef>
            </a:pPr>
            <a:r>
              <a:rPr sz="4400" spc="-110" dirty="0">
                <a:solidFill>
                  <a:srgbClr val="666666"/>
                </a:solidFill>
              </a:rPr>
              <a:t>Terraform</a:t>
            </a:r>
            <a:r>
              <a:rPr sz="4400" spc="-185" dirty="0">
                <a:solidFill>
                  <a:srgbClr val="666666"/>
                </a:solidFill>
              </a:rPr>
              <a:t> </a:t>
            </a:r>
            <a:r>
              <a:rPr sz="4400" spc="-20" dirty="0">
                <a:solidFill>
                  <a:srgbClr val="666666"/>
                </a:solidFill>
              </a:rPr>
              <a:t>Functions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076268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1751964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75" dirty="0"/>
              <a:t>Terraform</a:t>
            </a:r>
            <a:r>
              <a:rPr spc="-110" dirty="0"/>
              <a:t> </a:t>
            </a:r>
            <a:r>
              <a:rPr spc="-10" dirty="0"/>
              <a:t>Functions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8825" y="825606"/>
            <a:ext cx="8418195" cy="29667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0955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language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includes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number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built-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functions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transform 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combine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values.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general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syntax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function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calls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function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name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followed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 comma-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separated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arguments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parentheses:</a:t>
            </a:r>
            <a:endParaRPr sz="1800">
              <a:latin typeface="Times New Roman"/>
              <a:cs typeface="Times New Roman"/>
            </a:endParaRPr>
          </a:p>
          <a:p>
            <a:pPr marL="12700" marR="5427345">
              <a:lnSpc>
                <a:spcPct val="256900"/>
              </a:lnSpc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function</a:t>
            </a:r>
            <a:r>
              <a:rPr sz="1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0000"/>
                </a:solidFill>
                <a:latin typeface="Times New Roman"/>
                <a:cs typeface="Times New Roman"/>
              </a:rPr>
              <a:t>(argument1,</a:t>
            </a:r>
            <a:r>
              <a:rPr sz="18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argument2)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Example: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525" y="4219300"/>
            <a:ext cx="162941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&gt;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max(5,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12,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9)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2025" y="4505050"/>
            <a:ext cx="217804" cy="213360"/>
          </a:xfrm>
          <a:custGeom>
            <a:avLst/>
            <a:gdLst/>
            <a:ahLst/>
            <a:cxnLst/>
            <a:rect l="l" t="t" r="r" b="b"/>
            <a:pathLst>
              <a:path w="217804" h="213360">
                <a:moveTo>
                  <a:pt x="217205" y="213359"/>
                </a:moveTo>
                <a:lnTo>
                  <a:pt x="0" y="213359"/>
                </a:lnTo>
                <a:lnTo>
                  <a:pt x="0" y="0"/>
                </a:lnTo>
                <a:lnTo>
                  <a:pt x="217205" y="0"/>
                </a:lnTo>
                <a:lnTo>
                  <a:pt x="217205" y="21335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9325" y="4485237"/>
            <a:ext cx="238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12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224405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List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05" dirty="0"/>
              <a:t> </a:t>
            </a:r>
            <a:r>
              <a:rPr spc="-145" dirty="0"/>
              <a:t>Available</a:t>
            </a:r>
            <a:r>
              <a:rPr spc="-100" dirty="0"/>
              <a:t> </a:t>
            </a:r>
            <a:r>
              <a:rPr spc="-10" dirty="0"/>
              <a:t>Functions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9400" y="957155"/>
            <a:ext cx="8442960" cy="34905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language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does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support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user-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defined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functions,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functions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built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language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available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Numeric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String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Collection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Encoding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Filesystem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Date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Hash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Crypto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IP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Network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Conversion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1595">
              <a:lnSpc>
                <a:spcPct val="100000"/>
              </a:lnSpc>
              <a:spcBef>
                <a:spcPts val="100"/>
              </a:spcBef>
            </a:pPr>
            <a:r>
              <a:rPr sz="5200" spc="-50" dirty="0">
                <a:solidFill>
                  <a:srgbClr val="666666"/>
                </a:solidFill>
              </a:rPr>
              <a:t>Data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175" dirty="0">
                <a:solidFill>
                  <a:srgbClr val="666666"/>
                </a:solidFill>
              </a:rPr>
              <a:t>Sources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1012" y="113685"/>
            <a:ext cx="3531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35" dirty="0"/>
              <a:t> </a:t>
            </a:r>
            <a:r>
              <a:rPr spc="-45" dirty="0"/>
              <a:t>of</a:t>
            </a:r>
            <a:r>
              <a:rPr spc="-130" dirty="0"/>
              <a:t> </a:t>
            </a:r>
            <a:r>
              <a:rPr spc="-10" dirty="0"/>
              <a:t>Data</a:t>
            </a:r>
            <a:r>
              <a:rPr spc="-135" dirty="0"/>
              <a:t> </a:t>
            </a:r>
            <a:r>
              <a:rPr spc="-90" dirty="0"/>
              <a:t>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925" y="976255"/>
            <a:ext cx="83731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sources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fetched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computed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elsewhere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9987" y="3246220"/>
            <a:ext cx="1939925" cy="572135"/>
            <a:chOff x="369987" y="3246220"/>
            <a:chExt cx="1939925" cy="572135"/>
          </a:xfrm>
        </p:grpSpPr>
        <p:sp>
          <p:nvSpPr>
            <p:cNvPr id="5" name="object 5"/>
            <p:cNvSpPr/>
            <p:nvPr/>
          </p:nvSpPr>
          <p:spPr>
            <a:xfrm>
              <a:off x="374750" y="3250983"/>
              <a:ext cx="1930400" cy="562610"/>
            </a:xfrm>
            <a:custGeom>
              <a:avLst/>
              <a:gdLst/>
              <a:ahLst/>
              <a:cxnLst/>
              <a:rect l="l" t="t" r="r" b="b"/>
              <a:pathLst>
                <a:path w="1930400" h="562610">
                  <a:moveTo>
                    <a:pt x="1836198" y="562199"/>
                  </a:moveTo>
                  <a:lnTo>
                    <a:pt x="93701" y="562199"/>
                  </a:lnTo>
                  <a:lnTo>
                    <a:pt x="57228" y="554836"/>
                  </a:lnTo>
                  <a:lnTo>
                    <a:pt x="27444" y="534755"/>
                  </a:lnTo>
                  <a:lnTo>
                    <a:pt x="7363" y="504970"/>
                  </a:lnTo>
                  <a:lnTo>
                    <a:pt x="0" y="468497"/>
                  </a:lnTo>
                  <a:lnTo>
                    <a:pt x="0" y="93701"/>
                  </a:lnTo>
                  <a:lnTo>
                    <a:pt x="7363" y="57228"/>
                  </a:lnTo>
                  <a:lnTo>
                    <a:pt x="27444" y="27444"/>
                  </a:lnTo>
                  <a:lnTo>
                    <a:pt x="57228" y="7363"/>
                  </a:lnTo>
                  <a:lnTo>
                    <a:pt x="93701" y="0"/>
                  </a:lnTo>
                  <a:lnTo>
                    <a:pt x="1836198" y="0"/>
                  </a:lnTo>
                  <a:lnTo>
                    <a:pt x="1888183" y="15742"/>
                  </a:lnTo>
                  <a:lnTo>
                    <a:pt x="1922767" y="57843"/>
                  </a:lnTo>
                  <a:lnTo>
                    <a:pt x="1929899" y="93701"/>
                  </a:lnTo>
                  <a:lnTo>
                    <a:pt x="1929899" y="468497"/>
                  </a:lnTo>
                  <a:lnTo>
                    <a:pt x="1922536" y="504970"/>
                  </a:lnTo>
                  <a:lnTo>
                    <a:pt x="1902455" y="534755"/>
                  </a:lnTo>
                  <a:lnTo>
                    <a:pt x="1872671" y="554836"/>
                  </a:lnTo>
                  <a:lnTo>
                    <a:pt x="1836198" y="5621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4750" y="3250983"/>
              <a:ext cx="1930400" cy="562610"/>
            </a:xfrm>
            <a:custGeom>
              <a:avLst/>
              <a:gdLst/>
              <a:ahLst/>
              <a:cxnLst/>
              <a:rect l="l" t="t" r="r" b="b"/>
              <a:pathLst>
                <a:path w="1930400" h="562610">
                  <a:moveTo>
                    <a:pt x="0" y="93701"/>
                  </a:moveTo>
                  <a:lnTo>
                    <a:pt x="7363" y="57228"/>
                  </a:lnTo>
                  <a:lnTo>
                    <a:pt x="27444" y="27444"/>
                  </a:lnTo>
                  <a:lnTo>
                    <a:pt x="57228" y="7363"/>
                  </a:lnTo>
                  <a:lnTo>
                    <a:pt x="93701" y="0"/>
                  </a:lnTo>
                  <a:lnTo>
                    <a:pt x="1836198" y="0"/>
                  </a:lnTo>
                  <a:lnTo>
                    <a:pt x="1888183" y="15742"/>
                  </a:lnTo>
                  <a:lnTo>
                    <a:pt x="1922767" y="57843"/>
                  </a:lnTo>
                  <a:lnTo>
                    <a:pt x="1929899" y="93701"/>
                  </a:lnTo>
                  <a:lnTo>
                    <a:pt x="1929899" y="468497"/>
                  </a:lnTo>
                  <a:lnTo>
                    <a:pt x="1922536" y="504970"/>
                  </a:lnTo>
                  <a:lnTo>
                    <a:pt x="1902455" y="534755"/>
                  </a:lnTo>
                  <a:lnTo>
                    <a:pt x="1872671" y="554836"/>
                  </a:lnTo>
                  <a:lnTo>
                    <a:pt x="1836198" y="562199"/>
                  </a:lnTo>
                  <a:lnTo>
                    <a:pt x="93701" y="562199"/>
                  </a:lnTo>
                  <a:lnTo>
                    <a:pt x="57228" y="554836"/>
                  </a:lnTo>
                  <a:lnTo>
                    <a:pt x="27444" y="534755"/>
                  </a:lnTo>
                  <a:lnTo>
                    <a:pt x="7363" y="504970"/>
                  </a:lnTo>
                  <a:lnTo>
                    <a:pt x="0" y="468497"/>
                  </a:lnTo>
                  <a:lnTo>
                    <a:pt x="0" y="937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2971" y="3407496"/>
            <a:ext cx="1270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Mumbai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Region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83337" y="3246220"/>
            <a:ext cx="1939925" cy="572135"/>
            <a:chOff x="2883337" y="3246220"/>
            <a:chExt cx="1939925" cy="572135"/>
          </a:xfrm>
        </p:grpSpPr>
        <p:sp>
          <p:nvSpPr>
            <p:cNvPr id="9" name="object 9"/>
            <p:cNvSpPr/>
            <p:nvPr/>
          </p:nvSpPr>
          <p:spPr>
            <a:xfrm>
              <a:off x="2888100" y="3250983"/>
              <a:ext cx="1930400" cy="562610"/>
            </a:xfrm>
            <a:custGeom>
              <a:avLst/>
              <a:gdLst/>
              <a:ahLst/>
              <a:cxnLst/>
              <a:rect l="l" t="t" r="r" b="b"/>
              <a:pathLst>
                <a:path w="1930400" h="562610">
                  <a:moveTo>
                    <a:pt x="1836198" y="562199"/>
                  </a:moveTo>
                  <a:lnTo>
                    <a:pt x="93701" y="562199"/>
                  </a:lnTo>
                  <a:lnTo>
                    <a:pt x="57228" y="554836"/>
                  </a:lnTo>
                  <a:lnTo>
                    <a:pt x="27444" y="534755"/>
                  </a:lnTo>
                  <a:lnTo>
                    <a:pt x="7363" y="504970"/>
                  </a:lnTo>
                  <a:lnTo>
                    <a:pt x="0" y="468497"/>
                  </a:lnTo>
                  <a:lnTo>
                    <a:pt x="0" y="93701"/>
                  </a:lnTo>
                  <a:lnTo>
                    <a:pt x="7363" y="57228"/>
                  </a:lnTo>
                  <a:lnTo>
                    <a:pt x="27444" y="27444"/>
                  </a:lnTo>
                  <a:lnTo>
                    <a:pt x="57228" y="7363"/>
                  </a:lnTo>
                  <a:lnTo>
                    <a:pt x="93701" y="0"/>
                  </a:lnTo>
                  <a:lnTo>
                    <a:pt x="1836198" y="0"/>
                  </a:lnTo>
                  <a:lnTo>
                    <a:pt x="1888183" y="15742"/>
                  </a:lnTo>
                  <a:lnTo>
                    <a:pt x="1922767" y="57843"/>
                  </a:lnTo>
                  <a:lnTo>
                    <a:pt x="1929900" y="93701"/>
                  </a:lnTo>
                  <a:lnTo>
                    <a:pt x="1929900" y="468497"/>
                  </a:lnTo>
                  <a:lnTo>
                    <a:pt x="1922536" y="504970"/>
                  </a:lnTo>
                  <a:lnTo>
                    <a:pt x="1902455" y="534755"/>
                  </a:lnTo>
                  <a:lnTo>
                    <a:pt x="1872671" y="554836"/>
                  </a:lnTo>
                  <a:lnTo>
                    <a:pt x="1836198" y="5621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8100" y="3250983"/>
              <a:ext cx="1930400" cy="562610"/>
            </a:xfrm>
            <a:custGeom>
              <a:avLst/>
              <a:gdLst/>
              <a:ahLst/>
              <a:cxnLst/>
              <a:rect l="l" t="t" r="r" b="b"/>
              <a:pathLst>
                <a:path w="1930400" h="562610">
                  <a:moveTo>
                    <a:pt x="0" y="93701"/>
                  </a:moveTo>
                  <a:lnTo>
                    <a:pt x="7363" y="57228"/>
                  </a:lnTo>
                  <a:lnTo>
                    <a:pt x="27444" y="27444"/>
                  </a:lnTo>
                  <a:lnTo>
                    <a:pt x="57228" y="7363"/>
                  </a:lnTo>
                  <a:lnTo>
                    <a:pt x="93701" y="0"/>
                  </a:lnTo>
                  <a:lnTo>
                    <a:pt x="1836198" y="0"/>
                  </a:lnTo>
                  <a:lnTo>
                    <a:pt x="1888183" y="15742"/>
                  </a:lnTo>
                  <a:lnTo>
                    <a:pt x="1922767" y="57843"/>
                  </a:lnTo>
                  <a:lnTo>
                    <a:pt x="1929900" y="93701"/>
                  </a:lnTo>
                  <a:lnTo>
                    <a:pt x="1929900" y="468497"/>
                  </a:lnTo>
                  <a:lnTo>
                    <a:pt x="1922536" y="504970"/>
                  </a:lnTo>
                  <a:lnTo>
                    <a:pt x="1902455" y="534755"/>
                  </a:lnTo>
                  <a:lnTo>
                    <a:pt x="1872671" y="554836"/>
                  </a:lnTo>
                  <a:lnTo>
                    <a:pt x="1836198" y="562199"/>
                  </a:lnTo>
                  <a:lnTo>
                    <a:pt x="93701" y="562199"/>
                  </a:lnTo>
                  <a:lnTo>
                    <a:pt x="57228" y="554836"/>
                  </a:lnTo>
                  <a:lnTo>
                    <a:pt x="27444" y="534755"/>
                  </a:lnTo>
                  <a:lnTo>
                    <a:pt x="7363" y="504970"/>
                  </a:lnTo>
                  <a:lnTo>
                    <a:pt x="0" y="468497"/>
                  </a:lnTo>
                  <a:lnTo>
                    <a:pt x="0" y="937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36321" y="3407496"/>
            <a:ext cx="1448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Singapore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Region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02787" y="3246220"/>
            <a:ext cx="1939925" cy="572135"/>
            <a:chOff x="5602787" y="3246220"/>
            <a:chExt cx="1939925" cy="572135"/>
          </a:xfrm>
        </p:grpSpPr>
        <p:sp>
          <p:nvSpPr>
            <p:cNvPr id="13" name="object 13"/>
            <p:cNvSpPr/>
            <p:nvPr/>
          </p:nvSpPr>
          <p:spPr>
            <a:xfrm>
              <a:off x="5607550" y="3250983"/>
              <a:ext cx="1930400" cy="562610"/>
            </a:xfrm>
            <a:custGeom>
              <a:avLst/>
              <a:gdLst/>
              <a:ahLst/>
              <a:cxnLst/>
              <a:rect l="l" t="t" r="r" b="b"/>
              <a:pathLst>
                <a:path w="1930400" h="562610">
                  <a:moveTo>
                    <a:pt x="1836197" y="562199"/>
                  </a:moveTo>
                  <a:lnTo>
                    <a:pt x="93701" y="562199"/>
                  </a:lnTo>
                  <a:lnTo>
                    <a:pt x="57229" y="554836"/>
                  </a:lnTo>
                  <a:lnTo>
                    <a:pt x="27444" y="534755"/>
                  </a:lnTo>
                  <a:lnTo>
                    <a:pt x="7363" y="504970"/>
                  </a:lnTo>
                  <a:lnTo>
                    <a:pt x="0" y="468497"/>
                  </a:lnTo>
                  <a:lnTo>
                    <a:pt x="0" y="93701"/>
                  </a:lnTo>
                  <a:lnTo>
                    <a:pt x="7363" y="57228"/>
                  </a:lnTo>
                  <a:lnTo>
                    <a:pt x="27444" y="27444"/>
                  </a:lnTo>
                  <a:lnTo>
                    <a:pt x="57229" y="7363"/>
                  </a:lnTo>
                  <a:lnTo>
                    <a:pt x="93701" y="0"/>
                  </a:lnTo>
                  <a:lnTo>
                    <a:pt x="1836197" y="0"/>
                  </a:lnTo>
                  <a:lnTo>
                    <a:pt x="1888183" y="15742"/>
                  </a:lnTo>
                  <a:lnTo>
                    <a:pt x="1922767" y="57843"/>
                  </a:lnTo>
                  <a:lnTo>
                    <a:pt x="1929900" y="93701"/>
                  </a:lnTo>
                  <a:lnTo>
                    <a:pt x="1929900" y="468497"/>
                  </a:lnTo>
                  <a:lnTo>
                    <a:pt x="1922536" y="504970"/>
                  </a:lnTo>
                  <a:lnTo>
                    <a:pt x="1902455" y="534755"/>
                  </a:lnTo>
                  <a:lnTo>
                    <a:pt x="1872671" y="554836"/>
                  </a:lnTo>
                  <a:lnTo>
                    <a:pt x="1836197" y="5621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07550" y="3250983"/>
              <a:ext cx="1930400" cy="562610"/>
            </a:xfrm>
            <a:custGeom>
              <a:avLst/>
              <a:gdLst/>
              <a:ahLst/>
              <a:cxnLst/>
              <a:rect l="l" t="t" r="r" b="b"/>
              <a:pathLst>
                <a:path w="1930400" h="562610">
                  <a:moveTo>
                    <a:pt x="0" y="93701"/>
                  </a:moveTo>
                  <a:lnTo>
                    <a:pt x="7363" y="57228"/>
                  </a:lnTo>
                  <a:lnTo>
                    <a:pt x="27444" y="27444"/>
                  </a:lnTo>
                  <a:lnTo>
                    <a:pt x="57229" y="7363"/>
                  </a:lnTo>
                  <a:lnTo>
                    <a:pt x="93701" y="0"/>
                  </a:lnTo>
                  <a:lnTo>
                    <a:pt x="1836197" y="0"/>
                  </a:lnTo>
                  <a:lnTo>
                    <a:pt x="1888183" y="15742"/>
                  </a:lnTo>
                  <a:lnTo>
                    <a:pt x="1922767" y="57843"/>
                  </a:lnTo>
                  <a:lnTo>
                    <a:pt x="1929900" y="93701"/>
                  </a:lnTo>
                  <a:lnTo>
                    <a:pt x="1929900" y="468497"/>
                  </a:lnTo>
                  <a:lnTo>
                    <a:pt x="1922536" y="504970"/>
                  </a:lnTo>
                  <a:lnTo>
                    <a:pt x="1902455" y="534755"/>
                  </a:lnTo>
                  <a:lnTo>
                    <a:pt x="1872671" y="554836"/>
                  </a:lnTo>
                  <a:lnTo>
                    <a:pt x="1836197" y="562199"/>
                  </a:lnTo>
                  <a:lnTo>
                    <a:pt x="93701" y="562199"/>
                  </a:lnTo>
                  <a:lnTo>
                    <a:pt x="57229" y="554836"/>
                  </a:lnTo>
                  <a:lnTo>
                    <a:pt x="27444" y="534755"/>
                  </a:lnTo>
                  <a:lnTo>
                    <a:pt x="7363" y="504970"/>
                  </a:lnTo>
                  <a:lnTo>
                    <a:pt x="0" y="468497"/>
                  </a:lnTo>
                  <a:lnTo>
                    <a:pt x="0" y="937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52571" y="3407496"/>
            <a:ext cx="110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Tokyo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Region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697" y="3909575"/>
            <a:ext cx="554802" cy="5621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1772" y="4087583"/>
            <a:ext cx="554802" cy="5621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772" y="4031383"/>
            <a:ext cx="554802" cy="5621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13377" y="4771807"/>
            <a:ext cx="766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ami-</a:t>
            </a:r>
            <a:r>
              <a:rPr sz="1400" spc="-20" dirty="0">
                <a:latin typeface="Arial MT"/>
                <a:cs typeface="Arial MT"/>
              </a:rPr>
              <a:t>1234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26727" y="4797171"/>
            <a:ext cx="766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ami-</a:t>
            </a:r>
            <a:r>
              <a:rPr sz="1400" spc="-20" dirty="0">
                <a:latin typeface="Arial MT"/>
                <a:cs typeface="Arial MT"/>
              </a:rPr>
              <a:t>5678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46178" y="4797171"/>
            <a:ext cx="766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ami-</a:t>
            </a:r>
            <a:r>
              <a:rPr sz="1400" spc="-20" dirty="0">
                <a:latin typeface="Arial MT"/>
                <a:cs typeface="Arial MT"/>
              </a:rPr>
              <a:t>9012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8124" y="1753545"/>
            <a:ext cx="5215890" cy="1499870"/>
            <a:chOff x="1348124" y="1753545"/>
            <a:chExt cx="5215890" cy="149987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4913" y="1753545"/>
              <a:ext cx="676274" cy="6762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370679" y="2429820"/>
              <a:ext cx="2482850" cy="811530"/>
            </a:xfrm>
            <a:custGeom>
              <a:avLst/>
              <a:gdLst/>
              <a:ahLst/>
              <a:cxnLst/>
              <a:rect l="l" t="t" r="r" b="b"/>
              <a:pathLst>
                <a:path w="2482850" h="811530">
                  <a:moveTo>
                    <a:pt x="2482370" y="0"/>
                  </a:moveTo>
                  <a:lnTo>
                    <a:pt x="0" y="81096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52886" y="3227275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31301" y="20364"/>
                  </a:moveTo>
                  <a:lnTo>
                    <a:pt x="0" y="19321"/>
                  </a:lnTo>
                  <a:lnTo>
                    <a:pt x="24648" y="0"/>
                  </a:lnTo>
                  <a:lnTo>
                    <a:pt x="17792" y="13508"/>
                  </a:lnTo>
                  <a:lnTo>
                    <a:pt x="31301" y="203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52886" y="3227275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7792" y="13508"/>
                  </a:moveTo>
                  <a:lnTo>
                    <a:pt x="24648" y="0"/>
                  </a:lnTo>
                  <a:lnTo>
                    <a:pt x="0" y="19321"/>
                  </a:lnTo>
                  <a:lnTo>
                    <a:pt x="31301" y="20364"/>
                  </a:lnTo>
                  <a:lnTo>
                    <a:pt x="17792" y="135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53050" y="2429820"/>
              <a:ext cx="0" cy="788670"/>
            </a:xfrm>
            <a:custGeom>
              <a:avLst/>
              <a:gdLst/>
              <a:ahLst/>
              <a:cxnLst/>
              <a:rect l="l" t="t" r="r" b="b"/>
              <a:pathLst>
                <a:path h="788669">
                  <a:moveTo>
                    <a:pt x="0" y="0"/>
                  </a:moveTo>
                  <a:lnTo>
                    <a:pt x="0" y="78845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42338" y="3207566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29429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2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42338" y="3207566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10711"/>
                  </a:moveTo>
                  <a:lnTo>
                    <a:pt x="0" y="0"/>
                  </a:lnTo>
                  <a:lnTo>
                    <a:pt x="10711" y="29429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53050" y="2429820"/>
              <a:ext cx="2688590" cy="812165"/>
            </a:xfrm>
            <a:custGeom>
              <a:avLst/>
              <a:gdLst/>
              <a:ahLst/>
              <a:cxnLst/>
              <a:rect l="l" t="t" r="r" b="b"/>
              <a:pathLst>
                <a:path w="2688590" h="812164">
                  <a:moveTo>
                    <a:pt x="0" y="0"/>
                  </a:moveTo>
                  <a:lnTo>
                    <a:pt x="2688250" y="81166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27950" y="3228135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0" y="20508"/>
                  </a:moveTo>
                  <a:lnTo>
                    <a:pt x="13350" y="13350"/>
                  </a:lnTo>
                  <a:lnTo>
                    <a:pt x="6192" y="0"/>
                  </a:lnTo>
                  <a:lnTo>
                    <a:pt x="31269" y="18760"/>
                  </a:lnTo>
                  <a:lnTo>
                    <a:pt x="0" y="2050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27950" y="3228135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3350" y="13350"/>
                  </a:moveTo>
                  <a:lnTo>
                    <a:pt x="0" y="20508"/>
                  </a:lnTo>
                  <a:lnTo>
                    <a:pt x="31269" y="18760"/>
                  </a:lnTo>
                  <a:lnTo>
                    <a:pt x="6192" y="0"/>
                  </a:lnTo>
                  <a:lnTo>
                    <a:pt x="13350" y="1335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496425" y="1926913"/>
            <a:ext cx="1092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EC2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Instance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9971" y="1713792"/>
            <a:ext cx="38036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80" dirty="0">
                <a:solidFill>
                  <a:srgbClr val="000000"/>
                </a:solidFill>
                <a:latin typeface="Arial"/>
                <a:cs typeface="Arial"/>
              </a:rPr>
              <a:t>Choosing</a:t>
            </a:r>
            <a:r>
              <a:rPr sz="2600" b="1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Right</a:t>
            </a:r>
            <a:r>
              <a:rPr sz="2600" b="1" spc="-65" dirty="0">
                <a:solidFill>
                  <a:srgbClr val="000000"/>
                </a:solidFill>
                <a:latin typeface="Arial"/>
                <a:cs typeface="Arial"/>
              </a:rPr>
              <a:t> IAC </a:t>
            </a:r>
            <a:r>
              <a:rPr sz="2600" b="1" spc="-20" dirty="0">
                <a:solidFill>
                  <a:srgbClr val="000000"/>
                </a:solidFill>
                <a:latin typeface="Arial"/>
                <a:cs typeface="Arial"/>
              </a:rPr>
              <a:t>Tool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76479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</a:t>
            </a:r>
            <a:r>
              <a:rPr spc="-150" dirty="0"/>
              <a:t> </a:t>
            </a:r>
            <a:r>
              <a:rPr spc="-90" dirty="0"/>
              <a:t>Source</a:t>
            </a:r>
            <a:r>
              <a:rPr spc="-140" dirty="0"/>
              <a:t> </a:t>
            </a:r>
            <a:r>
              <a:rPr spc="-20" dirty="0"/>
              <a:t>Code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5599" y="816431"/>
            <a:ext cx="743775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Defined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under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block.</a:t>
            </a: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379095" algn="l"/>
              </a:tabLst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Reads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specific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(aws_ami)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exports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results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under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“app_ami”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976" y="1896600"/>
            <a:ext cx="3710674" cy="25386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4526" y="2539001"/>
            <a:ext cx="3710675" cy="109329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277600" y="3043836"/>
            <a:ext cx="736600" cy="93345"/>
            <a:chOff x="4277600" y="3043836"/>
            <a:chExt cx="736600" cy="93345"/>
          </a:xfrm>
        </p:grpSpPr>
        <p:sp>
          <p:nvSpPr>
            <p:cNvPr id="10" name="object 10"/>
            <p:cNvSpPr/>
            <p:nvPr/>
          </p:nvSpPr>
          <p:spPr>
            <a:xfrm>
              <a:off x="4291888" y="3078600"/>
              <a:ext cx="651510" cy="12700"/>
            </a:xfrm>
            <a:custGeom>
              <a:avLst/>
              <a:gdLst/>
              <a:ahLst/>
              <a:cxnLst/>
              <a:rect l="l" t="t" r="r" b="b"/>
              <a:pathLst>
                <a:path w="651510" h="12700">
                  <a:moveTo>
                    <a:pt x="0" y="0"/>
                  </a:moveTo>
                  <a:lnTo>
                    <a:pt x="651488" y="12257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6355" y="3043836"/>
              <a:ext cx="117453" cy="9283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915">
              <a:lnSpc>
                <a:spcPct val="100000"/>
              </a:lnSpc>
              <a:spcBef>
                <a:spcPts val="100"/>
              </a:spcBef>
            </a:pPr>
            <a:r>
              <a:rPr sz="5200" spc="-130" dirty="0">
                <a:solidFill>
                  <a:srgbClr val="666666"/>
                </a:solidFill>
              </a:rPr>
              <a:t>Debugging</a:t>
            </a:r>
            <a:r>
              <a:rPr sz="5200" spc="-250" dirty="0">
                <a:solidFill>
                  <a:srgbClr val="666666"/>
                </a:solidFill>
              </a:rPr>
              <a:t> </a:t>
            </a:r>
            <a:r>
              <a:rPr sz="5200" spc="-525" dirty="0">
                <a:solidFill>
                  <a:srgbClr val="666666"/>
                </a:solidFill>
              </a:rPr>
              <a:t>T</a:t>
            </a:r>
            <a:r>
              <a:rPr sz="5200" spc="-20" dirty="0">
                <a:solidFill>
                  <a:srgbClr val="666666"/>
                </a:solidFill>
              </a:rPr>
              <a:t>erra</a:t>
            </a:r>
            <a:r>
              <a:rPr sz="5200" spc="-160" dirty="0">
                <a:solidFill>
                  <a:srgbClr val="666666"/>
                </a:solidFill>
              </a:rPr>
              <a:t>f</a:t>
            </a:r>
            <a:r>
              <a:rPr sz="5200" spc="-20" dirty="0">
                <a:solidFill>
                  <a:srgbClr val="666666"/>
                </a:solidFill>
              </a:rPr>
              <a:t>orm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6459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75" dirty="0"/>
              <a:t>Debugging</a:t>
            </a:r>
            <a:r>
              <a:rPr spc="-110" dirty="0"/>
              <a:t> </a:t>
            </a:r>
            <a:r>
              <a:rPr spc="-40" dirty="0"/>
              <a:t>Terraform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280400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8255">
              <a:lnSpc>
                <a:spcPct val="100699"/>
              </a:lnSpc>
              <a:spcBef>
                <a:spcPts val="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has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detailed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logs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enabled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setting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TF_LOG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environment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variable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value.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TF_LOG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levels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TRACE,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DEBUG,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INFO,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WARN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ERROR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change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verbosity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logs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801" y="3002202"/>
            <a:ext cx="6373098" cy="15395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6518" y="113685"/>
            <a:ext cx="2640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Important</a:t>
            </a:r>
            <a:r>
              <a:rPr spc="80" dirty="0"/>
              <a:t> </a:t>
            </a:r>
            <a:r>
              <a:rPr spc="-50" dirty="0"/>
              <a:t>Pointers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4450" y="1275506"/>
            <a:ext cx="8320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TRACE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most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verbose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default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TF_LOG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something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log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level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name.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450" y="2609006"/>
            <a:ext cx="793051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persist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logged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can set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TF_LOG_PATH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order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force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always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appended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specific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logging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enabled.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9964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00"/>
              </a:spcBef>
            </a:pPr>
            <a:r>
              <a:rPr sz="4400" spc="-85" dirty="0">
                <a:solidFill>
                  <a:srgbClr val="666666"/>
                </a:solidFill>
              </a:rPr>
              <a:t>Lecture</a:t>
            </a:r>
            <a:r>
              <a:rPr sz="4400" spc="-200" dirty="0">
                <a:solidFill>
                  <a:srgbClr val="666666"/>
                </a:solidFill>
              </a:rPr>
              <a:t> </a:t>
            </a:r>
            <a:r>
              <a:rPr sz="4400" spc="-85" dirty="0">
                <a:solidFill>
                  <a:srgbClr val="666666"/>
                </a:solidFill>
              </a:rPr>
              <a:t>Format</a:t>
            </a:r>
            <a:r>
              <a:rPr sz="4400" spc="-195" dirty="0">
                <a:solidFill>
                  <a:srgbClr val="666666"/>
                </a:solidFill>
              </a:rPr>
              <a:t> </a:t>
            </a:r>
            <a:r>
              <a:rPr sz="4400" spc="-265" dirty="0">
                <a:solidFill>
                  <a:srgbClr val="666666"/>
                </a:solidFill>
              </a:rPr>
              <a:t>-</a:t>
            </a:r>
            <a:r>
              <a:rPr sz="4400" spc="-195" dirty="0">
                <a:solidFill>
                  <a:srgbClr val="666666"/>
                </a:solidFill>
              </a:rPr>
              <a:t> </a:t>
            </a:r>
            <a:r>
              <a:rPr sz="4400" spc="-110" dirty="0">
                <a:solidFill>
                  <a:srgbClr val="666666"/>
                </a:solidFill>
              </a:rPr>
              <a:t>Terraform</a:t>
            </a:r>
            <a:r>
              <a:rPr sz="4400" spc="-195" dirty="0">
                <a:solidFill>
                  <a:srgbClr val="666666"/>
                </a:solidFill>
              </a:rPr>
              <a:t> </a:t>
            </a:r>
            <a:r>
              <a:rPr sz="4400" spc="-10" dirty="0">
                <a:solidFill>
                  <a:srgbClr val="666666"/>
                </a:solidFill>
              </a:rPr>
              <a:t>Course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4588" y="179135"/>
            <a:ext cx="32594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30" dirty="0"/>
              <a:t> </a:t>
            </a:r>
            <a:r>
              <a:rPr spc="-45" dirty="0"/>
              <a:t>of</a:t>
            </a:r>
            <a:r>
              <a:rPr spc="-130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spc="-30" dirty="0"/>
              <a:t>Format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8725" y="1041256"/>
            <a:ext cx="6696709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tend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folder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practical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course.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systematic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easier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revisit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in-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case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required.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73912" y="2583225"/>
          <a:ext cx="7239635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3865"/>
                <a:gridCol w="4255770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Lecture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Folder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Names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First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EC2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Instance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folder1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Tainting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resource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folder2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Conditional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Expression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folder3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131699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Find</a:t>
            </a:r>
            <a:r>
              <a:rPr spc="-114" dirty="0"/>
              <a:t> </a:t>
            </a:r>
            <a:r>
              <a:rPr dirty="0"/>
              <a:t>the</a:t>
            </a:r>
            <a:r>
              <a:rPr spc="-114" dirty="0"/>
              <a:t> </a:t>
            </a:r>
            <a:r>
              <a:rPr spc="-30" dirty="0"/>
              <a:t>appropriate</a:t>
            </a:r>
            <a:r>
              <a:rPr spc="-114" dirty="0"/>
              <a:t> </a:t>
            </a:r>
            <a:r>
              <a:rPr spc="-90" dirty="0"/>
              <a:t>code</a:t>
            </a:r>
            <a:r>
              <a:rPr spc="-110" dirty="0"/>
              <a:t> </a:t>
            </a:r>
            <a:r>
              <a:rPr spc="-25" dirty="0"/>
              <a:t>from</a:t>
            </a:r>
            <a:r>
              <a:rPr spc="-114" dirty="0"/>
              <a:t> </a:t>
            </a:r>
            <a:r>
              <a:rPr spc="45" dirty="0"/>
              <a:t>GitHub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8725" y="1041256"/>
            <a:ext cx="8388350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GitHub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arranged according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sections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matched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domains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course.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Every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section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GitHub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easy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Readme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quick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navigation.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8741" y="2574598"/>
            <a:ext cx="3848707" cy="1952026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18161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Destroy</a:t>
            </a:r>
            <a:r>
              <a:rPr spc="-120" dirty="0"/>
              <a:t> </a:t>
            </a:r>
            <a:r>
              <a:rPr spc="-65" dirty="0"/>
              <a:t>Resource</a:t>
            </a:r>
            <a:r>
              <a:rPr spc="-120" dirty="0"/>
              <a:t> </a:t>
            </a:r>
            <a:r>
              <a:rPr spc="-50" dirty="0"/>
              <a:t>After</a:t>
            </a:r>
            <a:r>
              <a:rPr spc="-120" dirty="0"/>
              <a:t> </a:t>
            </a:r>
            <a:r>
              <a:rPr spc="-45" dirty="0"/>
              <a:t>Practical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8725" y="1041256"/>
            <a:ext cx="8158480" cy="269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know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how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destroy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now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CC0000"/>
                </a:solidFill>
                <a:latin typeface="Times New Roman"/>
                <a:cs typeface="Times New Roman"/>
              </a:rPr>
              <a:t>terraform</a:t>
            </a:r>
            <a:r>
              <a:rPr sz="1800" spc="-5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Times New Roman"/>
                <a:cs typeface="Times New Roman"/>
              </a:rPr>
              <a:t>destroy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After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completed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practical,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make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sure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destroy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before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moving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next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practical.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easier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maintaining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separate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folder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practical.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72" rIns="0" bIns="0" rtlCol="0">
            <a:spAutoFit/>
          </a:bodyPr>
          <a:lstStyle/>
          <a:p>
            <a:pPr marL="108267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Relax</a:t>
            </a:r>
            <a:r>
              <a:rPr spc="-114" dirty="0"/>
              <a:t> </a:t>
            </a:r>
            <a:r>
              <a:rPr spc="-10" dirty="0"/>
              <a:t>and</a:t>
            </a:r>
            <a:r>
              <a:rPr spc="-110" dirty="0"/>
              <a:t> </a:t>
            </a:r>
            <a:r>
              <a:rPr spc="-100" dirty="0"/>
              <a:t>Have</a:t>
            </a:r>
            <a:r>
              <a:rPr spc="-110" dirty="0"/>
              <a:t> </a:t>
            </a:r>
            <a:r>
              <a:rPr spc="-130" dirty="0"/>
              <a:t>a</a:t>
            </a:r>
            <a:r>
              <a:rPr spc="-110" dirty="0"/>
              <a:t> </a:t>
            </a:r>
            <a:r>
              <a:rPr spc="-100" dirty="0"/>
              <a:t>Meme</a:t>
            </a:r>
            <a:r>
              <a:rPr spc="-114" dirty="0"/>
              <a:t> </a:t>
            </a:r>
            <a:r>
              <a:rPr spc="-125" dirty="0"/>
              <a:t>Before</a:t>
            </a:r>
            <a:r>
              <a:rPr spc="-110" dirty="0"/>
              <a:t> </a:t>
            </a:r>
            <a:r>
              <a:rPr spc="-55" dirty="0"/>
              <a:t>Proceeding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3823" y="915710"/>
            <a:ext cx="2613117" cy="36787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4597" y="1801184"/>
            <a:ext cx="459867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  <a:latin typeface="Times New Roman"/>
                <a:cs typeface="Times New Roman"/>
              </a:rPr>
              <a:t>T</a:t>
            </a:r>
            <a:r>
              <a:rPr sz="5200" spc="-55" dirty="0">
                <a:solidFill>
                  <a:srgbClr val="666666"/>
                </a:solidFill>
                <a:latin typeface="Times New Roman"/>
                <a:cs typeface="Times New Roman"/>
              </a:rPr>
              <a:t>erra</a:t>
            </a:r>
            <a:r>
              <a:rPr sz="5200" spc="-195" dirty="0">
                <a:solidFill>
                  <a:srgbClr val="666666"/>
                </a:solidFill>
                <a:latin typeface="Times New Roman"/>
                <a:cs typeface="Times New Roman"/>
              </a:rPr>
              <a:t>f</a:t>
            </a:r>
            <a:r>
              <a:rPr sz="5200" spc="-55" dirty="0">
                <a:solidFill>
                  <a:srgbClr val="666666"/>
                </a:solidFill>
                <a:latin typeface="Times New Roman"/>
                <a:cs typeface="Times New Roman"/>
              </a:rPr>
              <a:t>orm</a:t>
            </a:r>
            <a:r>
              <a:rPr sz="5200" spc="-2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55" dirty="0">
                <a:solidFill>
                  <a:srgbClr val="666666"/>
                </a:solidFill>
                <a:latin typeface="Times New Roman"/>
                <a:cs typeface="Times New Roman"/>
              </a:rPr>
              <a:t>Format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0760" y="292951"/>
            <a:ext cx="20751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solidFill>
                  <a:srgbClr val="93C47D"/>
                </a:solidFill>
              </a:rPr>
              <a:t>Available</a:t>
            </a:r>
            <a:r>
              <a:rPr spc="-95" dirty="0">
                <a:solidFill>
                  <a:srgbClr val="93C47D"/>
                </a:solidFill>
              </a:rPr>
              <a:t> </a:t>
            </a:r>
            <a:r>
              <a:rPr spc="-75" dirty="0">
                <a:solidFill>
                  <a:srgbClr val="93C47D"/>
                </a:solidFill>
              </a:rPr>
              <a:t>Tools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1081680"/>
            <a:ext cx="7809865" cy="264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various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types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allow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CloudFormation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Heat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Ansible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SaltStack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Chef,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Puppet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others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20726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Importance</a:t>
            </a:r>
            <a:r>
              <a:rPr spc="-110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50" dirty="0"/>
              <a:t>Readability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966156"/>
            <a:ext cx="8273415" cy="128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Anyone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who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programming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knows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importance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formatting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readability.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461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fmt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rewrite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take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care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overall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formatting.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499" y="2917953"/>
            <a:ext cx="5871774" cy="1362524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9675" y="978603"/>
            <a:ext cx="5928360" cy="3413760"/>
            <a:chOff x="1489675" y="978603"/>
            <a:chExt cx="5928360" cy="3413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5899" y="978603"/>
              <a:ext cx="5871774" cy="13625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9675" y="3005144"/>
              <a:ext cx="5871774" cy="13868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03550" y="2332850"/>
              <a:ext cx="8890" cy="600075"/>
            </a:xfrm>
            <a:custGeom>
              <a:avLst/>
              <a:gdLst/>
              <a:ahLst/>
              <a:cxnLst/>
              <a:rect l="l" t="t" r="r" b="b"/>
              <a:pathLst>
                <a:path w="8889" h="600075">
                  <a:moveTo>
                    <a:pt x="0" y="0"/>
                  </a:moveTo>
                  <a:lnTo>
                    <a:pt x="8386" y="59982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90216" y="2910949"/>
              <a:ext cx="43180" cy="59690"/>
            </a:xfrm>
            <a:custGeom>
              <a:avLst/>
              <a:gdLst/>
              <a:ahLst/>
              <a:cxnLst/>
              <a:rect l="l" t="t" r="r" b="b"/>
              <a:pathLst>
                <a:path w="43179" h="59689">
                  <a:moveTo>
                    <a:pt x="22243" y="59153"/>
                  </a:moveTo>
                  <a:lnTo>
                    <a:pt x="0" y="599"/>
                  </a:lnTo>
                  <a:lnTo>
                    <a:pt x="21720" y="21720"/>
                  </a:lnTo>
                  <a:lnTo>
                    <a:pt x="42842" y="0"/>
                  </a:lnTo>
                  <a:lnTo>
                    <a:pt x="22243" y="5915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90216" y="2910949"/>
              <a:ext cx="43180" cy="59690"/>
            </a:xfrm>
            <a:custGeom>
              <a:avLst/>
              <a:gdLst/>
              <a:ahLst/>
              <a:cxnLst/>
              <a:rect l="l" t="t" r="r" b="b"/>
              <a:pathLst>
                <a:path w="43179" h="59689">
                  <a:moveTo>
                    <a:pt x="21720" y="21720"/>
                  </a:moveTo>
                  <a:lnTo>
                    <a:pt x="0" y="599"/>
                  </a:lnTo>
                  <a:lnTo>
                    <a:pt x="22243" y="59153"/>
                  </a:lnTo>
                  <a:lnTo>
                    <a:pt x="42842" y="0"/>
                  </a:lnTo>
                  <a:lnTo>
                    <a:pt x="21720" y="2172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0400" y="1358813"/>
            <a:ext cx="914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Before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fmt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550" y="3300663"/>
            <a:ext cx="766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After</a:t>
            </a:r>
            <a:r>
              <a:rPr sz="1400" b="1" spc="-25" dirty="0">
                <a:latin typeface="Arial"/>
                <a:cs typeface="Arial"/>
              </a:rPr>
              <a:t> fmt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5155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</a:rPr>
              <a:t>T</a:t>
            </a:r>
            <a:r>
              <a:rPr sz="5200" spc="-55" dirty="0">
                <a:solidFill>
                  <a:srgbClr val="666666"/>
                </a:solidFill>
              </a:rPr>
              <a:t>erra</a:t>
            </a:r>
            <a:r>
              <a:rPr sz="5200" spc="-195" dirty="0">
                <a:solidFill>
                  <a:srgbClr val="666666"/>
                </a:solidFill>
              </a:rPr>
              <a:t>f</a:t>
            </a:r>
            <a:r>
              <a:rPr sz="5200" spc="-55" dirty="0">
                <a:solidFill>
                  <a:srgbClr val="666666"/>
                </a:solidFill>
              </a:rPr>
              <a:t>orm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685" dirty="0">
                <a:solidFill>
                  <a:srgbClr val="666666"/>
                </a:solidFill>
              </a:rPr>
              <a:t>V</a:t>
            </a:r>
            <a:r>
              <a:rPr sz="5200" spc="-130" dirty="0">
                <a:solidFill>
                  <a:srgbClr val="666666"/>
                </a:solidFill>
              </a:rPr>
              <a:t>alidate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85928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75" dirty="0"/>
              <a:t>Terraform</a:t>
            </a:r>
            <a:r>
              <a:rPr spc="-110" dirty="0"/>
              <a:t> </a:t>
            </a:r>
            <a:r>
              <a:rPr spc="-95" dirty="0"/>
              <a:t>Validate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966156"/>
            <a:ext cx="8289290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Validate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primarily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checks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whether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syntactically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valid.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check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various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aspects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including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unsupported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arguments,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undeclared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9000" y="2320824"/>
            <a:ext cx="8523605" cy="1352550"/>
            <a:chOff x="159000" y="2320824"/>
            <a:chExt cx="8523605" cy="13525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000" y="2474195"/>
              <a:ext cx="3502275" cy="10459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500" y="2320824"/>
              <a:ext cx="4548549" cy="13521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661275" y="2996936"/>
              <a:ext cx="407034" cy="635"/>
            </a:xfrm>
            <a:custGeom>
              <a:avLst/>
              <a:gdLst/>
              <a:ahLst/>
              <a:cxnLst/>
              <a:rect l="l" t="t" r="r" b="b"/>
              <a:pathLst>
                <a:path w="407035" h="635">
                  <a:moveTo>
                    <a:pt x="0" y="258"/>
                  </a:moveTo>
                  <a:lnTo>
                    <a:pt x="406913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46752" y="2975526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27" y="42846"/>
                  </a:moveTo>
                  <a:lnTo>
                    <a:pt x="21436" y="21409"/>
                  </a:lnTo>
                  <a:lnTo>
                    <a:pt x="0" y="0"/>
                  </a:lnTo>
                  <a:lnTo>
                    <a:pt x="58873" y="21385"/>
                  </a:lnTo>
                  <a:lnTo>
                    <a:pt x="27" y="428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6752" y="2975526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21436" y="21409"/>
                  </a:moveTo>
                  <a:lnTo>
                    <a:pt x="27" y="42846"/>
                  </a:lnTo>
                  <a:lnTo>
                    <a:pt x="58873" y="21385"/>
                  </a:lnTo>
                  <a:lnTo>
                    <a:pt x="0" y="0"/>
                  </a:lnTo>
                  <a:lnTo>
                    <a:pt x="21436" y="21409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2520">
              <a:lnSpc>
                <a:spcPct val="100000"/>
              </a:lnSpc>
              <a:spcBef>
                <a:spcPts val="100"/>
              </a:spcBef>
            </a:pPr>
            <a:r>
              <a:rPr sz="5200" spc="-140" dirty="0">
                <a:solidFill>
                  <a:srgbClr val="666666"/>
                </a:solidFill>
              </a:rPr>
              <a:t>Load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20" dirty="0">
                <a:solidFill>
                  <a:srgbClr val="666666"/>
                </a:solidFill>
              </a:rPr>
              <a:t>Order</a:t>
            </a:r>
            <a:r>
              <a:rPr sz="5200" spc="-254" dirty="0">
                <a:solidFill>
                  <a:srgbClr val="666666"/>
                </a:solidFill>
              </a:rPr>
              <a:t> </a:t>
            </a:r>
            <a:r>
              <a:rPr sz="5200" spc="-130" dirty="0">
                <a:solidFill>
                  <a:srgbClr val="666666"/>
                </a:solidFill>
              </a:rPr>
              <a:t>&amp;</a:t>
            </a:r>
            <a:r>
              <a:rPr sz="5200" spc="-254" dirty="0">
                <a:solidFill>
                  <a:srgbClr val="666666"/>
                </a:solidFill>
              </a:rPr>
              <a:t> </a:t>
            </a:r>
            <a:r>
              <a:rPr sz="5200" spc="-140" dirty="0">
                <a:solidFill>
                  <a:srgbClr val="666666"/>
                </a:solidFill>
              </a:rPr>
              <a:t>Semantics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25679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Understanding</a:t>
            </a:r>
            <a:r>
              <a:rPr spc="-80" dirty="0"/>
              <a:t> Semantics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1033315"/>
            <a:ext cx="7224395" cy="12769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spc="-50" dirty="0">
                <a:solidFill>
                  <a:srgbClr val="0B5394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generally 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loads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0B5394"/>
                </a:solidFill>
                <a:latin typeface="Times New Roman"/>
                <a:cs typeface="Times New Roman"/>
              </a:rPr>
              <a:t>all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B5394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0B5394"/>
                </a:solidFill>
                <a:latin typeface="Times New Roman"/>
                <a:cs typeface="Times New Roman"/>
              </a:rPr>
              <a:t>configuration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0B5394"/>
                </a:solidFill>
                <a:latin typeface="Times New Roman"/>
                <a:cs typeface="Times New Roman"/>
              </a:rPr>
              <a:t>files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B5394"/>
                </a:solidFill>
                <a:latin typeface="Times New Roman"/>
                <a:cs typeface="Times New Roman"/>
              </a:rPr>
              <a:t>within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B5394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0B5394"/>
                </a:solidFill>
                <a:latin typeface="Times New Roman"/>
                <a:cs typeface="Times New Roman"/>
              </a:rPr>
              <a:t>directory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specified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0B5394"/>
                </a:solidFill>
                <a:latin typeface="Times New Roman"/>
                <a:cs typeface="Times New Roman"/>
              </a:rPr>
              <a:t>in </a:t>
            </a:r>
            <a:r>
              <a:rPr sz="1800" spc="-50" dirty="0">
                <a:solidFill>
                  <a:srgbClr val="0B5394"/>
                </a:solidFill>
                <a:latin typeface="Times New Roman"/>
                <a:cs typeface="Times New Roman"/>
              </a:rPr>
              <a:t>alphabetical </a:t>
            </a:r>
            <a:r>
              <a:rPr sz="1800" spc="-10" dirty="0">
                <a:solidFill>
                  <a:srgbClr val="0B5394"/>
                </a:solidFill>
                <a:latin typeface="Times New Roman"/>
                <a:cs typeface="Times New Roman"/>
              </a:rPr>
              <a:t>order.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loaded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must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end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either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.tf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.tf.json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specify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format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use.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04260" y="2957461"/>
            <a:ext cx="5154930" cy="878840"/>
            <a:chOff x="1504260" y="2957461"/>
            <a:chExt cx="5154930" cy="878840"/>
          </a:xfrm>
        </p:grpSpPr>
        <p:sp>
          <p:nvSpPr>
            <p:cNvPr id="8" name="object 8"/>
            <p:cNvSpPr/>
            <p:nvPr/>
          </p:nvSpPr>
          <p:spPr>
            <a:xfrm>
              <a:off x="1513785" y="3415511"/>
              <a:ext cx="5135880" cy="39370"/>
            </a:xfrm>
            <a:custGeom>
              <a:avLst/>
              <a:gdLst/>
              <a:ahLst/>
              <a:cxnLst/>
              <a:rect l="l" t="t" r="r" b="b"/>
              <a:pathLst>
                <a:path w="5135880" h="39370">
                  <a:moveTo>
                    <a:pt x="0" y="39299"/>
                  </a:moveTo>
                  <a:lnTo>
                    <a:pt x="5135699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9504" y="3431289"/>
              <a:ext cx="5120005" cy="400050"/>
            </a:xfrm>
            <a:custGeom>
              <a:avLst/>
              <a:gdLst/>
              <a:ahLst/>
              <a:cxnLst/>
              <a:rect l="l" t="t" r="r" b="b"/>
              <a:pathLst>
                <a:path w="5120005" h="400050">
                  <a:moveTo>
                    <a:pt x="0" y="23521"/>
                  </a:moveTo>
                  <a:lnTo>
                    <a:pt x="7799" y="400021"/>
                  </a:lnTo>
                </a:path>
                <a:path w="5120005" h="400050">
                  <a:moveTo>
                    <a:pt x="1399074" y="23521"/>
                  </a:moveTo>
                  <a:lnTo>
                    <a:pt x="1406874" y="400021"/>
                  </a:lnTo>
                </a:path>
                <a:path w="5120005" h="400050">
                  <a:moveTo>
                    <a:pt x="2991499" y="23521"/>
                  </a:moveTo>
                  <a:lnTo>
                    <a:pt x="2999299" y="400021"/>
                  </a:lnTo>
                </a:path>
                <a:path w="5120005" h="400050">
                  <a:moveTo>
                    <a:pt x="5112134" y="0"/>
                  </a:moveTo>
                  <a:lnTo>
                    <a:pt x="5119934" y="3764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1935" y="2976511"/>
              <a:ext cx="15875" cy="478790"/>
            </a:xfrm>
            <a:custGeom>
              <a:avLst/>
              <a:gdLst/>
              <a:ahLst/>
              <a:cxnLst/>
              <a:rect l="l" t="t" r="r" b="b"/>
              <a:pathLst>
                <a:path w="15875" h="478789">
                  <a:moveTo>
                    <a:pt x="0" y="0"/>
                  </a:moveTo>
                  <a:lnTo>
                    <a:pt x="15599" y="478199"/>
                  </a:lnTo>
                </a:path>
              </a:pathLst>
            </a:custGeom>
            <a:ln w="3809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66885" y="3948761"/>
            <a:ext cx="980440" cy="342900"/>
          </a:xfrm>
          <a:custGeom>
            <a:avLst/>
            <a:gdLst/>
            <a:ahLst/>
            <a:cxnLst/>
            <a:rect l="l" t="t" r="r" b="b"/>
            <a:pathLst>
              <a:path w="980439" h="342900">
                <a:moveTo>
                  <a:pt x="0" y="57151"/>
                </a:moveTo>
                <a:lnTo>
                  <a:pt x="4491" y="34905"/>
                </a:lnTo>
                <a:lnTo>
                  <a:pt x="16739" y="16739"/>
                </a:lnTo>
                <a:lnTo>
                  <a:pt x="34905" y="4491"/>
                </a:lnTo>
                <a:lnTo>
                  <a:pt x="57151" y="0"/>
                </a:lnTo>
                <a:lnTo>
                  <a:pt x="922948" y="0"/>
                </a:lnTo>
                <a:lnTo>
                  <a:pt x="963360" y="16739"/>
                </a:lnTo>
                <a:lnTo>
                  <a:pt x="980100" y="57151"/>
                </a:lnTo>
                <a:lnTo>
                  <a:pt x="980100" y="285749"/>
                </a:lnTo>
                <a:lnTo>
                  <a:pt x="975608" y="307995"/>
                </a:lnTo>
                <a:lnTo>
                  <a:pt x="963360" y="326161"/>
                </a:lnTo>
                <a:lnTo>
                  <a:pt x="945194" y="338408"/>
                </a:lnTo>
                <a:lnTo>
                  <a:pt x="922948" y="342899"/>
                </a:lnTo>
                <a:lnTo>
                  <a:pt x="57151" y="342899"/>
                </a:lnTo>
                <a:lnTo>
                  <a:pt x="34905" y="338408"/>
                </a:lnTo>
                <a:lnTo>
                  <a:pt x="16739" y="326161"/>
                </a:lnTo>
                <a:lnTo>
                  <a:pt x="4491" y="307995"/>
                </a:lnTo>
                <a:lnTo>
                  <a:pt x="0" y="285749"/>
                </a:lnTo>
                <a:lnTo>
                  <a:pt x="0" y="571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55150" y="3995624"/>
            <a:ext cx="4991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web.tf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73810" y="3948761"/>
            <a:ext cx="980440" cy="342900"/>
          </a:xfrm>
          <a:custGeom>
            <a:avLst/>
            <a:gdLst/>
            <a:ahLst/>
            <a:cxnLst/>
            <a:rect l="l" t="t" r="r" b="b"/>
            <a:pathLst>
              <a:path w="980439" h="342900">
                <a:moveTo>
                  <a:pt x="0" y="57151"/>
                </a:moveTo>
                <a:lnTo>
                  <a:pt x="4491" y="34905"/>
                </a:lnTo>
                <a:lnTo>
                  <a:pt x="16739" y="16739"/>
                </a:lnTo>
                <a:lnTo>
                  <a:pt x="34905" y="4491"/>
                </a:lnTo>
                <a:lnTo>
                  <a:pt x="57150" y="0"/>
                </a:lnTo>
                <a:lnTo>
                  <a:pt x="922948" y="0"/>
                </a:lnTo>
                <a:lnTo>
                  <a:pt x="963360" y="16739"/>
                </a:lnTo>
                <a:lnTo>
                  <a:pt x="980099" y="57151"/>
                </a:lnTo>
                <a:lnTo>
                  <a:pt x="980099" y="285749"/>
                </a:lnTo>
                <a:lnTo>
                  <a:pt x="975608" y="307995"/>
                </a:lnTo>
                <a:lnTo>
                  <a:pt x="963360" y="326161"/>
                </a:lnTo>
                <a:lnTo>
                  <a:pt x="945194" y="338408"/>
                </a:lnTo>
                <a:lnTo>
                  <a:pt x="922948" y="342899"/>
                </a:lnTo>
                <a:lnTo>
                  <a:pt x="57150" y="342899"/>
                </a:lnTo>
                <a:lnTo>
                  <a:pt x="34905" y="338408"/>
                </a:lnTo>
                <a:lnTo>
                  <a:pt x="16739" y="326161"/>
                </a:lnTo>
                <a:lnTo>
                  <a:pt x="4491" y="307995"/>
                </a:lnTo>
                <a:lnTo>
                  <a:pt x="0" y="285749"/>
                </a:lnTo>
                <a:lnTo>
                  <a:pt x="0" y="571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11326" y="3995624"/>
            <a:ext cx="4699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app.tf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65385" y="3948761"/>
            <a:ext cx="1176020" cy="342900"/>
          </a:xfrm>
          <a:custGeom>
            <a:avLst/>
            <a:gdLst/>
            <a:ahLst/>
            <a:cxnLst/>
            <a:rect l="l" t="t" r="r" b="b"/>
            <a:pathLst>
              <a:path w="1176020" h="342900">
                <a:moveTo>
                  <a:pt x="0" y="57151"/>
                </a:moveTo>
                <a:lnTo>
                  <a:pt x="4491" y="34905"/>
                </a:lnTo>
                <a:lnTo>
                  <a:pt x="16739" y="16739"/>
                </a:lnTo>
                <a:lnTo>
                  <a:pt x="34905" y="4491"/>
                </a:lnTo>
                <a:lnTo>
                  <a:pt x="57151" y="0"/>
                </a:lnTo>
                <a:lnTo>
                  <a:pt x="1118848" y="0"/>
                </a:lnTo>
                <a:lnTo>
                  <a:pt x="1159260" y="16739"/>
                </a:lnTo>
                <a:lnTo>
                  <a:pt x="1175999" y="57151"/>
                </a:lnTo>
                <a:lnTo>
                  <a:pt x="1175999" y="285749"/>
                </a:lnTo>
                <a:lnTo>
                  <a:pt x="1171508" y="307995"/>
                </a:lnTo>
                <a:lnTo>
                  <a:pt x="1159260" y="326161"/>
                </a:lnTo>
                <a:lnTo>
                  <a:pt x="1141094" y="338408"/>
                </a:lnTo>
                <a:lnTo>
                  <a:pt x="1118848" y="342899"/>
                </a:lnTo>
                <a:lnTo>
                  <a:pt x="57151" y="342899"/>
                </a:lnTo>
                <a:lnTo>
                  <a:pt x="34905" y="338408"/>
                </a:lnTo>
                <a:lnTo>
                  <a:pt x="16739" y="326161"/>
                </a:lnTo>
                <a:lnTo>
                  <a:pt x="4491" y="307995"/>
                </a:lnTo>
                <a:lnTo>
                  <a:pt x="0" y="285749"/>
                </a:lnTo>
                <a:lnTo>
                  <a:pt x="0" y="571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55150" y="3995624"/>
            <a:ext cx="903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providers.tf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02385" y="3959011"/>
            <a:ext cx="1176020" cy="342900"/>
          </a:xfrm>
          <a:custGeom>
            <a:avLst/>
            <a:gdLst/>
            <a:ahLst/>
            <a:cxnLst/>
            <a:rect l="l" t="t" r="r" b="b"/>
            <a:pathLst>
              <a:path w="1176020" h="342900">
                <a:moveTo>
                  <a:pt x="0" y="57151"/>
                </a:moveTo>
                <a:lnTo>
                  <a:pt x="4491" y="34905"/>
                </a:lnTo>
                <a:lnTo>
                  <a:pt x="16739" y="16739"/>
                </a:lnTo>
                <a:lnTo>
                  <a:pt x="34905" y="4491"/>
                </a:lnTo>
                <a:lnTo>
                  <a:pt x="57151" y="0"/>
                </a:lnTo>
                <a:lnTo>
                  <a:pt x="1118848" y="0"/>
                </a:lnTo>
                <a:lnTo>
                  <a:pt x="1159260" y="16739"/>
                </a:lnTo>
                <a:lnTo>
                  <a:pt x="1175999" y="57151"/>
                </a:lnTo>
                <a:lnTo>
                  <a:pt x="1175999" y="285749"/>
                </a:lnTo>
                <a:lnTo>
                  <a:pt x="1171508" y="307995"/>
                </a:lnTo>
                <a:lnTo>
                  <a:pt x="1159260" y="326161"/>
                </a:lnTo>
                <a:lnTo>
                  <a:pt x="1141094" y="338408"/>
                </a:lnTo>
                <a:lnTo>
                  <a:pt x="1118848" y="342899"/>
                </a:lnTo>
                <a:lnTo>
                  <a:pt x="57151" y="342899"/>
                </a:lnTo>
                <a:lnTo>
                  <a:pt x="34905" y="338408"/>
                </a:lnTo>
                <a:lnTo>
                  <a:pt x="16739" y="326161"/>
                </a:lnTo>
                <a:lnTo>
                  <a:pt x="4491" y="307995"/>
                </a:lnTo>
                <a:lnTo>
                  <a:pt x="0" y="285749"/>
                </a:lnTo>
                <a:lnTo>
                  <a:pt x="0" y="571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338402" y="4005874"/>
            <a:ext cx="360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sg.tf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54735" y="2901299"/>
            <a:ext cx="1320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terraform-</a:t>
            </a:r>
            <a:r>
              <a:rPr sz="1400" spc="-10" dirty="0">
                <a:latin typeface="Arial MT"/>
                <a:cs typeface="Arial MT"/>
              </a:rPr>
              <a:t>kplabs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4730">
              <a:lnSpc>
                <a:spcPct val="100000"/>
              </a:lnSpc>
              <a:spcBef>
                <a:spcPts val="100"/>
              </a:spcBef>
            </a:pPr>
            <a:r>
              <a:rPr sz="5200" spc="-114" dirty="0">
                <a:solidFill>
                  <a:srgbClr val="666666"/>
                </a:solidFill>
              </a:rPr>
              <a:t>Dynamic</a:t>
            </a:r>
            <a:r>
              <a:rPr sz="5200" spc="-220" dirty="0">
                <a:solidFill>
                  <a:srgbClr val="666666"/>
                </a:solidFill>
              </a:rPr>
              <a:t> </a:t>
            </a:r>
            <a:r>
              <a:rPr sz="5200" spc="-170" dirty="0">
                <a:solidFill>
                  <a:srgbClr val="666666"/>
                </a:solidFill>
              </a:rPr>
              <a:t>Block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881930" y="3088651"/>
            <a:ext cx="2757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8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Depth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00469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Understanding</a:t>
            </a:r>
            <a:r>
              <a:rPr spc="-110" dirty="0"/>
              <a:t> </a:t>
            </a:r>
            <a:r>
              <a:rPr dirty="0"/>
              <a:t>the</a:t>
            </a:r>
            <a:r>
              <a:rPr spc="-110" dirty="0"/>
              <a:t> </a:t>
            </a:r>
            <a:r>
              <a:rPr spc="-60" dirty="0"/>
              <a:t>Challenge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7254875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many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use-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cases,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repeatable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nested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blocks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needs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defined.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lead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long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difficult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manage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longer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time.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325" y="2746250"/>
            <a:ext cx="3537950" cy="1674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0852" y="2746246"/>
            <a:ext cx="3165196" cy="16743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8870" y="113685"/>
            <a:ext cx="2255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0" dirty="0">
                <a:solidFill>
                  <a:srgbClr val="FF7900"/>
                </a:solidFill>
                <a:latin typeface="Times New Roman"/>
                <a:cs typeface="Times New Roman"/>
              </a:rPr>
              <a:t>Dynamic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Blocks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25754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Dynamic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Block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dynamically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construct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repeatable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nested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blocks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supported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inside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data,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provider,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provisioner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blocks: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923" y="2081299"/>
            <a:ext cx="3785399" cy="24664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342646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Iterators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115934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2639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iterator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argument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(optional)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sets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name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temporary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variable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represents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current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element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complex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omitted,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name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variable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defaults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label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dynamic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("ingress"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example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above).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200" y="2849087"/>
            <a:ext cx="2610049" cy="17006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4475" y="2810875"/>
            <a:ext cx="2610049" cy="17770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416124" y="3485825"/>
            <a:ext cx="1488440" cy="62230"/>
            <a:chOff x="3416124" y="3485825"/>
            <a:chExt cx="1488440" cy="62230"/>
          </a:xfrm>
        </p:grpSpPr>
        <p:sp>
          <p:nvSpPr>
            <p:cNvPr id="10" name="object 10"/>
            <p:cNvSpPr/>
            <p:nvPr/>
          </p:nvSpPr>
          <p:spPr>
            <a:xfrm>
              <a:off x="3425649" y="3516631"/>
              <a:ext cx="1431925" cy="9525"/>
            </a:xfrm>
            <a:custGeom>
              <a:avLst/>
              <a:gdLst/>
              <a:ahLst/>
              <a:cxnLst/>
              <a:rect l="l" t="t" r="r" b="b"/>
              <a:pathLst>
                <a:path w="1431925" h="9525">
                  <a:moveTo>
                    <a:pt x="0" y="9468"/>
                  </a:moveTo>
                  <a:lnTo>
                    <a:pt x="1431715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35800" y="3495350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283" y="42845"/>
                  </a:moveTo>
                  <a:lnTo>
                    <a:pt x="21564" y="21281"/>
                  </a:lnTo>
                  <a:lnTo>
                    <a:pt x="0" y="0"/>
                  </a:lnTo>
                  <a:lnTo>
                    <a:pt x="59000" y="21033"/>
                  </a:lnTo>
                  <a:lnTo>
                    <a:pt x="283" y="4284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35800" y="3495350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21564" y="21281"/>
                  </a:moveTo>
                  <a:lnTo>
                    <a:pt x="283" y="42845"/>
                  </a:lnTo>
                  <a:lnTo>
                    <a:pt x="59000" y="21033"/>
                  </a:lnTo>
                  <a:lnTo>
                    <a:pt x="0" y="0"/>
                  </a:lnTo>
                  <a:lnTo>
                    <a:pt x="21564" y="21281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9550" y="243401"/>
            <a:ext cx="2640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solidFill>
                  <a:srgbClr val="93C47D"/>
                </a:solidFill>
              </a:rPr>
              <a:t>Categories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of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80" dirty="0">
                <a:solidFill>
                  <a:srgbClr val="93C47D"/>
                </a:solidFill>
              </a:rPr>
              <a:t>Tools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972680"/>
            <a:ext cx="544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widely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divided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categories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39562" y="1852037"/>
            <a:ext cx="2566670" cy="654050"/>
            <a:chOff x="2539562" y="1852037"/>
            <a:chExt cx="2566670" cy="654050"/>
          </a:xfrm>
        </p:grpSpPr>
        <p:sp>
          <p:nvSpPr>
            <p:cNvPr id="6" name="object 6"/>
            <p:cNvSpPr/>
            <p:nvPr/>
          </p:nvSpPr>
          <p:spPr>
            <a:xfrm>
              <a:off x="2544324" y="1856800"/>
              <a:ext cx="2557145" cy="644525"/>
            </a:xfrm>
            <a:custGeom>
              <a:avLst/>
              <a:gdLst/>
              <a:ahLst/>
              <a:cxnLst/>
              <a:rect l="l" t="t" r="r" b="b"/>
              <a:pathLst>
                <a:path w="2557145" h="644525">
                  <a:moveTo>
                    <a:pt x="2449547" y="644099"/>
                  </a:moveTo>
                  <a:lnTo>
                    <a:pt x="107352" y="644099"/>
                  </a:lnTo>
                  <a:lnTo>
                    <a:pt x="65565" y="635663"/>
                  </a:lnTo>
                  <a:lnTo>
                    <a:pt x="31442" y="612657"/>
                  </a:lnTo>
                  <a:lnTo>
                    <a:pt x="8436" y="578534"/>
                  </a:lnTo>
                  <a:lnTo>
                    <a:pt x="0" y="536747"/>
                  </a:lnTo>
                  <a:lnTo>
                    <a:pt x="0" y="107352"/>
                  </a:lnTo>
                  <a:lnTo>
                    <a:pt x="8436" y="65565"/>
                  </a:lnTo>
                  <a:lnTo>
                    <a:pt x="31442" y="31442"/>
                  </a:lnTo>
                  <a:lnTo>
                    <a:pt x="65565" y="8436"/>
                  </a:lnTo>
                  <a:lnTo>
                    <a:pt x="107352" y="0"/>
                  </a:lnTo>
                  <a:lnTo>
                    <a:pt x="2449547" y="0"/>
                  </a:lnTo>
                  <a:lnTo>
                    <a:pt x="2490629" y="8171"/>
                  </a:lnTo>
                  <a:lnTo>
                    <a:pt x="2525457" y="31442"/>
                  </a:lnTo>
                  <a:lnTo>
                    <a:pt x="2548728" y="66270"/>
                  </a:lnTo>
                  <a:lnTo>
                    <a:pt x="2556899" y="107352"/>
                  </a:lnTo>
                  <a:lnTo>
                    <a:pt x="2556899" y="536747"/>
                  </a:lnTo>
                  <a:lnTo>
                    <a:pt x="2548463" y="578534"/>
                  </a:lnTo>
                  <a:lnTo>
                    <a:pt x="2525457" y="612657"/>
                  </a:lnTo>
                  <a:lnTo>
                    <a:pt x="2491334" y="635663"/>
                  </a:lnTo>
                  <a:lnTo>
                    <a:pt x="2449547" y="644099"/>
                  </a:lnTo>
                  <a:close/>
                </a:path>
              </a:pathLst>
            </a:custGeom>
            <a:solidFill>
              <a:srgbClr val="A2C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4324" y="1856800"/>
              <a:ext cx="2557145" cy="644525"/>
            </a:xfrm>
            <a:custGeom>
              <a:avLst/>
              <a:gdLst/>
              <a:ahLst/>
              <a:cxnLst/>
              <a:rect l="l" t="t" r="r" b="b"/>
              <a:pathLst>
                <a:path w="2557145" h="644525">
                  <a:moveTo>
                    <a:pt x="0" y="107352"/>
                  </a:moveTo>
                  <a:lnTo>
                    <a:pt x="8436" y="65565"/>
                  </a:lnTo>
                  <a:lnTo>
                    <a:pt x="31442" y="31442"/>
                  </a:lnTo>
                  <a:lnTo>
                    <a:pt x="65565" y="8436"/>
                  </a:lnTo>
                  <a:lnTo>
                    <a:pt x="107352" y="0"/>
                  </a:lnTo>
                  <a:lnTo>
                    <a:pt x="2449547" y="0"/>
                  </a:lnTo>
                  <a:lnTo>
                    <a:pt x="2490629" y="8171"/>
                  </a:lnTo>
                  <a:lnTo>
                    <a:pt x="2525457" y="31442"/>
                  </a:lnTo>
                  <a:lnTo>
                    <a:pt x="2548728" y="66270"/>
                  </a:lnTo>
                  <a:lnTo>
                    <a:pt x="2556899" y="107352"/>
                  </a:lnTo>
                  <a:lnTo>
                    <a:pt x="2556899" y="536747"/>
                  </a:lnTo>
                  <a:lnTo>
                    <a:pt x="2548463" y="578534"/>
                  </a:lnTo>
                  <a:lnTo>
                    <a:pt x="2525457" y="612657"/>
                  </a:lnTo>
                  <a:lnTo>
                    <a:pt x="2491334" y="635663"/>
                  </a:lnTo>
                  <a:lnTo>
                    <a:pt x="2449547" y="644099"/>
                  </a:lnTo>
                  <a:lnTo>
                    <a:pt x="107352" y="644099"/>
                  </a:lnTo>
                  <a:lnTo>
                    <a:pt x="65565" y="635663"/>
                  </a:lnTo>
                  <a:lnTo>
                    <a:pt x="31442" y="612657"/>
                  </a:lnTo>
                  <a:lnTo>
                    <a:pt x="8436" y="578534"/>
                  </a:lnTo>
                  <a:lnTo>
                    <a:pt x="0" y="536747"/>
                  </a:lnTo>
                  <a:lnTo>
                    <a:pt x="0" y="107352"/>
                  </a:lnTo>
                  <a:close/>
                </a:path>
              </a:pathLst>
            </a:custGeom>
            <a:ln w="9524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26085" y="2054262"/>
            <a:ext cx="1793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Infrastructure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1387" y="3612562"/>
            <a:ext cx="2437765" cy="836294"/>
            <a:chOff x="641387" y="3612562"/>
            <a:chExt cx="2437765" cy="836294"/>
          </a:xfrm>
        </p:grpSpPr>
        <p:sp>
          <p:nvSpPr>
            <p:cNvPr id="10" name="object 10"/>
            <p:cNvSpPr/>
            <p:nvPr/>
          </p:nvSpPr>
          <p:spPr>
            <a:xfrm>
              <a:off x="646149" y="3617324"/>
              <a:ext cx="2428240" cy="826769"/>
            </a:xfrm>
            <a:custGeom>
              <a:avLst/>
              <a:gdLst/>
              <a:ahLst/>
              <a:cxnLst/>
              <a:rect l="l" t="t" r="r" b="b"/>
              <a:pathLst>
                <a:path w="2428240" h="826770">
                  <a:moveTo>
                    <a:pt x="2290447" y="826499"/>
                  </a:moveTo>
                  <a:lnTo>
                    <a:pt x="137752" y="826499"/>
                  </a:lnTo>
                  <a:lnTo>
                    <a:pt x="94212" y="819477"/>
                  </a:lnTo>
                  <a:lnTo>
                    <a:pt x="56397" y="799921"/>
                  </a:lnTo>
                  <a:lnTo>
                    <a:pt x="26578" y="770102"/>
                  </a:lnTo>
                  <a:lnTo>
                    <a:pt x="7022" y="732287"/>
                  </a:lnTo>
                  <a:lnTo>
                    <a:pt x="0" y="688747"/>
                  </a:lnTo>
                  <a:lnTo>
                    <a:pt x="0" y="137752"/>
                  </a:lnTo>
                  <a:lnTo>
                    <a:pt x="7022" y="94212"/>
                  </a:lnTo>
                  <a:lnTo>
                    <a:pt x="26578" y="56397"/>
                  </a:lnTo>
                  <a:lnTo>
                    <a:pt x="56397" y="26578"/>
                  </a:lnTo>
                  <a:lnTo>
                    <a:pt x="94212" y="7022"/>
                  </a:lnTo>
                  <a:lnTo>
                    <a:pt x="137752" y="0"/>
                  </a:lnTo>
                  <a:lnTo>
                    <a:pt x="2290447" y="0"/>
                  </a:lnTo>
                  <a:lnTo>
                    <a:pt x="2343162" y="10485"/>
                  </a:lnTo>
                  <a:lnTo>
                    <a:pt x="2387853" y="40346"/>
                  </a:lnTo>
                  <a:lnTo>
                    <a:pt x="2417714" y="85036"/>
                  </a:lnTo>
                  <a:lnTo>
                    <a:pt x="2428199" y="137752"/>
                  </a:lnTo>
                  <a:lnTo>
                    <a:pt x="2428199" y="688747"/>
                  </a:lnTo>
                  <a:lnTo>
                    <a:pt x="2421177" y="732287"/>
                  </a:lnTo>
                  <a:lnTo>
                    <a:pt x="2401621" y="770102"/>
                  </a:lnTo>
                  <a:lnTo>
                    <a:pt x="2371802" y="799921"/>
                  </a:lnTo>
                  <a:lnTo>
                    <a:pt x="2333987" y="819477"/>
                  </a:lnTo>
                  <a:lnTo>
                    <a:pt x="2290447" y="8264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6149" y="3617324"/>
              <a:ext cx="2428240" cy="826769"/>
            </a:xfrm>
            <a:custGeom>
              <a:avLst/>
              <a:gdLst/>
              <a:ahLst/>
              <a:cxnLst/>
              <a:rect l="l" t="t" r="r" b="b"/>
              <a:pathLst>
                <a:path w="2428240" h="826770">
                  <a:moveTo>
                    <a:pt x="0" y="137752"/>
                  </a:moveTo>
                  <a:lnTo>
                    <a:pt x="7022" y="94212"/>
                  </a:lnTo>
                  <a:lnTo>
                    <a:pt x="26578" y="56397"/>
                  </a:lnTo>
                  <a:lnTo>
                    <a:pt x="56397" y="26578"/>
                  </a:lnTo>
                  <a:lnTo>
                    <a:pt x="94212" y="7022"/>
                  </a:lnTo>
                  <a:lnTo>
                    <a:pt x="137752" y="0"/>
                  </a:lnTo>
                  <a:lnTo>
                    <a:pt x="2290447" y="0"/>
                  </a:lnTo>
                  <a:lnTo>
                    <a:pt x="2343162" y="10485"/>
                  </a:lnTo>
                  <a:lnTo>
                    <a:pt x="2387853" y="40346"/>
                  </a:lnTo>
                  <a:lnTo>
                    <a:pt x="2417714" y="85036"/>
                  </a:lnTo>
                  <a:lnTo>
                    <a:pt x="2428199" y="137752"/>
                  </a:lnTo>
                  <a:lnTo>
                    <a:pt x="2428199" y="688747"/>
                  </a:lnTo>
                  <a:lnTo>
                    <a:pt x="2421177" y="732287"/>
                  </a:lnTo>
                  <a:lnTo>
                    <a:pt x="2401621" y="770102"/>
                  </a:lnTo>
                  <a:lnTo>
                    <a:pt x="2371802" y="799921"/>
                  </a:lnTo>
                  <a:lnTo>
                    <a:pt x="2333987" y="819477"/>
                  </a:lnTo>
                  <a:lnTo>
                    <a:pt x="2290447" y="826499"/>
                  </a:lnTo>
                  <a:lnTo>
                    <a:pt x="137752" y="826499"/>
                  </a:lnTo>
                  <a:lnTo>
                    <a:pt x="94212" y="819477"/>
                  </a:lnTo>
                  <a:lnTo>
                    <a:pt x="56397" y="799921"/>
                  </a:lnTo>
                  <a:lnTo>
                    <a:pt x="26578" y="770102"/>
                  </a:lnTo>
                  <a:lnTo>
                    <a:pt x="7022" y="732287"/>
                  </a:lnTo>
                  <a:lnTo>
                    <a:pt x="0" y="688747"/>
                  </a:lnTo>
                  <a:lnTo>
                    <a:pt x="0" y="1377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66117" y="3905988"/>
            <a:ext cx="2188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Infrastructure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Orchestration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67237" y="3612562"/>
            <a:ext cx="2507615" cy="836294"/>
            <a:chOff x="4567237" y="3612562"/>
            <a:chExt cx="2507615" cy="836294"/>
          </a:xfrm>
        </p:grpSpPr>
        <p:sp>
          <p:nvSpPr>
            <p:cNvPr id="14" name="object 14"/>
            <p:cNvSpPr/>
            <p:nvPr/>
          </p:nvSpPr>
          <p:spPr>
            <a:xfrm>
              <a:off x="4572000" y="3617324"/>
              <a:ext cx="2498090" cy="826769"/>
            </a:xfrm>
            <a:custGeom>
              <a:avLst/>
              <a:gdLst/>
              <a:ahLst/>
              <a:cxnLst/>
              <a:rect l="l" t="t" r="r" b="b"/>
              <a:pathLst>
                <a:path w="2498090" h="826770">
                  <a:moveTo>
                    <a:pt x="2359746" y="826499"/>
                  </a:moveTo>
                  <a:lnTo>
                    <a:pt x="137752" y="826499"/>
                  </a:lnTo>
                  <a:lnTo>
                    <a:pt x="94212" y="819477"/>
                  </a:lnTo>
                  <a:lnTo>
                    <a:pt x="56397" y="799921"/>
                  </a:lnTo>
                  <a:lnTo>
                    <a:pt x="26578" y="770102"/>
                  </a:lnTo>
                  <a:lnTo>
                    <a:pt x="7022" y="732287"/>
                  </a:lnTo>
                  <a:lnTo>
                    <a:pt x="0" y="688747"/>
                  </a:lnTo>
                  <a:lnTo>
                    <a:pt x="0" y="137752"/>
                  </a:lnTo>
                  <a:lnTo>
                    <a:pt x="7022" y="94212"/>
                  </a:lnTo>
                  <a:lnTo>
                    <a:pt x="26578" y="56397"/>
                  </a:lnTo>
                  <a:lnTo>
                    <a:pt x="56397" y="26578"/>
                  </a:lnTo>
                  <a:lnTo>
                    <a:pt x="94212" y="7022"/>
                  </a:lnTo>
                  <a:lnTo>
                    <a:pt x="137752" y="0"/>
                  </a:lnTo>
                  <a:lnTo>
                    <a:pt x="2359746" y="0"/>
                  </a:lnTo>
                  <a:lnTo>
                    <a:pt x="2412462" y="10485"/>
                  </a:lnTo>
                  <a:lnTo>
                    <a:pt x="2457152" y="40346"/>
                  </a:lnTo>
                  <a:lnTo>
                    <a:pt x="2487014" y="85036"/>
                  </a:lnTo>
                  <a:lnTo>
                    <a:pt x="2497499" y="137752"/>
                  </a:lnTo>
                  <a:lnTo>
                    <a:pt x="2497499" y="688747"/>
                  </a:lnTo>
                  <a:lnTo>
                    <a:pt x="2490477" y="732287"/>
                  </a:lnTo>
                  <a:lnTo>
                    <a:pt x="2470921" y="770102"/>
                  </a:lnTo>
                  <a:lnTo>
                    <a:pt x="2441102" y="799921"/>
                  </a:lnTo>
                  <a:lnTo>
                    <a:pt x="2403287" y="819477"/>
                  </a:lnTo>
                  <a:lnTo>
                    <a:pt x="2359746" y="8264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2000" y="3617324"/>
              <a:ext cx="2498090" cy="826769"/>
            </a:xfrm>
            <a:custGeom>
              <a:avLst/>
              <a:gdLst/>
              <a:ahLst/>
              <a:cxnLst/>
              <a:rect l="l" t="t" r="r" b="b"/>
              <a:pathLst>
                <a:path w="2498090" h="826770">
                  <a:moveTo>
                    <a:pt x="0" y="137752"/>
                  </a:moveTo>
                  <a:lnTo>
                    <a:pt x="7022" y="94212"/>
                  </a:lnTo>
                  <a:lnTo>
                    <a:pt x="26578" y="56397"/>
                  </a:lnTo>
                  <a:lnTo>
                    <a:pt x="56397" y="26578"/>
                  </a:lnTo>
                  <a:lnTo>
                    <a:pt x="94212" y="7022"/>
                  </a:lnTo>
                  <a:lnTo>
                    <a:pt x="137752" y="0"/>
                  </a:lnTo>
                  <a:lnTo>
                    <a:pt x="2359746" y="0"/>
                  </a:lnTo>
                  <a:lnTo>
                    <a:pt x="2412462" y="10485"/>
                  </a:lnTo>
                  <a:lnTo>
                    <a:pt x="2457152" y="40346"/>
                  </a:lnTo>
                  <a:lnTo>
                    <a:pt x="2487014" y="85036"/>
                  </a:lnTo>
                  <a:lnTo>
                    <a:pt x="2497499" y="137752"/>
                  </a:lnTo>
                  <a:lnTo>
                    <a:pt x="2497499" y="688747"/>
                  </a:lnTo>
                  <a:lnTo>
                    <a:pt x="2490477" y="732287"/>
                  </a:lnTo>
                  <a:lnTo>
                    <a:pt x="2470921" y="770102"/>
                  </a:lnTo>
                  <a:lnTo>
                    <a:pt x="2441102" y="799921"/>
                  </a:lnTo>
                  <a:lnTo>
                    <a:pt x="2403287" y="819477"/>
                  </a:lnTo>
                  <a:lnTo>
                    <a:pt x="2359746" y="826499"/>
                  </a:lnTo>
                  <a:lnTo>
                    <a:pt x="137752" y="826499"/>
                  </a:lnTo>
                  <a:lnTo>
                    <a:pt x="94212" y="819477"/>
                  </a:lnTo>
                  <a:lnTo>
                    <a:pt x="56397" y="799921"/>
                  </a:lnTo>
                  <a:lnTo>
                    <a:pt x="26578" y="770102"/>
                  </a:lnTo>
                  <a:lnTo>
                    <a:pt x="7022" y="732287"/>
                  </a:lnTo>
                  <a:lnTo>
                    <a:pt x="0" y="688747"/>
                  </a:lnTo>
                  <a:lnTo>
                    <a:pt x="0" y="1377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36248" y="3905988"/>
            <a:ext cx="2168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Configuration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Management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67516" y="2496137"/>
            <a:ext cx="3945890" cy="1119505"/>
            <a:chOff x="1867516" y="2496137"/>
            <a:chExt cx="3945890" cy="1119505"/>
          </a:xfrm>
        </p:grpSpPr>
        <p:sp>
          <p:nvSpPr>
            <p:cNvPr id="18" name="object 18"/>
            <p:cNvSpPr/>
            <p:nvPr/>
          </p:nvSpPr>
          <p:spPr>
            <a:xfrm>
              <a:off x="1888549" y="2500900"/>
              <a:ext cx="1934845" cy="1100455"/>
            </a:xfrm>
            <a:custGeom>
              <a:avLst/>
              <a:gdLst/>
              <a:ahLst/>
              <a:cxnLst/>
              <a:rect l="l" t="t" r="r" b="b"/>
              <a:pathLst>
                <a:path w="1934845" h="1100454">
                  <a:moveTo>
                    <a:pt x="1934225" y="0"/>
                  </a:moveTo>
                  <a:lnTo>
                    <a:pt x="0" y="110016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2278" y="3586454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29">
                  <a:moveTo>
                    <a:pt x="0" y="23861"/>
                  </a:moveTo>
                  <a:lnTo>
                    <a:pt x="20285" y="0"/>
                  </a:lnTo>
                  <a:lnTo>
                    <a:pt x="16270" y="14606"/>
                  </a:lnTo>
                  <a:lnTo>
                    <a:pt x="30877" y="18621"/>
                  </a:lnTo>
                  <a:lnTo>
                    <a:pt x="0" y="238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2278" y="3586454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29">
                  <a:moveTo>
                    <a:pt x="16270" y="14606"/>
                  </a:moveTo>
                  <a:lnTo>
                    <a:pt x="20285" y="0"/>
                  </a:lnTo>
                  <a:lnTo>
                    <a:pt x="0" y="23861"/>
                  </a:lnTo>
                  <a:lnTo>
                    <a:pt x="30877" y="18621"/>
                  </a:lnTo>
                  <a:lnTo>
                    <a:pt x="16270" y="1460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22774" y="2500900"/>
              <a:ext cx="1969770" cy="1100455"/>
            </a:xfrm>
            <a:custGeom>
              <a:avLst/>
              <a:gdLst/>
              <a:ahLst/>
              <a:cxnLst/>
              <a:rect l="l" t="t" r="r" b="b"/>
              <a:pathLst>
                <a:path w="1969770" h="1100454">
                  <a:moveTo>
                    <a:pt x="0" y="0"/>
                  </a:moveTo>
                  <a:lnTo>
                    <a:pt x="1969502" y="1100378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77702" y="3586702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29">
                  <a:moveTo>
                    <a:pt x="30916" y="23705"/>
                  </a:moveTo>
                  <a:lnTo>
                    <a:pt x="0" y="18702"/>
                  </a:lnTo>
                  <a:lnTo>
                    <a:pt x="14575" y="14575"/>
                  </a:lnTo>
                  <a:lnTo>
                    <a:pt x="10448" y="0"/>
                  </a:lnTo>
                  <a:lnTo>
                    <a:pt x="30916" y="23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77702" y="3586702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29">
                  <a:moveTo>
                    <a:pt x="14575" y="14575"/>
                  </a:moveTo>
                  <a:lnTo>
                    <a:pt x="0" y="18702"/>
                  </a:lnTo>
                  <a:lnTo>
                    <a:pt x="30916" y="23705"/>
                  </a:lnTo>
                  <a:lnTo>
                    <a:pt x="10448" y="0"/>
                  </a:lnTo>
                  <a:lnTo>
                    <a:pt x="14575" y="1457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19174" y="4587997"/>
            <a:ext cx="24517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Terraform,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CloudFormation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94949" y="4587997"/>
            <a:ext cx="12319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Ansible,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Chef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9403" y="1713792"/>
            <a:ext cx="24923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Terraform</a:t>
            </a:r>
            <a:r>
              <a:rPr sz="2600" b="1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Taint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27320" y="332601"/>
            <a:ext cx="39160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95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90" dirty="0">
                <a:solidFill>
                  <a:srgbClr val="93C47D"/>
                </a:solidFill>
              </a:rPr>
              <a:t> </a:t>
            </a:r>
            <a:r>
              <a:rPr spc="-114" dirty="0">
                <a:solidFill>
                  <a:srgbClr val="93C47D"/>
                </a:solidFill>
              </a:rPr>
              <a:t>Use-</a:t>
            </a:r>
            <a:r>
              <a:rPr spc="-80" dirty="0">
                <a:solidFill>
                  <a:srgbClr val="93C47D"/>
                </a:solidFill>
              </a:rPr>
              <a:t>Case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48337" y="3805787"/>
            <a:ext cx="2554605" cy="1000125"/>
            <a:chOff x="4548337" y="3805787"/>
            <a:chExt cx="2554605" cy="1000125"/>
          </a:xfrm>
        </p:grpSpPr>
        <p:sp>
          <p:nvSpPr>
            <p:cNvPr id="5" name="object 5"/>
            <p:cNvSpPr/>
            <p:nvPr/>
          </p:nvSpPr>
          <p:spPr>
            <a:xfrm>
              <a:off x="4553099" y="3810549"/>
              <a:ext cx="2545080" cy="990600"/>
            </a:xfrm>
            <a:custGeom>
              <a:avLst/>
              <a:gdLst/>
              <a:ahLst/>
              <a:cxnLst/>
              <a:rect l="l" t="t" r="r" b="b"/>
              <a:pathLst>
                <a:path w="2545079" h="990600">
                  <a:moveTo>
                    <a:pt x="2379496" y="990599"/>
                  </a:moveTo>
                  <a:lnTo>
                    <a:pt x="165102" y="990599"/>
                  </a:lnTo>
                  <a:lnTo>
                    <a:pt x="121212" y="984702"/>
                  </a:lnTo>
                  <a:lnTo>
                    <a:pt x="81772" y="968058"/>
                  </a:lnTo>
                  <a:lnTo>
                    <a:pt x="48357" y="942242"/>
                  </a:lnTo>
                  <a:lnTo>
                    <a:pt x="22541" y="908827"/>
                  </a:lnTo>
                  <a:lnTo>
                    <a:pt x="5897" y="869387"/>
                  </a:lnTo>
                  <a:lnTo>
                    <a:pt x="0" y="825496"/>
                  </a:lnTo>
                  <a:lnTo>
                    <a:pt x="0" y="165102"/>
                  </a:lnTo>
                  <a:lnTo>
                    <a:pt x="5897" y="121212"/>
                  </a:lnTo>
                  <a:lnTo>
                    <a:pt x="22541" y="81772"/>
                  </a:lnTo>
                  <a:lnTo>
                    <a:pt x="48357" y="48357"/>
                  </a:lnTo>
                  <a:lnTo>
                    <a:pt x="81772" y="22541"/>
                  </a:lnTo>
                  <a:lnTo>
                    <a:pt x="121212" y="5897"/>
                  </a:lnTo>
                  <a:lnTo>
                    <a:pt x="165102" y="0"/>
                  </a:lnTo>
                  <a:lnTo>
                    <a:pt x="2379496" y="0"/>
                  </a:lnTo>
                  <a:lnTo>
                    <a:pt x="2442679" y="12567"/>
                  </a:lnTo>
                  <a:lnTo>
                    <a:pt x="2496242" y="48357"/>
                  </a:lnTo>
                  <a:lnTo>
                    <a:pt x="2532032" y="101921"/>
                  </a:lnTo>
                  <a:lnTo>
                    <a:pt x="2544599" y="165102"/>
                  </a:lnTo>
                  <a:lnTo>
                    <a:pt x="2544599" y="825496"/>
                  </a:lnTo>
                  <a:lnTo>
                    <a:pt x="2538702" y="869387"/>
                  </a:lnTo>
                  <a:lnTo>
                    <a:pt x="2522058" y="908827"/>
                  </a:lnTo>
                  <a:lnTo>
                    <a:pt x="2496242" y="942242"/>
                  </a:lnTo>
                  <a:lnTo>
                    <a:pt x="2462827" y="968058"/>
                  </a:lnTo>
                  <a:lnTo>
                    <a:pt x="2423387" y="984702"/>
                  </a:lnTo>
                  <a:lnTo>
                    <a:pt x="2379496" y="9905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53099" y="3810549"/>
              <a:ext cx="2545080" cy="990600"/>
            </a:xfrm>
            <a:custGeom>
              <a:avLst/>
              <a:gdLst/>
              <a:ahLst/>
              <a:cxnLst/>
              <a:rect l="l" t="t" r="r" b="b"/>
              <a:pathLst>
                <a:path w="2545079" h="990600">
                  <a:moveTo>
                    <a:pt x="0" y="165102"/>
                  </a:moveTo>
                  <a:lnTo>
                    <a:pt x="5897" y="121212"/>
                  </a:lnTo>
                  <a:lnTo>
                    <a:pt x="22541" y="81772"/>
                  </a:lnTo>
                  <a:lnTo>
                    <a:pt x="48357" y="48357"/>
                  </a:lnTo>
                  <a:lnTo>
                    <a:pt x="81772" y="22541"/>
                  </a:lnTo>
                  <a:lnTo>
                    <a:pt x="121212" y="5897"/>
                  </a:lnTo>
                  <a:lnTo>
                    <a:pt x="165102" y="0"/>
                  </a:lnTo>
                  <a:lnTo>
                    <a:pt x="2379496" y="0"/>
                  </a:lnTo>
                  <a:lnTo>
                    <a:pt x="2442679" y="12567"/>
                  </a:lnTo>
                  <a:lnTo>
                    <a:pt x="2496242" y="48357"/>
                  </a:lnTo>
                  <a:lnTo>
                    <a:pt x="2532032" y="101921"/>
                  </a:lnTo>
                  <a:lnTo>
                    <a:pt x="2544599" y="165102"/>
                  </a:lnTo>
                  <a:lnTo>
                    <a:pt x="2544599" y="825496"/>
                  </a:lnTo>
                  <a:lnTo>
                    <a:pt x="2538702" y="869387"/>
                  </a:lnTo>
                  <a:lnTo>
                    <a:pt x="2522058" y="908827"/>
                  </a:lnTo>
                  <a:lnTo>
                    <a:pt x="2496242" y="942242"/>
                  </a:lnTo>
                  <a:lnTo>
                    <a:pt x="2462827" y="968058"/>
                  </a:lnTo>
                  <a:lnTo>
                    <a:pt x="2423387" y="984702"/>
                  </a:lnTo>
                  <a:lnTo>
                    <a:pt x="2379496" y="990599"/>
                  </a:lnTo>
                  <a:lnTo>
                    <a:pt x="165102" y="990599"/>
                  </a:lnTo>
                  <a:lnTo>
                    <a:pt x="121212" y="984702"/>
                  </a:lnTo>
                  <a:lnTo>
                    <a:pt x="81772" y="968058"/>
                  </a:lnTo>
                  <a:lnTo>
                    <a:pt x="48357" y="942242"/>
                  </a:lnTo>
                  <a:lnTo>
                    <a:pt x="22541" y="908827"/>
                  </a:lnTo>
                  <a:lnTo>
                    <a:pt x="5897" y="869387"/>
                  </a:lnTo>
                  <a:lnTo>
                    <a:pt x="0" y="825496"/>
                  </a:lnTo>
                  <a:lnTo>
                    <a:pt x="0" y="1651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674482" y="4186533"/>
            <a:ext cx="22180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0" dirty="0">
                <a:latin typeface="Arial MT"/>
                <a:cs typeface="Arial MT"/>
              </a:rPr>
              <a:t>Terraform</a:t>
            </a:r>
            <a:r>
              <a:rPr sz="1300" spc="-6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Managed</a:t>
            </a:r>
            <a:r>
              <a:rPr sz="1300" spc="-6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Resource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224" y="3869725"/>
            <a:ext cx="872250" cy="87224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372724" y="3998586"/>
            <a:ext cx="1818639" cy="31115"/>
            <a:chOff x="2372724" y="3998586"/>
            <a:chExt cx="1818639" cy="31115"/>
          </a:xfrm>
        </p:grpSpPr>
        <p:sp>
          <p:nvSpPr>
            <p:cNvPr id="10" name="object 10"/>
            <p:cNvSpPr/>
            <p:nvPr/>
          </p:nvSpPr>
          <p:spPr>
            <a:xfrm>
              <a:off x="2377487" y="4007324"/>
              <a:ext cx="1790700" cy="6985"/>
            </a:xfrm>
            <a:custGeom>
              <a:avLst/>
              <a:gdLst/>
              <a:ahLst/>
              <a:cxnLst/>
              <a:rect l="l" t="t" r="r" b="b"/>
              <a:pathLst>
                <a:path w="1790700" h="6985">
                  <a:moveTo>
                    <a:pt x="0" y="0"/>
                  </a:moveTo>
                  <a:lnTo>
                    <a:pt x="1790157" y="6776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6892" y="400334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52" y="10752"/>
                  </a:lnTo>
                  <a:lnTo>
                    <a:pt x="81" y="0"/>
                  </a:lnTo>
                  <a:lnTo>
                    <a:pt x="29470" y="10822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56892" y="400334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2" y="10752"/>
                  </a:moveTo>
                  <a:lnTo>
                    <a:pt x="0" y="21423"/>
                  </a:lnTo>
                  <a:lnTo>
                    <a:pt x="29470" y="10822"/>
                  </a:lnTo>
                  <a:lnTo>
                    <a:pt x="81" y="0"/>
                  </a:lnTo>
                  <a:lnTo>
                    <a:pt x="10752" y="1075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370612" y="4171336"/>
            <a:ext cx="1818639" cy="31115"/>
            <a:chOff x="2370612" y="4171336"/>
            <a:chExt cx="1818639" cy="31115"/>
          </a:xfrm>
        </p:grpSpPr>
        <p:sp>
          <p:nvSpPr>
            <p:cNvPr id="14" name="object 14"/>
            <p:cNvSpPr/>
            <p:nvPr/>
          </p:nvSpPr>
          <p:spPr>
            <a:xfrm>
              <a:off x="2375374" y="4180075"/>
              <a:ext cx="1790700" cy="6985"/>
            </a:xfrm>
            <a:custGeom>
              <a:avLst/>
              <a:gdLst/>
              <a:ahLst/>
              <a:cxnLst/>
              <a:rect l="l" t="t" r="r" b="b"/>
              <a:pathLst>
                <a:path w="1790700" h="6985">
                  <a:moveTo>
                    <a:pt x="0" y="0"/>
                  </a:moveTo>
                  <a:lnTo>
                    <a:pt x="1790157" y="6776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54779" y="417609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52" y="10752"/>
                  </a:lnTo>
                  <a:lnTo>
                    <a:pt x="81" y="0"/>
                  </a:lnTo>
                  <a:lnTo>
                    <a:pt x="29470" y="10822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779" y="417609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2" y="10752"/>
                  </a:moveTo>
                  <a:lnTo>
                    <a:pt x="0" y="21423"/>
                  </a:lnTo>
                  <a:lnTo>
                    <a:pt x="29470" y="10822"/>
                  </a:lnTo>
                  <a:lnTo>
                    <a:pt x="81" y="0"/>
                  </a:lnTo>
                  <a:lnTo>
                    <a:pt x="10752" y="1075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370612" y="4388199"/>
            <a:ext cx="1818639" cy="31115"/>
            <a:chOff x="2370612" y="4388199"/>
            <a:chExt cx="1818639" cy="31115"/>
          </a:xfrm>
        </p:grpSpPr>
        <p:sp>
          <p:nvSpPr>
            <p:cNvPr id="18" name="object 18"/>
            <p:cNvSpPr/>
            <p:nvPr/>
          </p:nvSpPr>
          <p:spPr>
            <a:xfrm>
              <a:off x="2375374" y="4396937"/>
              <a:ext cx="1790700" cy="6985"/>
            </a:xfrm>
            <a:custGeom>
              <a:avLst/>
              <a:gdLst/>
              <a:ahLst/>
              <a:cxnLst/>
              <a:rect l="l" t="t" r="r" b="b"/>
              <a:pathLst>
                <a:path w="1790700" h="6985">
                  <a:moveTo>
                    <a:pt x="0" y="0"/>
                  </a:moveTo>
                  <a:lnTo>
                    <a:pt x="1790157" y="6776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54779" y="439296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52" y="10752"/>
                  </a:lnTo>
                  <a:lnTo>
                    <a:pt x="81" y="0"/>
                  </a:lnTo>
                  <a:lnTo>
                    <a:pt x="29470" y="10822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54779" y="439296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2" y="10752"/>
                  </a:moveTo>
                  <a:lnTo>
                    <a:pt x="0" y="21423"/>
                  </a:lnTo>
                  <a:lnTo>
                    <a:pt x="29470" y="10822"/>
                  </a:lnTo>
                  <a:lnTo>
                    <a:pt x="81" y="0"/>
                  </a:lnTo>
                  <a:lnTo>
                    <a:pt x="10752" y="1075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370625" y="4605061"/>
            <a:ext cx="1818639" cy="31115"/>
            <a:chOff x="2370625" y="4605061"/>
            <a:chExt cx="1818639" cy="31115"/>
          </a:xfrm>
        </p:grpSpPr>
        <p:sp>
          <p:nvSpPr>
            <p:cNvPr id="22" name="object 22"/>
            <p:cNvSpPr/>
            <p:nvPr/>
          </p:nvSpPr>
          <p:spPr>
            <a:xfrm>
              <a:off x="2375387" y="4613799"/>
              <a:ext cx="1790700" cy="6985"/>
            </a:xfrm>
            <a:custGeom>
              <a:avLst/>
              <a:gdLst/>
              <a:ahLst/>
              <a:cxnLst/>
              <a:rect l="l" t="t" r="r" b="b"/>
              <a:pathLst>
                <a:path w="1790700" h="6985">
                  <a:moveTo>
                    <a:pt x="0" y="0"/>
                  </a:moveTo>
                  <a:lnTo>
                    <a:pt x="1790157" y="6776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54792" y="460982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52" y="10752"/>
                  </a:lnTo>
                  <a:lnTo>
                    <a:pt x="81" y="0"/>
                  </a:lnTo>
                  <a:lnTo>
                    <a:pt x="29470" y="10822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54792" y="460982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2" y="10752"/>
                  </a:moveTo>
                  <a:lnTo>
                    <a:pt x="0" y="21423"/>
                  </a:lnTo>
                  <a:lnTo>
                    <a:pt x="29470" y="10822"/>
                  </a:lnTo>
                  <a:lnTo>
                    <a:pt x="81" y="0"/>
                  </a:lnTo>
                  <a:lnTo>
                    <a:pt x="10752" y="1075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7575" y="1021181"/>
            <a:ext cx="7828915" cy="286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61594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manual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(both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inside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server)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ways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this:</a:t>
            </a:r>
            <a:r>
              <a:rPr sz="1800" spc="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Import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Delete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Recreate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1800">
              <a:latin typeface="Arial MT"/>
              <a:cs typeface="Arial MT"/>
            </a:endParaRPr>
          </a:p>
          <a:p>
            <a:pPr marL="188722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Lots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manual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243455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93C47D"/>
                </a:solidFill>
              </a:rPr>
              <a:t>Recreating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Resource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800" y="1061880"/>
            <a:ext cx="798385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69137"/>
                </a:solidFill>
                <a:latin typeface="Arial MT"/>
                <a:cs typeface="Arial MT"/>
              </a:rPr>
              <a:t>-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replace</a:t>
            </a:r>
            <a:r>
              <a:rPr sz="1800" spc="-15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option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apply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force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replace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object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even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though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would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it.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apply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-replace="aws_instance.web"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3275" y="3400852"/>
            <a:ext cx="872700" cy="8727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760925" y="3229140"/>
            <a:ext cx="1729739" cy="606425"/>
            <a:chOff x="2760925" y="3229140"/>
            <a:chExt cx="1729739" cy="606425"/>
          </a:xfrm>
        </p:grpSpPr>
        <p:sp>
          <p:nvSpPr>
            <p:cNvPr id="7" name="object 7"/>
            <p:cNvSpPr/>
            <p:nvPr/>
          </p:nvSpPr>
          <p:spPr>
            <a:xfrm>
              <a:off x="2765687" y="3240516"/>
              <a:ext cx="1702435" cy="589915"/>
            </a:xfrm>
            <a:custGeom>
              <a:avLst/>
              <a:gdLst/>
              <a:ahLst/>
              <a:cxnLst/>
              <a:rect l="l" t="t" r="r" b="b"/>
              <a:pathLst>
                <a:path w="1702435" h="589914">
                  <a:moveTo>
                    <a:pt x="0" y="589911"/>
                  </a:moveTo>
                  <a:lnTo>
                    <a:pt x="1702256" y="0"/>
                  </a:lnTo>
                </a:path>
              </a:pathLst>
            </a:custGeom>
            <a:ln w="9524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54315" y="3233902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20">
                  <a:moveTo>
                    <a:pt x="7014" y="20242"/>
                  </a:moveTo>
                  <a:lnTo>
                    <a:pt x="13628" y="6613"/>
                  </a:lnTo>
                  <a:lnTo>
                    <a:pt x="0" y="0"/>
                  </a:lnTo>
                  <a:lnTo>
                    <a:pt x="31314" y="484"/>
                  </a:lnTo>
                  <a:lnTo>
                    <a:pt x="7014" y="20242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54315" y="3233902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20">
                  <a:moveTo>
                    <a:pt x="13628" y="6613"/>
                  </a:moveTo>
                  <a:lnTo>
                    <a:pt x="7014" y="20242"/>
                  </a:lnTo>
                  <a:lnTo>
                    <a:pt x="31314" y="484"/>
                  </a:lnTo>
                  <a:lnTo>
                    <a:pt x="0" y="0"/>
                  </a:lnTo>
                  <a:lnTo>
                    <a:pt x="13628" y="6613"/>
                  </a:lnTo>
                  <a:close/>
                </a:path>
              </a:pathLst>
            </a:custGeom>
            <a:ln w="9524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663737" y="2750187"/>
            <a:ext cx="1217930" cy="2174240"/>
            <a:chOff x="4663737" y="2750187"/>
            <a:chExt cx="1217930" cy="2174240"/>
          </a:xfrm>
        </p:grpSpPr>
        <p:sp>
          <p:nvSpPr>
            <p:cNvPr id="11" name="object 11"/>
            <p:cNvSpPr/>
            <p:nvPr/>
          </p:nvSpPr>
          <p:spPr>
            <a:xfrm>
              <a:off x="4668499" y="2754950"/>
              <a:ext cx="1208405" cy="2164715"/>
            </a:xfrm>
            <a:custGeom>
              <a:avLst/>
              <a:gdLst/>
              <a:ahLst/>
              <a:cxnLst/>
              <a:rect l="l" t="t" r="r" b="b"/>
              <a:pathLst>
                <a:path w="1208404" h="2164715">
                  <a:moveTo>
                    <a:pt x="1006495" y="2164499"/>
                  </a:moveTo>
                  <a:lnTo>
                    <a:pt x="201303" y="2164499"/>
                  </a:lnTo>
                  <a:lnTo>
                    <a:pt x="155146" y="2159183"/>
                  </a:lnTo>
                  <a:lnTo>
                    <a:pt x="112775" y="2144039"/>
                  </a:lnTo>
                  <a:lnTo>
                    <a:pt x="75398" y="2120275"/>
                  </a:lnTo>
                  <a:lnTo>
                    <a:pt x="44224" y="2089101"/>
                  </a:lnTo>
                  <a:lnTo>
                    <a:pt x="20460" y="2051724"/>
                  </a:lnTo>
                  <a:lnTo>
                    <a:pt x="5316" y="2009353"/>
                  </a:lnTo>
                  <a:lnTo>
                    <a:pt x="0" y="1963195"/>
                  </a:lnTo>
                  <a:lnTo>
                    <a:pt x="0" y="201304"/>
                  </a:lnTo>
                  <a:lnTo>
                    <a:pt x="5316" y="155146"/>
                  </a:lnTo>
                  <a:lnTo>
                    <a:pt x="20460" y="112775"/>
                  </a:lnTo>
                  <a:lnTo>
                    <a:pt x="44224" y="75398"/>
                  </a:lnTo>
                  <a:lnTo>
                    <a:pt x="75398" y="44224"/>
                  </a:lnTo>
                  <a:lnTo>
                    <a:pt x="112775" y="20460"/>
                  </a:lnTo>
                  <a:lnTo>
                    <a:pt x="155146" y="5316"/>
                  </a:lnTo>
                  <a:lnTo>
                    <a:pt x="201303" y="0"/>
                  </a:lnTo>
                  <a:lnTo>
                    <a:pt x="1006495" y="0"/>
                  </a:lnTo>
                  <a:lnTo>
                    <a:pt x="1045951" y="3903"/>
                  </a:lnTo>
                  <a:lnTo>
                    <a:pt x="1083531" y="15323"/>
                  </a:lnTo>
                  <a:lnTo>
                    <a:pt x="1118179" y="33821"/>
                  </a:lnTo>
                  <a:lnTo>
                    <a:pt x="1148839" y="58960"/>
                  </a:lnTo>
                  <a:lnTo>
                    <a:pt x="1173978" y="89620"/>
                  </a:lnTo>
                  <a:lnTo>
                    <a:pt x="1192476" y="124268"/>
                  </a:lnTo>
                  <a:lnTo>
                    <a:pt x="1203896" y="161848"/>
                  </a:lnTo>
                  <a:lnTo>
                    <a:pt x="1207799" y="201304"/>
                  </a:lnTo>
                  <a:lnTo>
                    <a:pt x="1207799" y="1963195"/>
                  </a:lnTo>
                  <a:lnTo>
                    <a:pt x="1202483" y="2009353"/>
                  </a:lnTo>
                  <a:lnTo>
                    <a:pt x="1187339" y="2051724"/>
                  </a:lnTo>
                  <a:lnTo>
                    <a:pt x="1163575" y="2089101"/>
                  </a:lnTo>
                  <a:lnTo>
                    <a:pt x="1132401" y="2120275"/>
                  </a:lnTo>
                  <a:lnTo>
                    <a:pt x="1095024" y="2144039"/>
                  </a:lnTo>
                  <a:lnTo>
                    <a:pt x="1052653" y="2159183"/>
                  </a:lnTo>
                  <a:lnTo>
                    <a:pt x="1006495" y="21644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68499" y="2754950"/>
              <a:ext cx="1208405" cy="2164715"/>
            </a:xfrm>
            <a:custGeom>
              <a:avLst/>
              <a:gdLst/>
              <a:ahLst/>
              <a:cxnLst/>
              <a:rect l="l" t="t" r="r" b="b"/>
              <a:pathLst>
                <a:path w="1208404" h="2164715">
                  <a:moveTo>
                    <a:pt x="0" y="201304"/>
                  </a:moveTo>
                  <a:lnTo>
                    <a:pt x="5316" y="155146"/>
                  </a:lnTo>
                  <a:lnTo>
                    <a:pt x="20460" y="112775"/>
                  </a:lnTo>
                  <a:lnTo>
                    <a:pt x="44224" y="75398"/>
                  </a:lnTo>
                  <a:lnTo>
                    <a:pt x="75398" y="44224"/>
                  </a:lnTo>
                  <a:lnTo>
                    <a:pt x="112775" y="20460"/>
                  </a:lnTo>
                  <a:lnTo>
                    <a:pt x="155146" y="5316"/>
                  </a:lnTo>
                  <a:lnTo>
                    <a:pt x="201303" y="0"/>
                  </a:lnTo>
                  <a:lnTo>
                    <a:pt x="1006495" y="0"/>
                  </a:lnTo>
                  <a:lnTo>
                    <a:pt x="1045951" y="3903"/>
                  </a:lnTo>
                  <a:lnTo>
                    <a:pt x="1083531" y="15323"/>
                  </a:lnTo>
                  <a:lnTo>
                    <a:pt x="1118179" y="33821"/>
                  </a:lnTo>
                  <a:lnTo>
                    <a:pt x="1148839" y="58960"/>
                  </a:lnTo>
                  <a:lnTo>
                    <a:pt x="1173978" y="89620"/>
                  </a:lnTo>
                  <a:lnTo>
                    <a:pt x="1192476" y="124268"/>
                  </a:lnTo>
                  <a:lnTo>
                    <a:pt x="1203896" y="161848"/>
                  </a:lnTo>
                  <a:lnTo>
                    <a:pt x="1207799" y="201304"/>
                  </a:lnTo>
                  <a:lnTo>
                    <a:pt x="1207799" y="1963195"/>
                  </a:lnTo>
                  <a:lnTo>
                    <a:pt x="1202483" y="2009353"/>
                  </a:lnTo>
                  <a:lnTo>
                    <a:pt x="1187339" y="2051724"/>
                  </a:lnTo>
                  <a:lnTo>
                    <a:pt x="1163575" y="2089101"/>
                  </a:lnTo>
                  <a:lnTo>
                    <a:pt x="1132401" y="2120275"/>
                  </a:lnTo>
                  <a:lnTo>
                    <a:pt x="1095024" y="2144039"/>
                  </a:lnTo>
                  <a:lnTo>
                    <a:pt x="1052653" y="2159183"/>
                  </a:lnTo>
                  <a:lnTo>
                    <a:pt x="1006495" y="2164499"/>
                  </a:lnTo>
                  <a:lnTo>
                    <a:pt x="201303" y="2164499"/>
                  </a:lnTo>
                  <a:lnTo>
                    <a:pt x="155146" y="2159183"/>
                  </a:lnTo>
                  <a:lnTo>
                    <a:pt x="112775" y="2144039"/>
                  </a:lnTo>
                  <a:lnTo>
                    <a:pt x="75398" y="2120275"/>
                  </a:lnTo>
                  <a:lnTo>
                    <a:pt x="44224" y="2089101"/>
                  </a:lnTo>
                  <a:lnTo>
                    <a:pt x="20460" y="2051724"/>
                  </a:lnTo>
                  <a:lnTo>
                    <a:pt x="5316" y="2009353"/>
                  </a:lnTo>
                  <a:lnTo>
                    <a:pt x="0" y="1963195"/>
                  </a:lnTo>
                  <a:lnTo>
                    <a:pt x="0" y="20130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0300" y="2919650"/>
              <a:ext cx="724199" cy="724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0300" y="3933825"/>
              <a:ext cx="724199" cy="7241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19349" y="2857700"/>
              <a:ext cx="1106170" cy="848360"/>
            </a:xfrm>
            <a:custGeom>
              <a:avLst/>
              <a:gdLst/>
              <a:ahLst/>
              <a:cxnLst/>
              <a:rect l="l" t="t" r="r" b="b"/>
              <a:pathLst>
                <a:path w="1106170" h="848360">
                  <a:moveTo>
                    <a:pt x="0" y="0"/>
                  </a:moveTo>
                  <a:lnTo>
                    <a:pt x="1106099" y="848099"/>
                  </a:lnTo>
                </a:path>
              </a:pathLst>
            </a:custGeom>
            <a:ln w="19049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01200" y="3066563"/>
            <a:ext cx="638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E06666"/>
                </a:solidFill>
                <a:latin typeface="Arial MT"/>
                <a:cs typeface="Arial MT"/>
              </a:rPr>
              <a:t>Destroy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70562" y="3822337"/>
            <a:ext cx="1625600" cy="696595"/>
            <a:chOff x="2770562" y="3822337"/>
            <a:chExt cx="1625600" cy="696595"/>
          </a:xfrm>
        </p:grpSpPr>
        <p:sp>
          <p:nvSpPr>
            <p:cNvPr id="18" name="object 18"/>
            <p:cNvSpPr/>
            <p:nvPr/>
          </p:nvSpPr>
          <p:spPr>
            <a:xfrm>
              <a:off x="2775324" y="3827100"/>
              <a:ext cx="1598930" cy="679450"/>
            </a:xfrm>
            <a:custGeom>
              <a:avLst/>
              <a:gdLst/>
              <a:ahLst/>
              <a:cxnLst/>
              <a:rect l="l" t="t" r="r" b="b"/>
              <a:pathLst>
                <a:path w="1598929" h="679450">
                  <a:moveTo>
                    <a:pt x="0" y="0"/>
                  </a:moveTo>
                  <a:lnTo>
                    <a:pt x="1598656" y="679333"/>
                  </a:lnTo>
                </a:path>
              </a:pathLst>
            </a:custGeom>
            <a:ln w="9524">
              <a:solidFill>
                <a:srgbClr val="93C4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59934" y="4492386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31274" y="21368"/>
                  </a:moveTo>
                  <a:lnTo>
                    <a:pt x="0" y="19716"/>
                  </a:lnTo>
                  <a:lnTo>
                    <a:pt x="14047" y="14047"/>
                  </a:lnTo>
                  <a:lnTo>
                    <a:pt x="8378" y="0"/>
                  </a:lnTo>
                  <a:lnTo>
                    <a:pt x="31274" y="21368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59934" y="4492386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14047" y="14047"/>
                  </a:moveTo>
                  <a:lnTo>
                    <a:pt x="0" y="19716"/>
                  </a:lnTo>
                  <a:lnTo>
                    <a:pt x="31274" y="21368"/>
                  </a:lnTo>
                  <a:lnTo>
                    <a:pt x="8378" y="0"/>
                  </a:lnTo>
                  <a:lnTo>
                    <a:pt x="14047" y="14047"/>
                  </a:lnTo>
                  <a:close/>
                </a:path>
              </a:pathLst>
            </a:custGeom>
            <a:ln w="9524">
              <a:solidFill>
                <a:srgbClr val="93C4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92550" y="4278413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93C47D"/>
                </a:solidFill>
                <a:latin typeface="Arial MT"/>
                <a:cs typeface="Arial MT"/>
              </a:rPr>
              <a:t>Create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527935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93C47D"/>
                </a:solidFill>
              </a:rPr>
              <a:t>Points</a:t>
            </a:r>
            <a:r>
              <a:rPr spc="-9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to</a:t>
            </a:r>
            <a:r>
              <a:rPr spc="-85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Note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1305605"/>
            <a:ext cx="8156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Similar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kind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functionality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achieved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taint</a:t>
            </a:r>
            <a:r>
              <a:rPr sz="1800" spc="-10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command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older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350" y="2982005"/>
            <a:ext cx="7514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v0.15.2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later,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HashiCorp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recommend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-replace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option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apply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68328" rIns="0" bIns="0" rtlCol="0">
            <a:spAutoFit/>
          </a:bodyPr>
          <a:lstStyle/>
          <a:p>
            <a:pPr marL="2803525">
              <a:lnSpc>
                <a:spcPct val="100000"/>
              </a:lnSpc>
              <a:spcBef>
                <a:spcPts val="100"/>
              </a:spcBef>
            </a:pPr>
            <a:r>
              <a:rPr sz="3600" spc="-110" dirty="0">
                <a:solidFill>
                  <a:srgbClr val="666666"/>
                </a:solidFill>
              </a:rPr>
              <a:t>Splat</a:t>
            </a:r>
            <a:r>
              <a:rPr sz="3600" spc="-135" dirty="0">
                <a:solidFill>
                  <a:srgbClr val="666666"/>
                </a:solidFill>
              </a:rPr>
              <a:t> </a:t>
            </a:r>
            <a:r>
              <a:rPr sz="3600" spc="-105" dirty="0">
                <a:solidFill>
                  <a:srgbClr val="666666"/>
                </a:solidFill>
              </a:rPr>
              <a:t>Expression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719442" y="3088651"/>
            <a:ext cx="30829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9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Expressions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3849" y="216106"/>
            <a:ext cx="4128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Overview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of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Spalat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80" dirty="0">
                <a:solidFill>
                  <a:srgbClr val="FF7900"/>
                </a:solidFill>
                <a:latin typeface="Times New Roman"/>
                <a:cs typeface="Times New Roman"/>
              </a:rPr>
              <a:t>Expression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5003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Splat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Expression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get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list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attributes.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800" y="2081908"/>
            <a:ext cx="3479682" cy="20687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799581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68328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100"/>
              </a:spcBef>
            </a:pPr>
            <a:r>
              <a:rPr sz="3600" spc="-90" dirty="0">
                <a:solidFill>
                  <a:srgbClr val="666666"/>
                </a:solidFill>
              </a:rPr>
              <a:t>Terraform</a:t>
            </a:r>
            <a:r>
              <a:rPr sz="3600" spc="-175" dirty="0">
                <a:solidFill>
                  <a:srgbClr val="666666"/>
                </a:solidFill>
              </a:rPr>
              <a:t> </a:t>
            </a:r>
            <a:r>
              <a:rPr sz="3600" spc="-10" dirty="0">
                <a:solidFill>
                  <a:srgbClr val="666666"/>
                </a:solidFill>
              </a:rPr>
              <a:t>Graph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908596" y="3088651"/>
            <a:ext cx="2704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8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91719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25" dirty="0"/>
              <a:t> </a:t>
            </a:r>
            <a:r>
              <a:rPr spc="-45" dirty="0"/>
              <a:t>of</a:t>
            </a:r>
            <a:r>
              <a:rPr spc="-120" dirty="0"/>
              <a:t> </a:t>
            </a:r>
            <a:r>
              <a:rPr spc="-10" dirty="0"/>
              <a:t>Graph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8300" y="873764"/>
            <a:ext cx="749490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34315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1155CC"/>
                </a:solidFill>
                <a:latin typeface="Times New Roman"/>
                <a:cs typeface="Times New Roman"/>
              </a:rPr>
              <a:t>graph</a:t>
            </a: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generate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visual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representation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either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execution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graph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60" dirty="0">
                <a:solidFill>
                  <a:srgbClr val="666666"/>
                </a:solidFill>
                <a:latin typeface="Times New Roman"/>
                <a:cs typeface="Times New Roman"/>
              </a:rPr>
              <a:t>DOT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format,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easily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converted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image.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775" y="2375413"/>
            <a:ext cx="3258399" cy="21755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799581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8835" y="2047437"/>
            <a:ext cx="5387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>
                <a:solidFill>
                  <a:srgbClr val="666666"/>
                </a:solidFill>
                <a:latin typeface="Times New Roman"/>
                <a:cs typeface="Times New Roman"/>
              </a:rPr>
              <a:t>Saving</a:t>
            </a:r>
            <a:r>
              <a:rPr sz="3600" spc="-1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9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3600" spc="-1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7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3600" spc="-1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5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3600" spc="-1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18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3600" spc="-1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36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08596" y="3088651"/>
            <a:ext cx="2704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8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4509" y="216106"/>
            <a:ext cx="2667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20" dirty="0"/>
              <a:t> </a:t>
            </a:r>
            <a:r>
              <a:rPr spc="-50" dirty="0"/>
              <a:t>Plan</a:t>
            </a:r>
            <a:r>
              <a:rPr spc="-114" dirty="0"/>
              <a:t> </a:t>
            </a:r>
            <a:r>
              <a:rPr spc="-75"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7211059" cy="278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generated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saved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specific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path.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certain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changes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shown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applied.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Example: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out=path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5559" y="4799581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6850" rIns="0" bIns="0" rtlCol="0">
            <a:spAutoFit/>
          </a:bodyPr>
          <a:lstStyle/>
          <a:p>
            <a:pPr marL="188785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Configuration</a:t>
            </a:r>
            <a:r>
              <a:rPr spc="-65" dirty="0">
                <a:solidFill>
                  <a:srgbClr val="93C47D"/>
                </a:solidFill>
              </a:rPr>
              <a:t> </a:t>
            </a:r>
            <a:r>
              <a:rPr spc="-40" dirty="0">
                <a:solidFill>
                  <a:srgbClr val="93C47D"/>
                </a:solidFill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1022231"/>
            <a:ext cx="7331709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652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primarily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maintain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desired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systems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(inside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servers)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Example: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servers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Antivirus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installed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10.0.2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6002" y="3241506"/>
            <a:ext cx="1431290" cy="803275"/>
            <a:chOff x="456002" y="3241506"/>
            <a:chExt cx="1431290" cy="803275"/>
          </a:xfrm>
        </p:grpSpPr>
        <p:sp>
          <p:nvSpPr>
            <p:cNvPr id="6" name="object 6"/>
            <p:cNvSpPr/>
            <p:nvPr/>
          </p:nvSpPr>
          <p:spPr>
            <a:xfrm>
              <a:off x="460764" y="3246268"/>
              <a:ext cx="1421765" cy="793750"/>
            </a:xfrm>
            <a:custGeom>
              <a:avLst/>
              <a:gdLst/>
              <a:ahLst/>
              <a:cxnLst/>
              <a:rect l="l" t="t" r="r" b="b"/>
              <a:pathLst>
                <a:path w="1421764" h="793750">
                  <a:moveTo>
                    <a:pt x="1289197" y="793199"/>
                  </a:move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289197" y="0"/>
                  </a:lnTo>
                  <a:lnTo>
                    <a:pt x="1339789" y="10063"/>
                  </a:lnTo>
                  <a:lnTo>
                    <a:pt x="1382678" y="38721"/>
                  </a:lnTo>
                  <a:lnTo>
                    <a:pt x="1411336" y="81610"/>
                  </a:lnTo>
                  <a:lnTo>
                    <a:pt x="1421400" y="132202"/>
                  </a:lnTo>
                  <a:lnTo>
                    <a:pt x="1421400" y="660997"/>
                  </a:lnTo>
                  <a:lnTo>
                    <a:pt x="1414660" y="702783"/>
                  </a:lnTo>
                  <a:lnTo>
                    <a:pt x="1395892" y="739074"/>
                  </a:lnTo>
                  <a:lnTo>
                    <a:pt x="1367274" y="767692"/>
                  </a:lnTo>
                  <a:lnTo>
                    <a:pt x="1330983" y="786460"/>
                  </a:lnTo>
                  <a:lnTo>
                    <a:pt x="1289197" y="7931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0764" y="3246268"/>
              <a:ext cx="1421765" cy="793750"/>
            </a:xfrm>
            <a:custGeom>
              <a:avLst/>
              <a:gdLst/>
              <a:ahLst/>
              <a:cxnLst/>
              <a:rect l="l" t="t" r="r" b="b"/>
              <a:pathLst>
                <a:path w="1421764" h="793750">
                  <a:moveTo>
                    <a:pt x="0" y="132202"/>
                  </a:move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289197" y="0"/>
                  </a:lnTo>
                  <a:lnTo>
                    <a:pt x="1339789" y="10063"/>
                  </a:lnTo>
                  <a:lnTo>
                    <a:pt x="1382678" y="38721"/>
                  </a:lnTo>
                  <a:lnTo>
                    <a:pt x="1411336" y="81610"/>
                  </a:lnTo>
                  <a:lnTo>
                    <a:pt x="1421400" y="132202"/>
                  </a:lnTo>
                  <a:lnTo>
                    <a:pt x="1421400" y="660997"/>
                  </a:lnTo>
                  <a:lnTo>
                    <a:pt x="1414660" y="702783"/>
                  </a:lnTo>
                  <a:lnTo>
                    <a:pt x="1395892" y="739074"/>
                  </a:lnTo>
                  <a:lnTo>
                    <a:pt x="1367274" y="767692"/>
                  </a:lnTo>
                  <a:lnTo>
                    <a:pt x="1330983" y="786460"/>
                  </a:lnTo>
                  <a:lnTo>
                    <a:pt x="1289197" y="793199"/>
                  </a:ln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907287" y="2960112"/>
            <a:ext cx="3260090" cy="1365885"/>
            <a:chOff x="3907287" y="2960112"/>
            <a:chExt cx="3260090" cy="1365885"/>
          </a:xfrm>
        </p:grpSpPr>
        <p:sp>
          <p:nvSpPr>
            <p:cNvPr id="9" name="object 9"/>
            <p:cNvSpPr/>
            <p:nvPr/>
          </p:nvSpPr>
          <p:spPr>
            <a:xfrm>
              <a:off x="3912049" y="2964875"/>
              <a:ext cx="3250565" cy="1356360"/>
            </a:xfrm>
            <a:custGeom>
              <a:avLst/>
              <a:gdLst/>
              <a:ahLst/>
              <a:cxnLst/>
              <a:rect l="l" t="t" r="r" b="b"/>
              <a:pathLst>
                <a:path w="3250565" h="1356360">
                  <a:moveTo>
                    <a:pt x="3024494" y="1355999"/>
                  </a:moveTo>
                  <a:lnTo>
                    <a:pt x="226004" y="1355999"/>
                  </a:lnTo>
                  <a:lnTo>
                    <a:pt x="180456" y="1351408"/>
                  </a:lnTo>
                  <a:lnTo>
                    <a:pt x="138033" y="1338239"/>
                  </a:lnTo>
                  <a:lnTo>
                    <a:pt x="99643" y="1317402"/>
                  </a:lnTo>
                  <a:lnTo>
                    <a:pt x="66195" y="1289804"/>
                  </a:lnTo>
                  <a:lnTo>
                    <a:pt x="38597" y="1256356"/>
                  </a:lnTo>
                  <a:lnTo>
                    <a:pt x="17760" y="1217966"/>
                  </a:lnTo>
                  <a:lnTo>
                    <a:pt x="4591" y="1175543"/>
                  </a:lnTo>
                  <a:lnTo>
                    <a:pt x="0" y="1129995"/>
                  </a:lnTo>
                  <a:lnTo>
                    <a:pt x="0" y="226004"/>
                  </a:lnTo>
                  <a:lnTo>
                    <a:pt x="4591" y="180456"/>
                  </a:lnTo>
                  <a:lnTo>
                    <a:pt x="17760" y="138033"/>
                  </a:lnTo>
                  <a:lnTo>
                    <a:pt x="38597" y="99643"/>
                  </a:lnTo>
                  <a:lnTo>
                    <a:pt x="66195" y="66195"/>
                  </a:lnTo>
                  <a:lnTo>
                    <a:pt x="99643" y="38598"/>
                  </a:lnTo>
                  <a:lnTo>
                    <a:pt x="138033" y="17760"/>
                  </a:lnTo>
                  <a:lnTo>
                    <a:pt x="180456" y="4591"/>
                  </a:lnTo>
                  <a:lnTo>
                    <a:pt x="226004" y="0"/>
                  </a:lnTo>
                  <a:lnTo>
                    <a:pt x="3024494" y="0"/>
                  </a:lnTo>
                  <a:lnTo>
                    <a:pt x="3068792" y="4382"/>
                  </a:lnTo>
                  <a:lnTo>
                    <a:pt x="3110983" y="17203"/>
                  </a:lnTo>
                  <a:lnTo>
                    <a:pt x="3149883" y="37971"/>
                  </a:lnTo>
                  <a:lnTo>
                    <a:pt x="3184304" y="66195"/>
                  </a:lnTo>
                  <a:lnTo>
                    <a:pt x="3212528" y="100617"/>
                  </a:lnTo>
                  <a:lnTo>
                    <a:pt x="3233296" y="139516"/>
                  </a:lnTo>
                  <a:lnTo>
                    <a:pt x="3246117" y="181707"/>
                  </a:lnTo>
                  <a:lnTo>
                    <a:pt x="3250499" y="226004"/>
                  </a:lnTo>
                  <a:lnTo>
                    <a:pt x="3250499" y="1129995"/>
                  </a:lnTo>
                  <a:lnTo>
                    <a:pt x="3245908" y="1175543"/>
                  </a:lnTo>
                  <a:lnTo>
                    <a:pt x="3232739" y="1217966"/>
                  </a:lnTo>
                  <a:lnTo>
                    <a:pt x="3211901" y="1256356"/>
                  </a:lnTo>
                  <a:lnTo>
                    <a:pt x="3184304" y="1289804"/>
                  </a:lnTo>
                  <a:lnTo>
                    <a:pt x="3150856" y="1317402"/>
                  </a:lnTo>
                  <a:lnTo>
                    <a:pt x="3112466" y="1338239"/>
                  </a:lnTo>
                  <a:lnTo>
                    <a:pt x="3070042" y="1351408"/>
                  </a:lnTo>
                  <a:lnTo>
                    <a:pt x="3024494" y="13559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12049" y="2964875"/>
              <a:ext cx="3250565" cy="1356360"/>
            </a:xfrm>
            <a:custGeom>
              <a:avLst/>
              <a:gdLst/>
              <a:ahLst/>
              <a:cxnLst/>
              <a:rect l="l" t="t" r="r" b="b"/>
              <a:pathLst>
                <a:path w="3250565" h="1356360">
                  <a:moveTo>
                    <a:pt x="0" y="226004"/>
                  </a:moveTo>
                  <a:lnTo>
                    <a:pt x="4591" y="180456"/>
                  </a:lnTo>
                  <a:lnTo>
                    <a:pt x="17760" y="138033"/>
                  </a:lnTo>
                  <a:lnTo>
                    <a:pt x="38597" y="99643"/>
                  </a:lnTo>
                  <a:lnTo>
                    <a:pt x="66195" y="66195"/>
                  </a:lnTo>
                  <a:lnTo>
                    <a:pt x="99643" y="38598"/>
                  </a:lnTo>
                  <a:lnTo>
                    <a:pt x="138033" y="17760"/>
                  </a:lnTo>
                  <a:lnTo>
                    <a:pt x="180456" y="4591"/>
                  </a:lnTo>
                  <a:lnTo>
                    <a:pt x="226004" y="0"/>
                  </a:lnTo>
                  <a:lnTo>
                    <a:pt x="3024494" y="0"/>
                  </a:lnTo>
                  <a:lnTo>
                    <a:pt x="3068792" y="4382"/>
                  </a:lnTo>
                  <a:lnTo>
                    <a:pt x="3110983" y="17203"/>
                  </a:lnTo>
                  <a:lnTo>
                    <a:pt x="3149883" y="37971"/>
                  </a:lnTo>
                  <a:lnTo>
                    <a:pt x="3184304" y="66195"/>
                  </a:lnTo>
                  <a:lnTo>
                    <a:pt x="3212528" y="100617"/>
                  </a:lnTo>
                  <a:lnTo>
                    <a:pt x="3233296" y="139516"/>
                  </a:lnTo>
                  <a:lnTo>
                    <a:pt x="3246117" y="181707"/>
                  </a:lnTo>
                  <a:lnTo>
                    <a:pt x="3250499" y="226004"/>
                  </a:lnTo>
                  <a:lnTo>
                    <a:pt x="3250499" y="1129995"/>
                  </a:lnTo>
                  <a:lnTo>
                    <a:pt x="3245908" y="1175543"/>
                  </a:lnTo>
                  <a:lnTo>
                    <a:pt x="3232739" y="1217966"/>
                  </a:lnTo>
                  <a:lnTo>
                    <a:pt x="3211901" y="1256356"/>
                  </a:lnTo>
                  <a:lnTo>
                    <a:pt x="3184304" y="1289804"/>
                  </a:lnTo>
                  <a:lnTo>
                    <a:pt x="3150856" y="1317402"/>
                  </a:lnTo>
                  <a:lnTo>
                    <a:pt x="3112466" y="1338239"/>
                  </a:lnTo>
                  <a:lnTo>
                    <a:pt x="3070042" y="1351408"/>
                  </a:lnTo>
                  <a:lnTo>
                    <a:pt x="3024494" y="1355999"/>
                  </a:lnTo>
                  <a:lnTo>
                    <a:pt x="226004" y="1355999"/>
                  </a:lnTo>
                  <a:lnTo>
                    <a:pt x="180456" y="1351408"/>
                  </a:lnTo>
                  <a:lnTo>
                    <a:pt x="138033" y="1338239"/>
                  </a:lnTo>
                  <a:lnTo>
                    <a:pt x="99643" y="1317402"/>
                  </a:lnTo>
                  <a:lnTo>
                    <a:pt x="66195" y="1289804"/>
                  </a:lnTo>
                  <a:lnTo>
                    <a:pt x="38597" y="1256356"/>
                  </a:lnTo>
                  <a:lnTo>
                    <a:pt x="17760" y="1217966"/>
                  </a:lnTo>
                  <a:lnTo>
                    <a:pt x="4591" y="1175543"/>
                  </a:lnTo>
                  <a:lnTo>
                    <a:pt x="0" y="1129995"/>
                  </a:lnTo>
                  <a:lnTo>
                    <a:pt x="0" y="22600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1675" y="3246275"/>
              <a:ext cx="798852" cy="7931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2035" y="3236365"/>
              <a:ext cx="798853" cy="7931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2400" y="3236365"/>
              <a:ext cx="798852" cy="79319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173650" y="3478725"/>
            <a:ext cx="1438275" cy="31115"/>
            <a:chOff x="2173650" y="3478725"/>
            <a:chExt cx="1438275" cy="31115"/>
          </a:xfrm>
        </p:grpSpPr>
        <p:sp>
          <p:nvSpPr>
            <p:cNvPr id="15" name="object 15"/>
            <p:cNvSpPr/>
            <p:nvPr/>
          </p:nvSpPr>
          <p:spPr>
            <a:xfrm>
              <a:off x="2173650" y="3494199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79">
                  <a:moveTo>
                    <a:pt x="0" y="0"/>
                  </a:moveTo>
                  <a:lnTo>
                    <a:pt x="14142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77195" y="34834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77195" y="34834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46365" y="3029772"/>
            <a:ext cx="2528570" cy="73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2875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Installing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AV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500" spc="-10" dirty="0">
                <a:latin typeface="Arial MT"/>
                <a:cs typeface="Arial MT"/>
              </a:rPr>
              <a:t>Ansible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73662" y="3670750"/>
            <a:ext cx="1438275" cy="31115"/>
            <a:chOff x="2173662" y="3670750"/>
            <a:chExt cx="1438275" cy="31115"/>
          </a:xfrm>
        </p:grpSpPr>
        <p:sp>
          <p:nvSpPr>
            <p:cNvPr id="20" name="object 20"/>
            <p:cNvSpPr/>
            <p:nvPr/>
          </p:nvSpPr>
          <p:spPr>
            <a:xfrm>
              <a:off x="2173662" y="3686224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79">
                  <a:moveTo>
                    <a:pt x="0" y="0"/>
                  </a:moveTo>
                  <a:lnTo>
                    <a:pt x="14142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77207" y="36755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77207" y="36755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173650" y="3882600"/>
            <a:ext cx="1438275" cy="31115"/>
            <a:chOff x="2173650" y="3882600"/>
            <a:chExt cx="1438275" cy="31115"/>
          </a:xfrm>
        </p:grpSpPr>
        <p:sp>
          <p:nvSpPr>
            <p:cNvPr id="24" name="object 24"/>
            <p:cNvSpPr/>
            <p:nvPr/>
          </p:nvSpPr>
          <p:spPr>
            <a:xfrm>
              <a:off x="2173650" y="3898074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79">
                  <a:moveTo>
                    <a:pt x="0" y="0"/>
                  </a:moveTo>
                  <a:lnTo>
                    <a:pt x="14142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77195" y="3887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77195" y="3887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841776" y="4405084"/>
            <a:ext cx="12007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7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Fleet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8175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</a:rPr>
              <a:t>T</a:t>
            </a:r>
            <a:r>
              <a:rPr sz="5200" spc="-55" dirty="0">
                <a:solidFill>
                  <a:srgbClr val="666666"/>
                </a:solidFill>
              </a:rPr>
              <a:t>erra</a:t>
            </a:r>
            <a:r>
              <a:rPr sz="5200" spc="-195" dirty="0">
                <a:solidFill>
                  <a:srgbClr val="666666"/>
                </a:solidFill>
              </a:rPr>
              <a:t>f</a:t>
            </a:r>
            <a:r>
              <a:rPr sz="5200" spc="-55" dirty="0">
                <a:solidFill>
                  <a:srgbClr val="666666"/>
                </a:solidFill>
              </a:rPr>
              <a:t>orm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130" dirty="0">
                <a:solidFill>
                  <a:srgbClr val="666666"/>
                </a:solidFill>
              </a:rPr>
              <a:t>Output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3809" y="113685"/>
            <a:ext cx="2545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9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65" dirty="0">
                <a:solidFill>
                  <a:srgbClr val="FF7900"/>
                </a:solidFill>
                <a:latin typeface="Times New Roman"/>
                <a:cs typeface="Times New Roman"/>
              </a:rPr>
              <a:t>Output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28992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extract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variable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 file.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512" y="2442586"/>
            <a:ext cx="7093173" cy="12717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1664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</a:rPr>
              <a:t>T</a:t>
            </a:r>
            <a:r>
              <a:rPr sz="5200" spc="-55" dirty="0">
                <a:solidFill>
                  <a:srgbClr val="666666"/>
                </a:solidFill>
              </a:rPr>
              <a:t>erra</a:t>
            </a:r>
            <a:r>
              <a:rPr sz="5200" spc="-195" dirty="0">
                <a:solidFill>
                  <a:srgbClr val="666666"/>
                </a:solidFill>
              </a:rPr>
              <a:t>f</a:t>
            </a:r>
            <a:r>
              <a:rPr sz="5200" spc="-55" dirty="0">
                <a:solidFill>
                  <a:srgbClr val="666666"/>
                </a:solidFill>
              </a:rPr>
              <a:t>orm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125" dirty="0">
                <a:solidFill>
                  <a:srgbClr val="666666"/>
                </a:solidFill>
              </a:rPr>
              <a:t>Settings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86817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75" dirty="0"/>
              <a:t>Terraform</a:t>
            </a:r>
            <a:r>
              <a:rPr spc="-110" dirty="0"/>
              <a:t> </a:t>
            </a:r>
            <a:r>
              <a:rPr spc="-55" dirty="0"/>
              <a:t>Settings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72915"/>
            <a:ext cx="8134350" cy="12769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special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configure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some behaviors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of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itself,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requiring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minimum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settings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gathered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together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blocks: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6625" y="3128950"/>
            <a:ext cx="2755499" cy="9592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037714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Setting</a:t>
            </a:r>
            <a:r>
              <a:rPr spc="-120" dirty="0"/>
              <a:t> </a:t>
            </a:r>
            <a:r>
              <a:rPr spc="-65" dirty="0"/>
              <a:t>1</a:t>
            </a:r>
            <a:r>
              <a:rPr spc="-120" dirty="0"/>
              <a:t> </a:t>
            </a:r>
            <a:r>
              <a:rPr spc="-185" dirty="0"/>
              <a:t>-</a:t>
            </a:r>
            <a:r>
              <a:rPr spc="-114" dirty="0"/>
              <a:t> </a:t>
            </a:r>
            <a:r>
              <a:rPr spc="-75" dirty="0"/>
              <a:t>Terraform</a:t>
            </a:r>
            <a:r>
              <a:rPr spc="-120" dirty="0"/>
              <a:t> </a:t>
            </a:r>
            <a:r>
              <a:rPr spc="-95" dirty="0"/>
              <a:t>Version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72915"/>
            <a:ext cx="8208645" cy="15532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1155CC"/>
                </a:solidFill>
                <a:latin typeface="Times New Roman"/>
                <a:cs typeface="Times New Roman"/>
              </a:rPr>
              <a:t>required_version</a:t>
            </a:r>
            <a:r>
              <a:rPr sz="1800" spc="-5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setting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accepts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constraint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string,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specifies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versions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349885">
              <a:lnSpc>
                <a:spcPct val="100699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running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doesn't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match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constraints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specified,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will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produce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error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exit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without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taking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further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actions.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1709" y="3160925"/>
            <a:ext cx="3649025" cy="11179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2704" y="113685"/>
            <a:ext cx="3728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0" dirty="0">
                <a:solidFill>
                  <a:srgbClr val="FF7900"/>
                </a:solidFill>
                <a:latin typeface="Times New Roman"/>
                <a:cs typeface="Times New Roman"/>
              </a:rPr>
              <a:t>Setting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2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85" dirty="0">
                <a:solidFill>
                  <a:srgbClr val="FF7900"/>
                </a:solidFill>
                <a:latin typeface="Times New Roman"/>
                <a:cs typeface="Times New Roman"/>
              </a:rPr>
              <a:t>-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Provider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Version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72915"/>
            <a:ext cx="7876540" cy="5721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1155CC"/>
                </a:solidFill>
                <a:latin typeface="Times New Roman"/>
                <a:cs typeface="Times New Roman"/>
              </a:rPr>
              <a:t>required_providers</a:t>
            </a:r>
            <a:r>
              <a:rPr sz="1800" spc="-7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specifies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providers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required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current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module,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mapping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local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name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address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constraint.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2398" y="2160662"/>
            <a:ext cx="3448275" cy="21808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200" spc="-150" dirty="0">
                <a:solidFill>
                  <a:srgbClr val="666666"/>
                </a:solidFill>
              </a:rPr>
              <a:t>Dealing</a:t>
            </a:r>
            <a:r>
              <a:rPr sz="5200" spc="-250" dirty="0">
                <a:solidFill>
                  <a:srgbClr val="666666"/>
                </a:solidFill>
              </a:rPr>
              <a:t> </a:t>
            </a:r>
            <a:r>
              <a:rPr sz="5200" spc="-40" dirty="0">
                <a:solidFill>
                  <a:srgbClr val="666666"/>
                </a:solidFill>
              </a:rPr>
              <a:t>with</a:t>
            </a:r>
            <a:r>
              <a:rPr sz="5200" spc="-250" dirty="0">
                <a:solidFill>
                  <a:srgbClr val="666666"/>
                </a:solidFill>
              </a:rPr>
              <a:t> </a:t>
            </a:r>
            <a:r>
              <a:rPr sz="5200" spc="-185" dirty="0">
                <a:solidFill>
                  <a:srgbClr val="666666"/>
                </a:solidFill>
              </a:rPr>
              <a:t>Larger</a:t>
            </a:r>
            <a:r>
              <a:rPr sz="5200" spc="-245" dirty="0">
                <a:solidFill>
                  <a:srgbClr val="666666"/>
                </a:solidFill>
              </a:rPr>
              <a:t> </a:t>
            </a:r>
            <a:r>
              <a:rPr sz="5200" spc="-10" dirty="0">
                <a:solidFill>
                  <a:srgbClr val="666666"/>
                </a:solidFill>
              </a:rPr>
              <a:t>Infrastructure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64562" y="2442449"/>
            <a:ext cx="1889760" cy="1627505"/>
            <a:chOff x="6064562" y="2442449"/>
            <a:chExt cx="1889760" cy="1627505"/>
          </a:xfrm>
        </p:grpSpPr>
        <p:sp>
          <p:nvSpPr>
            <p:cNvPr id="3" name="object 3"/>
            <p:cNvSpPr/>
            <p:nvPr/>
          </p:nvSpPr>
          <p:spPr>
            <a:xfrm>
              <a:off x="6069324" y="2447212"/>
              <a:ext cx="1880235" cy="1617980"/>
            </a:xfrm>
            <a:custGeom>
              <a:avLst/>
              <a:gdLst/>
              <a:ahLst/>
              <a:cxnLst/>
              <a:rect l="l" t="t" r="r" b="b"/>
              <a:pathLst>
                <a:path w="1880234" h="1617979">
                  <a:moveTo>
                    <a:pt x="0" y="269655"/>
                  </a:moveTo>
                  <a:lnTo>
                    <a:pt x="4344" y="221184"/>
                  </a:lnTo>
                  <a:lnTo>
                    <a:pt x="16870" y="175564"/>
                  </a:lnTo>
                  <a:lnTo>
                    <a:pt x="36815" y="133555"/>
                  </a:lnTo>
                  <a:lnTo>
                    <a:pt x="63419" y="95919"/>
                  </a:lnTo>
                  <a:lnTo>
                    <a:pt x="95919" y="63419"/>
                  </a:lnTo>
                  <a:lnTo>
                    <a:pt x="133555" y="36815"/>
                  </a:lnTo>
                  <a:lnTo>
                    <a:pt x="175564" y="16870"/>
                  </a:lnTo>
                  <a:lnTo>
                    <a:pt x="221184" y="4344"/>
                  </a:lnTo>
                  <a:lnTo>
                    <a:pt x="269655" y="0"/>
                  </a:lnTo>
                  <a:lnTo>
                    <a:pt x="1610144" y="0"/>
                  </a:lnTo>
                  <a:lnTo>
                    <a:pt x="1662997" y="5229"/>
                  </a:lnTo>
                  <a:lnTo>
                    <a:pt x="1713337" y="20526"/>
                  </a:lnTo>
                  <a:lnTo>
                    <a:pt x="1759749" y="45305"/>
                  </a:lnTo>
                  <a:lnTo>
                    <a:pt x="1800819" y="78980"/>
                  </a:lnTo>
                  <a:lnTo>
                    <a:pt x="1834494" y="120050"/>
                  </a:lnTo>
                  <a:lnTo>
                    <a:pt x="1859273" y="166462"/>
                  </a:lnTo>
                  <a:lnTo>
                    <a:pt x="1874570" y="216802"/>
                  </a:lnTo>
                  <a:lnTo>
                    <a:pt x="1879799" y="269655"/>
                  </a:lnTo>
                  <a:lnTo>
                    <a:pt x="1879799" y="1348244"/>
                  </a:lnTo>
                  <a:lnTo>
                    <a:pt x="1875455" y="1396715"/>
                  </a:lnTo>
                  <a:lnTo>
                    <a:pt x="1862929" y="1442335"/>
                  </a:lnTo>
                  <a:lnTo>
                    <a:pt x="1842984" y="1484344"/>
                  </a:lnTo>
                  <a:lnTo>
                    <a:pt x="1816380" y="1521980"/>
                  </a:lnTo>
                  <a:lnTo>
                    <a:pt x="1783880" y="1554480"/>
                  </a:lnTo>
                  <a:lnTo>
                    <a:pt x="1746244" y="1581084"/>
                  </a:lnTo>
                  <a:lnTo>
                    <a:pt x="1704235" y="1601029"/>
                  </a:lnTo>
                  <a:lnTo>
                    <a:pt x="1658615" y="1613555"/>
                  </a:lnTo>
                  <a:lnTo>
                    <a:pt x="1610144" y="1617899"/>
                  </a:lnTo>
                  <a:lnTo>
                    <a:pt x="269655" y="1617899"/>
                  </a:lnTo>
                  <a:lnTo>
                    <a:pt x="221184" y="1613555"/>
                  </a:lnTo>
                  <a:lnTo>
                    <a:pt x="175564" y="1601029"/>
                  </a:lnTo>
                  <a:lnTo>
                    <a:pt x="133555" y="1581084"/>
                  </a:lnTo>
                  <a:lnTo>
                    <a:pt x="95919" y="1554480"/>
                  </a:lnTo>
                  <a:lnTo>
                    <a:pt x="63419" y="1521980"/>
                  </a:lnTo>
                  <a:lnTo>
                    <a:pt x="36815" y="1484344"/>
                  </a:lnTo>
                  <a:lnTo>
                    <a:pt x="16870" y="1442335"/>
                  </a:lnTo>
                  <a:lnTo>
                    <a:pt x="4344" y="1396715"/>
                  </a:lnTo>
                  <a:lnTo>
                    <a:pt x="0" y="1348244"/>
                  </a:lnTo>
                  <a:lnTo>
                    <a:pt x="0" y="26965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969" y="2728087"/>
              <a:ext cx="974930" cy="10561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631314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Challenges</a:t>
            </a:r>
            <a:r>
              <a:rPr spc="-125" dirty="0"/>
              <a:t> </a:t>
            </a:r>
            <a:r>
              <a:rPr spc="-25" dirty="0"/>
              <a:t>with</a:t>
            </a:r>
            <a:r>
              <a:rPr spc="-120" dirty="0"/>
              <a:t> </a:t>
            </a:r>
            <a:r>
              <a:rPr spc="-100" dirty="0"/>
              <a:t>Larger</a:t>
            </a:r>
            <a:r>
              <a:rPr spc="-120" dirty="0"/>
              <a:t> </a:t>
            </a:r>
            <a:r>
              <a:rPr spc="-10" dirty="0"/>
              <a:t>Infrastructure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9925" y="976255"/>
            <a:ext cx="80175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larger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infrastructure,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face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issue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related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API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limits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provider.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4550" y="1806724"/>
            <a:ext cx="1991995" cy="2899410"/>
          </a:xfrm>
          <a:custGeom>
            <a:avLst/>
            <a:gdLst/>
            <a:ahLst/>
            <a:cxnLst/>
            <a:rect l="l" t="t" r="r" b="b"/>
            <a:pathLst>
              <a:path w="1991995" h="2899410">
                <a:moveTo>
                  <a:pt x="0" y="332006"/>
                </a:moveTo>
                <a:lnTo>
                  <a:pt x="3599" y="282945"/>
                </a:lnTo>
                <a:lnTo>
                  <a:pt x="14056" y="236118"/>
                </a:lnTo>
                <a:lnTo>
                  <a:pt x="30857" y="192041"/>
                </a:lnTo>
                <a:lnTo>
                  <a:pt x="53488" y="151225"/>
                </a:lnTo>
                <a:lnTo>
                  <a:pt x="81435" y="114185"/>
                </a:lnTo>
                <a:lnTo>
                  <a:pt x="114185" y="81435"/>
                </a:lnTo>
                <a:lnTo>
                  <a:pt x="151225" y="53488"/>
                </a:lnTo>
                <a:lnTo>
                  <a:pt x="192041" y="30857"/>
                </a:lnTo>
                <a:lnTo>
                  <a:pt x="236118" y="14056"/>
                </a:lnTo>
                <a:lnTo>
                  <a:pt x="282945" y="3599"/>
                </a:lnTo>
                <a:lnTo>
                  <a:pt x="332006" y="0"/>
                </a:lnTo>
                <a:lnTo>
                  <a:pt x="1659993" y="0"/>
                </a:lnTo>
                <a:lnTo>
                  <a:pt x="1712244" y="4135"/>
                </a:lnTo>
                <a:lnTo>
                  <a:pt x="1762737" y="16297"/>
                </a:lnTo>
                <a:lnTo>
                  <a:pt x="1810582" y="36115"/>
                </a:lnTo>
                <a:lnTo>
                  <a:pt x="1854886" y="63220"/>
                </a:lnTo>
                <a:lnTo>
                  <a:pt x="1894757" y="97242"/>
                </a:lnTo>
                <a:lnTo>
                  <a:pt x="1928779" y="137113"/>
                </a:lnTo>
                <a:lnTo>
                  <a:pt x="1955884" y="181417"/>
                </a:lnTo>
                <a:lnTo>
                  <a:pt x="1975702" y="229262"/>
                </a:lnTo>
                <a:lnTo>
                  <a:pt x="1987864" y="279755"/>
                </a:lnTo>
                <a:lnTo>
                  <a:pt x="1991999" y="332006"/>
                </a:lnTo>
                <a:lnTo>
                  <a:pt x="1991999" y="2566893"/>
                </a:lnTo>
                <a:lnTo>
                  <a:pt x="1988400" y="2615954"/>
                </a:lnTo>
                <a:lnTo>
                  <a:pt x="1977943" y="2662781"/>
                </a:lnTo>
                <a:lnTo>
                  <a:pt x="1961142" y="2706858"/>
                </a:lnTo>
                <a:lnTo>
                  <a:pt x="1938511" y="2747674"/>
                </a:lnTo>
                <a:lnTo>
                  <a:pt x="1910564" y="2784714"/>
                </a:lnTo>
                <a:lnTo>
                  <a:pt x="1877814" y="2817464"/>
                </a:lnTo>
                <a:lnTo>
                  <a:pt x="1840774" y="2845411"/>
                </a:lnTo>
                <a:lnTo>
                  <a:pt x="1799958" y="2868042"/>
                </a:lnTo>
                <a:lnTo>
                  <a:pt x="1755881" y="2884843"/>
                </a:lnTo>
                <a:lnTo>
                  <a:pt x="1709054" y="2895300"/>
                </a:lnTo>
                <a:lnTo>
                  <a:pt x="1659993" y="2898899"/>
                </a:lnTo>
                <a:lnTo>
                  <a:pt x="332006" y="2898899"/>
                </a:lnTo>
                <a:lnTo>
                  <a:pt x="282945" y="2895300"/>
                </a:lnTo>
                <a:lnTo>
                  <a:pt x="236118" y="2884843"/>
                </a:lnTo>
                <a:lnTo>
                  <a:pt x="192041" y="2868042"/>
                </a:lnTo>
                <a:lnTo>
                  <a:pt x="151225" y="2845411"/>
                </a:lnTo>
                <a:lnTo>
                  <a:pt x="114185" y="2817464"/>
                </a:lnTo>
                <a:lnTo>
                  <a:pt x="81435" y="2784714"/>
                </a:lnTo>
                <a:lnTo>
                  <a:pt x="53488" y="2747674"/>
                </a:lnTo>
                <a:lnTo>
                  <a:pt x="30857" y="2706858"/>
                </a:lnTo>
                <a:lnTo>
                  <a:pt x="14056" y="2662781"/>
                </a:lnTo>
                <a:lnTo>
                  <a:pt x="3599" y="2615954"/>
                </a:lnTo>
                <a:lnTo>
                  <a:pt x="0" y="2566893"/>
                </a:lnTo>
                <a:lnTo>
                  <a:pt x="0" y="332006"/>
                </a:lnTo>
                <a:close/>
              </a:path>
              <a:path w="1991995" h="2899410">
                <a:moveTo>
                  <a:pt x="261824" y="400551"/>
                </a:moveTo>
                <a:lnTo>
                  <a:pt x="266846" y="375678"/>
                </a:lnTo>
                <a:lnTo>
                  <a:pt x="280541" y="355366"/>
                </a:lnTo>
                <a:lnTo>
                  <a:pt x="300853" y="341671"/>
                </a:lnTo>
                <a:lnTo>
                  <a:pt x="325726" y="336649"/>
                </a:lnTo>
                <a:lnTo>
                  <a:pt x="1666123" y="336649"/>
                </a:lnTo>
                <a:lnTo>
                  <a:pt x="1711308" y="355366"/>
                </a:lnTo>
                <a:lnTo>
                  <a:pt x="1730024" y="400551"/>
                </a:lnTo>
                <a:lnTo>
                  <a:pt x="1730024" y="656148"/>
                </a:lnTo>
                <a:lnTo>
                  <a:pt x="1725003" y="681021"/>
                </a:lnTo>
                <a:lnTo>
                  <a:pt x="1711308" y="701333"/>
                </a:lnTo>
                <a:lnTo>
                  <a:pt x="1690996" y="715028"/>
                </a:lnTo>
                <a:lnTo>
                  <a:pt x="1666123" y="720049"/>
                </a:lnTo>
                <a:lnTo>
                  <a:pt x="325726" y="720049"/>
                </a:lnTo>
                <a:lnTo>
                  <a:pt x="300853" y="715028"/>
                </a:lnTo>
                <a:lnTo>
                  <a:pt x="280541" y="701333"/>
                </a:lnTo>
                <a:lnTo>
                  <a:pt x="266846" y="681021"/>
                </a:lnTo>
                <a:lnTo>
                  <a:pt x="261824" y="656148"/>
                </a:lnTo>
                <a:lnTo>
                  <a:pt x="261824" y="4005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82120" y="2210487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5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EC2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52399" y="2866225"/>
            <a:ext cx="1530985" cy="1651635"/>
          </a:xfrm>
          <a:custGeom>
            <a:avLst/>
            <a:gdLst/>
            <a:ahLst/>
            <a:cxnLst/>
            <a:rect l="l" t="t" r="r" b="b"/>
            <a:pathLst>
              <a:path w="1530985" h="1651635">
                <a:moveTo>
                  <a:pt x="0" y="63901"/>
                </a:moveTo>
                <a:lnTo>
                  <a:pt x="5021" y="39028"/>
                </a:lnTo>
                <a:lnTo>
                  <a:pt x="18716" y="18716"/>
                </a:lnTo>
                <a:lnTo>
                  <a:pt x="39028" y="5021"/>
                </a:lnTo>
                <a:lnTo>
                  <a:pt x="63901" y="0"/>
                </a:lnTo>
                <a:lnTo>
                  <a:pt x="1404298" y="0"/>
                </a:lnTo>
                <a:lnTo>
                  <a:pt x="1449483" y="18716"/>
                </a:lnTo>
                <a:lnTo>
                  <a:pt x="1468199" y="63901"/>
                </a:lnTo>
                <a:lnTo>
                  <a:pt x="1468199" y="319498"/>
                </a:lnTo>
                <a:lnTo>
                  <a:pt x="1463178" y="344371"/>
                </a:lnTo>
                <a:lnTo>
                  <a:pt x="1449483" y="364683"/>
                </a:lnTo>
                <a:lnTo>
                  <a:pt x="1429171" y="378378"/>
                </a:lnTo>
                <a:lnTo>
                  <a:pt x="1404298" y="383399"/>
                </a:lnTo>
                <a:lnTo>
                  <a:pt x="63901" y="383399"/>
                </a:lnTo>
                <a:lnTo>
                  <a:pt x="39028" y="378378"/>
                </a:lnTo>
                <a:lnTo>
                  <a:pt x="18716" y="364683"/>
                </a:lnTo>
                <a:lnTo>
                  <a:pt x="5021" y="344371"/>
                </a:lnTo>
                <a:lnTo>
                  <a:pt x="0" y="319498"/>
                </a:lnTo>
                <a:lnTo>
                  <a:pt x="0" y="63901"/>
                </a:lnTo>
                <a:close/>
              </a:path>
              <a:path w="1530985" h="1651635">
                <a:moveTo>
                  <a:pt x="62499" y="697913"/>
                </a:moveTo>
                <a:lnTo>
                  <a:pt x="67521" y="673040"/>
                </a:lnTo>
                <a:lnTo>
                  <a:pt x="81216" y="652728"/>
                </a:lnTo>
                <a:lnTo>
                  <a:pt x="101528" y="639034"/>
                </a:lnTo>
                <a:lnTo>
                  <a:pt x="126401" y="634012"/>
                </a:lnTo>
                <a:lnTo>
                  <a:pt x="1466798" y="634012"/>
                </a:lnTo>
                <a:lnTo>
                  <a:pt x="1511983" y="652728"/>
                </a:lnTo>
                <a:lnTo>
                  <a:pt x="1530699" y="697913"/>
                </a:lnTo>
                <a:lnTo>
                  <a:pt x="1530699" y="953511"/>
                </a:lnTo>
                <a:lnTo>
                  <a:pt x="1525678" y="978384"/>
                </a:lnTo>
                <a:lnTo>
                  <a:pt x="1511983" y="998696"/>
                </a:lnTo>
                <a:lnTo>
                  <a:pt x="1491671" y="1012390"/>
                </a:lnTo>
                <a:lnTo>
                  <a:pt x="1466798" y="1017412"/>
                </a:lnTo>
                <a:lnTo>
                  <a:pt x="126401" y="1017412"/>
                </a:lnTo>
                <a:lnTo>
                  <a:pt x="101528" y="1012390"/>
                </a:lnTo>
                <a:lnTo>
                  <a:pt x="81216" y="998696"/>
                </a:lnTo>
                <a:lnTo>
                  <a:pt x="67521" y="978384"/>
                </a:lnTo>
                <a:lnTo>
                  <a:pt x="62499" y="953511"/>
                </a:lnTo>
                <a:lnTo>
                  <a:pt x="62499" y="697913"/>
                </a:lnTo>
                <a:close/>
              </a:path>
              <a:path w="1530985" h="1651635">
                <a:moveTo>
                  <a:pt x="43974" y="1331926"/>
                </a:moveTo>
                <a:lnTo>
                  <a:pt x="48996" y="1307053"/>
                </a:lnTo>
                <a:lnTo>
                  <a:pt x="62691" y="1286741"/>
                </a:lnTo>
                <a:lnTo>
                  <a:pt x="83003" y="1273046"/>
                </a:lnTo>
                <a:lnTo>
                  <a:pt x="107876" y="1268024"/>
                </a:lnTo>
                <a:lnTo>
                  <a:pt x="1448273" y="1268024"/>
                </a:lnTo>
                <a:lnTo>
                  <a:pt x="1493458" y="1286741"/>
                </a:lnTo>
                <a:lnTo>
                  <a:pt x="1512174" y="1331926"/>
                </a:lnTo>
                <a:lnTo>
                  <a:pt x="1512174" y="1587523"/>
                </a:lnTo>
                <a:lnTo>
                  <a:pt x="1507153" y="1612396"/>
                </a:lnTo>
                <a:lnTo>
                  <a:pt x="1493458" y="1632708"/>
                </a:lnTo>
                <a:lnTo>
                  <a:pt x="1473146" y="1646403"/>
                </a:lnTo>
                <a:lnTo>
                  <a:pt x="1448273" y="1651424"/>
                </a:lnTo>
                <a:lnTo>
                  <a:pt x="107876" y="1651424"/>
                </a:lnTo>
                <a:lnTo>
                  <a:pt x="83003" y="1646403"/>
                </a:lnTo>
                <a:lnTo>
                  <a:pt x="62691" y="1632708"/>
                </a:lnTo>
                <a:lnTo>
                  <a:pt x="48996" y="1612396"/>
                </a:lnTo>
                <a:lnTo>
                  <a:pt x="43974" y="1587523"/>
                </a:lnTo>
                <a:lnTo>
                  <a:pt x="43974" y="1331926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05142" y="2933338"/>
            <a:ext cx="1132205" cy="1506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RDS</a:t>
            </a:r>
            <a:endParaRPr sz="1400">
              <a:latin typeface="Arial MT"/>
              <a:cs typeface="Arial MT"/>
            </a:endParaRPr>
          </a:p>
          <a:p>
            <a:pPr marL="92075" marR="5080" indent="-80010">
              <a:lnSpc>
                <a:spcPct val="297200"/>
              </a:lnSpc>
            </a:pPr>
            <a:r>
              <a:rPr sz="1400" dirty="0">
                <a:latin typeface="Arial MT"/>
                <a:cs typeface="Arial MT"/>
              </a:rPr>
              <a:t>100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Rules </a:t>
            </a:r>
            <a:r>
              <a:rPr sz="1400" dirty="0">
                <a:latin typeface="Arial MT"/>
                <a:cs typeface="Arial MT"/>
              </a:rPr>
              <a:t>VPC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Infra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6025" y="3005150"/>
            <a:ext cx="1104265" cy="31115"/>
            <a:chOff x="346025" y="3005150"/>
            <a:chExt cx="1104265" cy="31115"/>
          </a:xfrm>
        </p:grpSpPr>
        <p:sp>
          <p:nvSpPr>
            <p:cNvPr id="12" name="object 12"/>
            <p:cNvSpPr/>
            <p:nvPr/>
          </p:nvSpPr>
          <p:spPr>
            <a:xfrm>
              <a:off x="346025" y="3020624"/>
              <a:ext cx="1080770" cy="0"/>
            </a:xfrm>
            <a:custGeom>
              <a:avLst/>
              <a:gdLst/>
              <a:ahLst/>
              <a:cxnLst/>
              <a:rect l="l" t="t" r="r" b="b"/>
              <a:pathLst>
                <a:path w="1080770">
                  <a:moveTo>
                    <a:pt x="0" y="0"/>
                  </a:moveTo>
                  <a:lnTo>
                    <a:pt x="10803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5670" y="30099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15670" y="30099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6349" y="2593704"/>
            <a:ext cx="974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terraform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plan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28137" y="2748129"/>
            <a:ext cx="1763395" cy="31115"/>
            <a:chOff x="3928137" y="2748129"/>
            <a:chExt cx="1763395" cy="31115"/>
          </a:xfrm>
        </p:grpSpPr>
        <p:sp>
          <p:nvSpPr>
            <p:cNvPr id="17" name="object 17"/>
            <p:cNvSpPr/>
            <p:nvPr/>
          </p:nvSpPr>
          <p:spPr>
            <a:xfrm>
              <a:off x="3932899" y="2763546"/>
              <a:ext cx="1735455" cy="9525"/>
            </a:xfrm>
            <a:custGeom>
              <a:avLst/>
              <a:gdLst/>
              <a:ahLst/>
              <a:cxnLst/>
              <a:rect l="l" t="t" r="r" b="b"/>
              <a:pathLst>
                <a:path w="1735454" h="9525">
                  <a:moveTo>
                    <a:pt x="0" y="9128"/>
                  </a:moveTo>
                  <a:lnTo>
                    <a:pt x="17349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57089" y="27528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12" y="21423"/>
                  </a:moveTo>
                  <a:lnTo>
                    <a:pt x="10767" y="10655"/>
                  </a:lnTo>
                  <a:lnTo>
                    <a:pt x="0" y="0"/>
                  </a:lnTo>
                  <a:lnTo>
                    <a:pt x="29485" y="10556"/>
                  </a:lnTo>
                  <a:lnTo>
                    <a:pt x="112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57089" y="275289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67" y="10655"/>
                  </a:moveTo>
                  <a:lnTo>
                    <a:pt x="112" y="21423"/>
                  </a:lnTo>
                  <a:lnTo>
                    <a:pt x="29485" y="10556"/>
                  </a:lnTo>
                  <a:lnTo>
                    <a:pt x="0" y="0"/>
                  </a:lnTo>
                  <a:lnTo>
                    <a:pt x="10767" y="1065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928137" y="3129716"/>
            <a:ext cx="1763395" cy="31115"/>
            <a:chOff x="3928137" y="3129716"/>
            <a:chExt cx="1763395" cy="31115"/>
          </a:xfrm>
        </p:grpSpPr>
        <p:sp>
          <p:nvSpPr>
            <p:cNvPr id="21" name="object 21"/>
            <p:cNvSpPr/>
            <p:nvPr/>
          </p:nvSpPr>
          <p:spPr>
            <a:xfrm>
              <a:off x="3932899" y="3145134"/>
              <a:ext cx="1735455" cy="9525"/>
            </a:xfrm>
            <a:custGeom>
              <a:avLst/>
              <a:gdLst/>
              <a:ahLst/>
              <a:cxnLst/>
              <a:rect l="l" t="t" r="r" b="b"/>
              <a:pathLst>
                <a:path w="1735454" h="9525">
                  <a:moveTo>
                    <a:pt x="0" y="9128"/>
                  </a:moveTo>
                  <a:lnTo>
                    <a:pt x="17349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57089" y="313447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12" y="21423"/>
                  </a:moveTo>
                  <a:lnTo>
                    <a:pt x="10767" y="10655"/>
                  </a:lnTo>
                  <a:lnTo>
                    <a:pt x="0" y="0"/>
                  </a:lnTo>
                  <a:lnTo>
                    <a:pt x="29485" y="10556"/>
                  </a:lnTo>
                  <a:lnTo>
                    <a:pt x="112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57089" y="313447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67" y="10655"/>
                  </a:moveTo>
                  <a:lnTo>
                    <a:pt x="112" y="21423"/>
                  </a:lnTo>
                  <a:lnTo>
                    <a:pt x="29485" y="10556"/>
                  </a:lnTo>
                  <a:lnTo>
                    <a:pt x="0" y="0"/>
                  </a:lnTo>
                  <a:lnTo>
                    <a:pt x="10767" y="1065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959374" y="3548803"/>
            <a:ext cx="1763395" cy="31115"/>
            <a:chOff x="3959374" y="3548803"/>
            <a:chExt cx="1763395" cy="31115"/>
          </a:xfrm>
        </p:grpSpPr>
        <p:sp>
          <p:nvSpPr>
            <p:cNvPr id="25" name="object 25"/>
            <p:cNvSpPr/>
            <p:nvPr/>
          </p:nvSpPr>
          <p:spPr>
            <a:xfrm>
              <a:off x="3964137" y="3564221"/>
              <a:ext cx="1735455" cy="9525"/>
            </a:xfrm>
            <a:custGeom>
              <a:avLst/>
              <a:gdLst/>
              <a:ahLst/>
              <a:cxnLst/>
              <a:rect l="l" t="t" r="r" b="b"/>
              <a:pathLst>
                <a:path w="1735454" h="9525">
                  <a:moveTo>
                    <a:pt x="0" y="9127"/>
                  </a:moveTo>
                  <a:lnTo>
                    <a:pt x="17349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88327" y="355356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12" y="21422"/>
                  </a:moveTo>
                  <a:lnTo>
                    <a:pt x="10767" y="10655"/>
                  </a:lnTo>
                  <a:lnTo>
                    <a:pt x="0" y="0"/>
                  </a:lnTo>
                  <a:lnTo>
                    <a:pt x="29485" y="10556"/>
                  </a:lnTo>
                  <a:lnTo>
                    <a:pt x="112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88327" y="355356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67" y="10655"/>
                  </a:moveTo>
                  <a:lnTo>
                    <a:pt x="112" y="21422"/>
                  </a:lnTo>
                  <a:lnTo>
                    <a:pt x="29485" y="10556"/>
                  </a:lnTo>
                  <a:lnTo>
                    <a:pt x="0" y="0"/>
                  </a:lnTo>
                  <a:lnTo>
                    <a:pt x="10767" y="1065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959362" y="3910479"/>
            <a:ext cx="1763395" cy="31115"/>
            <a:chOff x="3959362" y="3910479"/>
            <a:chExt cx="1763395" cy="31115"/>
          </a:xfrm>
        </p:grpSpPr>
        <p:sp>
          <p:nvSpPr>
            <p:cNvPr id="29" name="object 29"/>
            <p:cNvSpPr/>
            <p:nvPr/>
          </p:nvSpPr>
          <p:spPr>
            <a:xfrm>
              <a:off x="3964125" y="3925897"/>
              <a:ext cx="1735455" cy="9525"/>
            </a:xfrm>
            <a:custGeom>
              <a:avLst/>
              <a:gdLst/>
              <a:ahLst/>
              <a:cxnLst/>
              <a:rect l="l" t="t" r="r" b="b"/>
              <a:pathLst>
                <a:path w="1735454" h="9525">
                  <a:moveTo>
                    <a:pt x="0" y="9127"/>
                  </a:moveTo>
                  <a:lnTo>
                    <a:pt x="17349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88314" y="391524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12" y="21422"/>
                  </a:moveTo>
                  <a:lnTo>
                    <a:pt x="10767" y="10655"/>
                  </a:lnTo>
                  <a:lnTo>
                    <a:pt x="0" y="0"/>
                  </a:lnTo>
                  <a:lnTo>
                    <a:pt x="29485" y="10556"/>
                  </a:lnTo>
                  <a:lnTo>
                    <a:pt x="112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88314" y="391524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67" y="10655"/>
                  </a:moveTo>
                  <a:lnTo>
                    <a:pt x="112" y="21422"/>
                  </a:lnTo>
                  <a:lnTo>
                    <a:pt x="29485" y="10556"/>
                  </a:lnTo>
                  <a:lnTo>
                    <a:pt x="0" y="0"/>
                  </a:lnTo>
                  <a:lnTo>
                    <a:pt x="10767" y="1065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57125" y="2254329"/>
            <a:ext cx="210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Update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state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each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resource.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85575" y="4808930"/>
            <a:ext cx="5791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b="1" spc="-10" dirty="0">
                <a:latin typeface="Arial"/>
                <a:cs typeface="Arial"/>
              </a:rPr>
              <a:t>infra.tf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48907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Dealing</a:t>
            </a:r>
            <a:r>
              <a:rPr spc="-135" dirty="0"/>
              <a:t> </a:t>
            </a:r>
            <a:r>
              <a:rPr spc="-25" dirty="0"/>
              <a:t>With</a:t>
            </a:r>
            <a:r>
              <a:rPr spc="-135" dirty="0"/>
              <a:t> </a:t>
            </a:r>
            <a:r>
              <a:rPr spc="-100" dirty="0"/>
              <a:t>Larger</a:t>
            </a:r>
            <a:r>
              <a:rPr spc="-130" dirty="0"/>
              <a:t> </a:t>
            </a:r>
            <a:r>
              <a:rPr spc="-10" dirty="0"/>
              <a:t>Infrastructure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925" y="976255"/>
            <a:ext cx="627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Switch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smaller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were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each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applied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independently.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4550" y="1806724"/>
            <a:ext cx="1991995" cy="2899410"/>
          </a:xfrm>
          <a:custGeom>
            <a:avLst/>
            <a:gdLst/>
            <a:ahLst/>
            <a:cxnLst/>
            <a:rect l="l" t="t" r="r" b="b"/>
            <a:pathLst>
              <a:path w="1991995" h="2899410">
                <a:moveTo>
                  <a:pt x="0" y="332006"/>
                </a:moveTo>
                <a:lnTo>
                  <a:pt x="3599" y="282945"/>
                </a:lnTo>
                <a:lnTo>
                  <a:pt x="14056" y="236118"/>
                </a:lnTo>
                <a:lnTo>
                  <a:pt x="30857" y="192041"/>
                </a:lnTo>
                <a:lnTo>
                  <a:pt x="53488" y="151225"/>
                </a:lnTo>
                <a:lnTo>
                  <a:pt x="81435" y="114185"/>
                </a:lnTo>
                <a:lnTo>
                  <a:pt x="114185" y="81435"/>
                </a:lnTo>
                <a:lnTo>
                  <a:pt x="151225" y="53488"/>
                </a:lnTo>
                <a:lnTo>
                  <a:pt x="192041" y="30857"/>
                </a:lnTo>
                <a:lnTo>
                  <a:pt x="236118" y="14056"/>
                </a:lnTo>
                <a:lnTo>
                  <a:pt x="282945" y="3599"/>
                </a:lnTo>
                <a:lnTo>
                  <a:pt x="332006" y="0"/>
                </a:lnTo>
                <a:lnTo>
                  <a:pt x="1659993" y="0"/>
                </a:lnTo>
                <a:lnTo>
                  <a:pt x="1712244" y="4135"/>
                </a:lnTo>
                <a:lnTo>
                  <a:pt x="1762737" y="16297"/>
                </a:lnTo>
                <a:lnTo>
                  <a:pt x="1810582" y="36115"/>
                </a:lnTo>
                <a:lnTo>
                  <a:pt x="1854886" y="63220"/>
                </a:lnTo>
                <a:lnTo>
                  <a:pt x="1894757" y="97242"/>
                </a:lnTo>
                <a:lnTo>
                  <a:pt x="1928779" y="137113"/>
                </a:lnTo>
                <a:lnTo>
                  <a:pt x="1955884" y="181417"/>
                </a:lnTo>
                <a:lnTo>
                  <a:pt x="1975702" y="229262"/>
                </a:lnTo>
                <a:lnTo>
                  <a:pt x="1987864" y="279755"/>
                </a:lnTo>
                <a:lnTo>
                  <a:pt x="1991999" y="332006"/>
                </a:lnTo>
                <a:lnTo>
                  <a:pt x="1991999" y="2566893"/>
                </a:lnTo>
                <a:lnTo>
                  <a:pt x="1988400" y="2615954"/>
                </a:lnTo>
                <a:lnTo>
                  <a:pt x="1977943" y="2662781"/>
                </a:lnTo>
                <a:lnTo>
                  <a:pt x="1961142" y="2706858"/>
                </a:lnTo>
                <a:lnTo>
                  <a:pt x="1938511" y="2747674"/>
                </a:lnTo>
                <a:lnTo>
                  <a:pt x="1910564" y="2784714"/>
                </a:lnTo>
                <a:lnTo>
                  <a:pt x="1877814" y="2817464"/>
                </a:lnTo>
                <a:lnTo>
                  <a:pt x="1840774" y="2845411"/>
                </a:lnTo>
                <a:lnTo>
                  <a:pt x="1799958" y="2868042"/>
                </a:lnTo>
                <a:lnTo>
                  <a:pt x="1755881" y="2884843"/>
                </a:lnTo>
                <a:lnTo>
                  <a:pt x="1709054" y="2895300"/>
                </a:lnTo>
                <a:lnTo>
                  <a:pt x="1659993" y="2898899"/>
                </a:lnTo>
                <a:lnTo>
                  <a:pt x="332006" y="2898899"/>
                </a:lnTo>
                <a:lnTo>
                  <a:pt x="282945" y="2895300"/>
                </a:lnTo>
                <a:lnTo>
                  <a:pt x="236118" y="2884843"/>
                </a:lnTo>
                <a:lnTo>
                  <a:pt x="192041" y="2868042"/>
                </a:lnTo>
                <a:lnTo>
                  <a:pt x="151225" y="2845411"/>
                </a:lnTo>
                <a:lnTo>
                  <a:pt x="114185" y="2817464"/>
                </a:lnTo>
                <a:lnTo>
                  <a:pt x="81435" y="2784714"/>
                </a:lnTo>
                <a:lnTo>
                  <a:pt x="53488" y="2747674"/>
                </a:lnTo>
                <a:lnTo>
                  <a:pt x="30857" y="2706858"/>
                </a:lnTo>
                <a:lnTo>
                  <a:pt x="14056" y="2662781"/>
                </a:lnTo>
                <a:lnTo>
                  <a:pt x="3599" y="2615954"/>
                </a:lnTo>
                <a:lnTo>
                  <a:pt x="0" y="2566893"/>
                </a:lnTo>
                <a:lnTo>
                  <a:pt x="0" y="332006"/>
                </a:lnTo>
                <a:close/>
              </a:path>
              <a:path w="1991995" h="2899410">
                <a:moveTo>
                  <a:pt x="261824" y="400551"/>
                </a:moveTo>
                <a:lnTo>
                  <a:pt x="266846" y="375678"/>
                </a:lnTo>
                <a:lnTo>
                  <a:pt x="280541" y="355366"/>
                </a:lnTo>
                <a:lnTo>
                  <a:pt x="300853" y="341671"/>
                </a:lnTo>
                <a:lnTo>
                  <a:pt x="325726" y="336649"/>
                </a:lnTo>
                <a:lnTo>
                  <a:pt x="1666123" y="336649"/>
                </a:lnTo>
                <a:lnTo>
                  <a:pt x="1711308" y="355366"/>
                </a:lnTo>
                <a:lnTo>
                  <a:pt x="1730024" y="400551"/>
                </a:lnTo>
                <a:lnTo>
                  <a:pt x="1730024" y="656148"/>
                </a:lnTo>
                <a:lnTo>
                  <a:pt x="1725003" y="681021"/>
                </a:lnTo>
                <a:lnTo>
                  <a:pt x="1711308" y="701333"/>
                </a:lnTo>
                <a:lnTo>
                  <a:pt x="1690996" y="715028"/>
                </a:lnTo>
                <a:lnTo>
                  <a:pt x="1666123" y="720049"/>
                </a:lnTo>
                <a:lnTo>
                  <a:pt x="325726" y="720049"/>
                </a:lnTo>
                <a:lnTo>
                  <a:pt x="300853" y="715028"/>
                </a:lnTo>
                <a:lnTo>
                  <a:pt x="280541" y="701333"/>
                </a:lnTo>
                <a:lnTo>
                  <a:pt x="266846" y="681021"/>
                </a:lnTo>
                <a:lnTo>
                  <a:pt x="261824" y="656148"/>
                </a:lnTo>
                <a:lnTo>
                  <a:pt x="261824" y="4005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2120" y="2210487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5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EC2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52399" y="2866225"/>
            <a:ext cx="1468755" cy="383540"/>
          </a:xfrm>
          <a:custGeom>
            <a:avLst/>
            <a:gdLst/>
            <a:ahLst/>
            <a:cxnLst/>
            <a:rect l="l" t="t" r="r" b="b"/>
            <a:pathLst>
              <a:path w="1468754" h="383539">
                <a:moveTo>
                  <a:pt x="0" y="63901"/>
                </a:moveTo>
                <a:lnTo>
                  <a:pt x="5021" y="39028"/>
                </a:lnTo>
                <a:lnTo>
                  <a:pt x="18716" y="18716"/>
                </a:lnTo>
                <a:lnTo>
                  <a:pt x="39028" y="5021"/>
                </a:lnTo>
                <a:lnTo>
                  <a:pt x="63901" y="0"/>
                </a:lnTo>
                <a:lnTo>
                  <a:pt x="1404298" y="0"/>
                </a:lnTo>
                <a:lnTo>
                  <a:pt x="1449483" y="18716"/>
                </a:lnTo>
                <a:lnTo>
                  <a:pt x="1468199" y="63901"/>
                </a:lnTo>
                <a:lnTo>
                  <a:pt x="1468199" y="319498"/>
                </a:lnTo>
                <a:lnTo>
                  <a:pt x="1463178" y="344371"/>
                </a:lnTo>
                <a:lnTo>
                  <a:pt x="1449483" y="364683"/>
                </a:lnTo>
                <a:lnTo>
                  <a:pt x="1429171" y="378378"/>
                </a:lnTo>
                <a:lnTo>
                  <a:pt x="1404298" y="383399"/>
                </a:lnTo>
                <a:lnTo>
                  <a:pt x="63901" y="383399"/>
                </a:lnTo>
                <a:lnTo>
                  <a:pt x="39028" y="378378"/>
                </a:lnTo>
                <a:lnTo>
                  <a:pt x="18716" y="364683"/>
                </a:lnTo>
                <a:lnTo>
                  <a:pt x="5021" y="344371"/>
                </a:lnTo>
                <a:lnTo>
                  <a:pt x="0" y="319498"/>
                </a:lnTo>
                <a:lnTo>
                  <a:pt x="0" y="6390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88895" y="2933338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RDS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2399" y="3542324"/>
            <a:ext cx="1468755" cy="383540"/>
          </a:xfrm>
          <a:custGeom>
            <a:avLst/>
            <a:gdLst/>
            <a:ahLst/>
            <a:cxnLst/>
            <a:rect l="l" t="t" r="r" b="b"/>
            <a:pathLst>
              <a:path w="1468754" h="383539">
                <a:moveTo>
                  <a:pt x="0" y="63901"/>
                </a:moveTo>
                <a:lnTo>
                  <a:pt x="5021" y="39028"/>
                </a:lnTo>
                <a:lnTo>
                  <a:pt x="18716" y="18716"/>
                </a:lnTo>
                <a:lnTo>
                  <a:pt x="39028" y="5021"/>
                </a:lnTo>
                <a:lnTo>
                  <a:pt x="63901" y="0"/>
                </a:lnTo>
                <a:lnTo>
                  <a:pt x="1404298" y="0"/>
                </a:lnTo>
                <a:lnTo>
                  <a:pt x="1449483" y="18716"/>
                </a:lnTo>
                <a:lnTo>
                  <a:pt x="1468199" y="63901"/>
                </a:lnTo>
                <a:lnTo>
                  <a:pt x="1468199" y="319498"/>
                </a:lnTo>
                <a:lnTo>
                  <a:pt x="1463178" y="344371"/>
                </a:lnTo>
                <a:lnTo>
                  <a:pt x="1449483" y="364683"/>
                </a:lnTo>
                <a:lnTo>
                  <a:pt x="1429171" y="378378"/>
                </a:lnTo>
                <a:lnTo>
                  <a:pt x="1404298" y="383399"/>
                </a:lnTo>
                <a:lnTo>
                  <a:pt x="63901" y="383399"/>
                </a:lnTo>
                <a:lnTo>
                  <a:pt x="39028" y="378378"/>
                </a:lnTo>
                <a:lnTo>
                  <a:pt x="18716" y="364683"/>
                </a:lnTo>
                <a:lnTo>
                  <a:pt x="5021" y="344371"/>
                </a:lnTo>
                <a:lnTo>
                  <a:pt x="0" y="319498"/>
                </a:lnTo>
                <a:lnTo>
                  <a:pt x="0" y="6390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42642" y="3609438"/>
            <a:ext cx="1132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100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Rules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96374" y="4134249"/>
            <a:ext cx="1468755" cy="383540"/>
          </a:xfrm>
          <a:custGeom>
            <a:avLst/>
            <a:gdLst/>
            <a:ahLst/>
            <a:cxnLst/>
            <a:rect l="l" t="t" r="r" b="b"/>
            <a:pathLst>
              <a:path w="1468754" h="383539">
                <a:moveTo>
                  <a:pt x="0" y="63901"/>
                </a:moveTo>
                <a:lnTo>
                  <a:pt x="5021" y="39028"/>
                </a:lnTo>
                <a:lnTo>
                  <a:pt x="18716" y="18716"/>
                </a:lnTo>
                <a:lnTo>
                  <a:pt x="39028" y="5021"/>
                </a:lnTo>
                <a:lnTo>
                  <a:pt x="63901" y="0"/>
                </a:lnTo>
                <a:lnTo>
                  <a:pt x="1404298" y="0"/>
                </a:lnTo>
                <a:lnTo>
                  <a:pt x="1449483" y="18716"/>
                </a:lnTo>
                <a:lnTo>
                  <a:pt x="1468199" y="63901"/>
                </a:lnTo>
                <a:lnTo>
                  <a:pt x="1468199" y="319498"/>
                </a:lnTo>
                <a:lnTo>
                  <a:pt x="1463178" y="344371"/>
                </a:lnTo>
                <a:lnTo>
                  <a:pt x="1449483" y="364683"/>
                </a:lnTo>
                <a:lnTo>
                  <a:pt x="1429171" y="378378"/>
                </a:lnTo>
                <a:lnTo>
                  <a:pt x="1404298" y="383399"/>
                </a:lnTo>
                <a:lnTo>
                  <a:pt x="63901" y="383399"/>
                </a:lnTo>
                <a:lnTo>
                  <a:pt x="39028" y="378378"/>
                </a:lnTo>
                <a:lnTo>
                  <a:pt x="18716" y="364683"/>
                </a:lnTo>
                <a:lnTo>
                  <a:pt x="5021" y="344371"/>
                </a:lnTo>
                <a:lnTo>
                  <a:pt x="0" y="319498"/>
                </a:lnTo>
                <a:lnTo>
                  <a:pt x="0" y="6390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85118" y="4201362"/>
            <a:ext cx="796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VPC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Infra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6025" y="3005150"/>
            <a:ext cx="1104265" cy="31115"/>
            <a:chOff x="346025" y="3005150"/>
            <a:chExt cx="1104265" cy="31115"/>
          </a:xfrm>
        </p:grpSpPr>
        <p:sp>
          <p:nvSpPr>
            <p:cNvPr id="13" name="object 13"/>
            <p:cNvSpPr/>
            <p:nvPr/>
          </p:nvSpPr>
          <p:spPr>
            <a:xfrm>
              <a:off x="346025" y="3020624"/>
              <a:ext cx="1080770" cy="0"/>
            </a:xfrm>
            <a:custGeom>
              <a:avLst/>
              <a:gdLst/>
              <a:ahLst/>
              <a:cxnLst/>
              <a:rect l="l" t="t" r="r" b="b"/>
              <a:pathLst>
                <a:path w="1080770">
                  <a:moveTo>
                    <a:pt x="0" y="0"/>
                  </a:moveTo>
                  <a:lnTo>
                    <a:pt x="10803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15670" y="30099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15670" y="30099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6349" y="2593704"/>
            <a:ext cx="974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terraform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plan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12549" y="1975099"/>
            <a:ext cx="1609090" cy="484505"/>
          </a:xfrm>
          <a:custGeom>
            <a:avLst/>
            <a:gdLst/>
            <a:ahLst/>
            <a:cxnLst/>
            <a:rect l="l" t="t" r="r" b="b"/>
            <a:pathLst>
              <a:path w="1609090" h="484505">
                <a:moveTo>
                  <a:pt x="0" y="80751"/>
                </a:moveTo>
                <a:lnTo>
                  <a:pt x="6345" y="49319"/>
                </a:lnTo>
                <a:lnTo>
                  <a:pt x="23651" y="23651"/>
                </a:lnTo>
                <a:lnTo>
                  <a:pt x="49319" y="6345"/>
                </a:lnTo>
                <a:lnTo>
                  <a:pt x="80751" y="0"/>
                </a:lnTo>
                <a:lnTo>
                  <a:pt x="1527848" y="0"/>
                </a:lnTo>
                <a:lnTo>
                  <a:pt x="1572649" y="13567"/>
                </a:lnTo>
                <a:lnTo>
                  <a:pt x="1602453" y="49849"/>
                </a:lnTo>
                <a:lnTo>
                  <a:pt x="1608599" y="80751"/>
                </a:lnTo>
                <a:lnTo>
                  <a:pt x="1608599" y="403748"/>
                </a:lnTo>
                <a:lnTo>
                  <a:pt x="1602254" y="435180"/>
                </a:lnTo>
                <a:lnTo>
                  <a:pt x="1584948" y="460848"/>
                </a:lnTo>
                <a:lnTo>
                  <a:pt x="1559280" y="478154"/>
                </a:lnTo>
                <a:lnTo>
                  <a:pt x="1527848" y="484499"/>
                </a:lnTo>
                <a:lnTo>
                  <a:pt x="80751" y="484499"/>
                </a:lnTo>
                <a:lnTo>
                  <a:pt x="49319" y="478154"/>
                </a:lnTo>
                <a:lnTo>
                  <a:pt x="23651" y="460848"/>
                </a:lnTo>
                <a:lnTo>
                  <a:pt x="6345" y="435180"/>
                </a:lnTo>
                <a:lnTo>
                  <a:pt x="0" y="403748"/>
                </a:lnTo>
                <a:lnTo>
                  <a:pt x="0" y="807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03231" y="2092763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5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EC2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12549" y="2707325"/>
            <a:ext cx="1609090" cy="484505"/>
          </a:xfrm>
          <a:custGeom>
            <a:avLst/>
            <a:gdLst/>
            <a:ahLst/>
            <a:cxnLst/>
            <a:rect l="l" t="t" r="r" b="b"/>
            <a:pathLst>
              <a:path w="1609090" h="484505">
                <a:moveTo>
                  <a:pt x="0" y="80751"/>
                </a:moveTo>
                <a:lnTo>
                  <a:pt x="6345" y="49319"/>
                </a:lnTo>
                <a:lnTo>
                  <a:pt x="23651" y="23651"/>
                </a:lnTo>
                <a:lnTo>
                  <a:pt x="49319" y="6345"/>
                </a:lnTo>
                <a:lnTo>
                  <a:pt x="80751" y="0"/>
                </a:lnTo>
                <a:lnTo>
                  <a:pt x="1527848" y="0"/>
                </a:lnTo>
                <a:lnTo>
                  <a:pt x="1572649" y="13567"/>
                </a:lnTo>
                <a:lnTo>
                  <a:pt x="1602453" y="49849"/>
                </a:lnTo>
                <a:lnTo>
                  <a:pt x="1608599" y="80751"/>
                </a:lnTo>
                <a:lnTo>
                  <a:pt x="1608599" y="403748"/>
                </a:lnTo>
                <a:lnTo>
                  <a:pt x="1602254" y="435180"/>
                </a:lnTo>
                <a:lnTo>
                  <a:pt x="1584948" y="460848"/>
                </a:lnTo>
                <a:lnTo>
                  <a:pt x="1559280" y="478154"/>
                </a:lnTo>
                <a:lnTo>
                  <a:pt x="1527848" y="484499"/>
                </a:lnTo>
                <a:lnTo>
                  <a:pt x="80751" y="484499"/>
                </a:lnTo>
                <a:lnTo>
                  <a:pt x="49319" y="478154"/>
                </a:lnTo>
                <a:lnTo>
                  <a:pt x="23651" y="460848"/>
                </a:lnTo>
                <a:lnTo>
                  <a:pt x="6345" y="435180"/>
                </a:lnTo>
                <a:lnTo>
                  <a:pt x="0" y="403748"/>
                </a:lnTo>
                <a:lnTo>
                  <a:pt x="0" y="807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53980" y="2824988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RDS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12549" y="3521762"/>
            <a:ext cx="1609090" cy="484505"/>
          </a:xfrm>
          <a:custGeom>
            <a:avLst/>
            <a:gdLst/>
            <a:ahLst/>
            <a:cxnLst/>
            <a:rect l="l" t="t" r="r" b="b"/>
            <a:pathLst>
              <a:path w="1609090" h="484504">
                <a:moveTo>
                  <a:pt x="0" y="80751"/>
                </a:moveTo>
                <a:lnTo>
                  <a:pt x="6345" y="49319"/>
                </a:lnTo>
                <a:lnTo>
                  <a:pt x="23651" y="23651"/>
                </a:lnTo>
                <a:lnTo>
                  <a:pt x="49319" y="6345"/>
                </a:lnTo>
                <a:lnTo>
                  <a:pt x="80751" y="0"/>
                </a:lnTo>
                <a:lnTo>
                  <a:pt x="1527848" y="0"/>
                </a:lnTo>
                <a:lnTo>
                  <a:pt x="1572649" y="13567"/>
                </a:lnTo>
                <a:lnTo>
                  <a:pt x="1602453" y="49849"/>
                </a:lnTo>
                <a:lnTo>
                  <a:pt x="1608599" y="80751"/>
                </a:lnTo>
                <a:lnTo>
                  <a:pt x="1608599" y="403748"/>
                </a:lnTo>
                <a:lnTo>
                  <a:pt x="1602254" y="435180"/>
                </a:lnTo>
                <a:lnTo>
                  <a:pt x="1584948" y="460848"/>
                </a:lnTo>
                <a:lnTo>
                  <a:pt x="1559280" y="478154"/>
                </a:lnTo>
                <a:lnTo>
                  <a:pt x="1527848" y="484499"/>
                </a:lnTo>
                <a:lnTo>
                  <a:pt x="80751" y="484499"/>
                </a:lnTo>
                <a:lnTo>
                  <a:pt x="49319" y="478154"/>
                </a:lnTo>
                <a:lnTo>
                  <a:pt x="23651" y="460848"/>
                </a:lnTo>
                <a:lnTo>
                  <a:pt x="6345" y="435180"/>
                </a:lnTo>
                <a:lnTo>
                  <a:pt x="0" y="403748"/>
                </a:lnTo>
                <a:lnTo>
                  <a:pt x="0" y="807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07727" y="3639425"/>
            <a:ext cx="1132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100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Rules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12549" y="4336200"/>
            <a:ext cx="1609090" cy="484505"/>
          </a:xfrm>
          <a:custGeom>
            <a:avLst/>
            <a:gdLst/>
            <a:ahLst/>
            <a:cxnLst/>
            <a:rect l="l" t="t" r="r" b="b"/>
            <a:pathLst>
              <a:path w="1609090" h="484504">
                <a:moveTo>
                  <a:pt x="0" y="80751"/>
                </a:moveTo>
                <a:lnTo>
                  <a:pt x="6345" y="49319"/>
                </a:lnTo>
                <a:lnTo>
                  <a:pt x="23651" y="23651"/>
                </a:lnTo>
                <a:lnTo>
                  <a:pt x="49319" y="6345"/>
                </a:lnTo>
                <a:lnTo>
                  <a:pt x="80751" y="0"/>
                </a:lnTo>
                <a:lnTo>
                  <a:pt x="1527848" y="0"/>
                </a:lnTo>
                <a:lnTo>
                  <a:pt x="1572649" y="13567"/>
                </a:lnTo>
                <a:lnTo>
                  <a:pt x="1602453" y="49849"/>
                </a:lnTo>
                <a:lnTo>
                  <a:pt x="1608599" y="80751"/>
                </a:lnTo>
                <a:lnTo>
                  <a:pt x="1608599" y="403748"/>
                </a:lnTo>
                <a:lnTo>
                  <a:pt x="1602254" y="435180"/>
                </a:lnTo>
                <a:lnTo>
                  <a:pt x="1584948" y="460848"/>
                </a:lnTo>
                <a:lnTo>
                  <a:pt x="1559280" y="478154"/>
                </a:lnTo>
                <a:lnTo>
                  <a:pt x="1527848" y="484499"/>
                </a:lnTo>
                <a:lnTo>
                  <a:pt x="80751" y="484499"/>
                </a:lnTo>
                <a:lnTo>
                  <a:pt x="49319" y="478154"/>
                </a:lnTo>
                <a:lnTo>
                  <a:pt x="23651" y="460848"/>
                </a:lnTo>
                <a:lnTo>
                  <a:pt x="6345" y="435180"/>
                </a:lnTo>
                <a:lnTo>
                  <a:pt x="0" y="403748"/>
                </a:lnTo>
                <a:lnTo>
                  <a:pt x="0" y="807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55479" y="4453863"/>
            <a:ext cx="796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VPC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Infra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71825" y="2085912"/>
            <a:ext cx="459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ec2.tf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11999" y="2773237"/>
            <a:ext cx="4197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rds.tf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11999" y="3608238"/>
            <a:ext cx="360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sg.tf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52174" y="4443238"/>
            <a:ext cx="449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vpc.tf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871650" y="3273477"/>
            <a:ext cx="908050" cy="93345"/>
            <a:chOff x="3871650" y="3273477"/>
            <a:chExt cx="908050" cy="93345"/>
          </a:xfrm>
        </p:grpSpPr>
        <p:sp>
          <p:nvSpPr>
            <p:cNvPr id="30" name="object 30"/>
            <p:cNvSpPr/>
            <p:nvPr/>
          </p:nvSpPr>
          <p:spPr>
            <a:xfrm>
              <a:off x="3871650" y="3319899"/>
              <a:ext cx="837565" cy="0"/>
            </a:xfrm>
            <a:custGeom>
              <a:avLst/>
              <a:gdLst/>
              <a:ahLst/>
              <a:cxnLst/>
              <a:rect l="l" t="t" r="r" b="b"/>
              <a:pathLst>
                <a:path w="837564">
                  <a:moveTo>
                    <a:pt x="0" y="0"/>
                  </a:moveTo>
                  <a:lnTo>
                    <a:pt x="837170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2398" y="3273477"/>
              <a:ext cx="116865" cy="92844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7649559" y="2203079"/>
            <a:ext cx="856615" cy="36830"/>
            <a:chOff x="7649559" y="2203079"/>
            <a:chExt cx="856615" cy="36830"/>
          </a:xfrm>
        </p:grpSpPr>
        <p:sp>
          <p:nvSpPr>
            <p:cNvPr id="33" name="object 33"/>
            <p:cNvSpPr/>
            <p:nvPr/>
          </p:nvSpPr>
          <p:spPr>
            <a:xfrm>
              <a:off x="7673035" y="2218334"/>
              <a:ext cx="828040" cy="17145"/>
            </a:xfrm>
            <a:custGeom>
              <a:avLst/>
              <a:gdLst/>
              <a:ahLst/>
              <a:cxnLst/>
              <a:rect l="l" t="t" r="r" b="b"/>
              <a:pathLst>
                <a:path w="828040" h="17144">
                  <a:moveTo>
                    <a:pt x="827763" y="1673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54321" y="220784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206" y="21418"/>
                  </a:moveTo>
                  <a:lnTo>
                    <a:pt x="0" y="10114"/>
                  </a:lnTo>
                  <a:lnTo>
                    <a:pt x="29640" y="0"/>
                  </a:lnTo>
                  <a:lnTo>
                    <a:pt x="18713" y="10492"/>
                  </a:lnTo>
                  <a:lnTo>
                    <a:pt x="29206" y="2141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54321" y="220784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3" y="10492"/>
                  </a:moveTo>
                  <a:lnTo>
                    <a:pt x="29640" y="0"/>
                  </a:lnTo>
                  <a:lnTo>
                    <a:pt x="0" y="10114"/>
                  </a:lnTo>
                  <a:lnTo>
                    <a:pt x="29206" y="21418"/>
                  </a:lnTo>
                  <a:lnTo>
                    <a:pt x="18713" y="1049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615275" y="1873654"/>
            <a:ext cx="974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terraform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plan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85575" y="4808930"/>
            <a:ext cx="57912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b="1" spc="-10" dirty="0">
                <a:latin typeface="Arial"/>
                <a:cs typeface="Arial"/>
              </a:rPr>
              <a:t>infra.tf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698115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Slow</a:t>
            </a:r>
            <a:r>
              <a:rPr spc="-135" dirty="0"/>
              <a:t> </a:t>
            </a:r>
            <a:r>
              <a:rPr spc="-20" dirty="0"/>
              <a:t>Down,</a:t>
            </a:r>
            <a:r>
              <a:rPr spc="-125" dirty="0"/>
              <a:t> </a:t>
            </a:r>
            <a:r>
              <a:rPr spc="-145" dirty="0"/>
              <a:t>My</a:t>
            </a:r>
            <a:r>
              <a:rPr spc="-120" dirty="0"/>
              <a:t> </a:t>
            </a:r>
            <a:r>
              <a:rPr spc="-25" dirty="0"/>
              <a:t>Man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925" y="938855"/>
            <a:ext cx="8336915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prevent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querying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current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during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operations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plan.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achieved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1155CC"/>
                </a:solidFill>
                <a:latin typeface="Times New Roman"/>
                <a:cs typeface="Times New Roman"/>
              </a:rPr>
              <a:t>-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refresh=false</a:t>
            </a: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1155CC"/>
                </a:solidFill>
                <a:latin typeface="Times New Roman"/>
                <a:cs typeface="Times New Roman"/>
              </a:rPr>
              <a:t>flag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6575" y="2452875"/>
            <a:ext cx="3068399" cy="20706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6850" rIns="0" bIns="0" rtlCol="0">
            <a:spAutoFit/>
          </a:bodyPr>
          <a:lstStyle/>
          <a:p>
            <a:pPr marL="2030095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93C47D"/>
                </a:solidFill>
              </a:rPr>
              <a:t>Infrastructure</a:t>
            </a:r>
            <a:r>
              <a:rPr spc="-155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Orchestration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1022231"/>
            <a:ext cx="806069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579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Orchestration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primarily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manage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environments.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Example: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Servers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GB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RAM,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vCPUs.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firewall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rule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allow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SSH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connection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Office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IPs.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8952" y="3400056"/>
            <a:ext cx="1431290" cy="803275"/>
            <a:chOff x="638952" y="3400056"/>
            <a:chExt cx="1431290" cy="803275"/>
          </a:xfrm>
        </p:grpSpPr>
        <p:sp>
          <p:nvSpPr>
            <p:cNvPr id="6" name="object 6"/>
            <p:cNvSpPr/>
            <p:nvPr/>
          </p:nvSpPr>
          <p:spPr>
            <a:xfrm>
              <a:off x="643714" y="3404818"/>
              <a:ext cx="1421765" cy="793750"/>
            </a:xfrm>
            <a:custGeom>
              <a:avLst/>
              <a:gdLst/>
              <a:ahLst/>
              <a:cxnLst/>
              <a:rect l="l" t="t" r="r" b="b"/>
              <a:pathLst>
                <a:path w="1421764" h="793750">
                  <a:moveTo>
                    <a:pt x="1289197" y="793199"/>
                  </a:move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289197" y="0"/>
                  </a:lnTo>
                  <a:lnTo>
                    <a:pt x="1339789" y="10063"/>
                  </a:lnTo>
                  <a:lnTo>
                    <a:pt x="1382678" y="38721"/>
                  </a:lnTo>
                  <a:lnTo>
                    <a:pt x="1411336" y="81610"/>
                  </a:lnTo>
                  <a:lnTo>
                    <a:pt x="1421400" y="132202"/>
                  </a:lnTo>
                  <a:lnTo>
                    <a:pt x="1421400" y="660997"/>
                  </a:lnTo>
                  <a:lnTo>
                    <a:pt x="1414660" y="702783"/>
                  </a:lnTo>
                  <a:lnTo>
                    <a:pt x="1395892" y="739074"/>
                  </a:lnTo>
                  <a:lnTo>
                    <a:pt x="1367274" y="767692"/>
                  </a:lnTo>
                  <a:lnTo>
                    <a:pt x="1330983" y="786460"/>
                  </a:lnTo>
                  <a:lnTo>
                    <a:pt x="1289197" y="7931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3714" y="3404818"/>
              <a:ext cx="1421765" cy="793750"/>
            </a:xfrm>
            <a:custGeom>
              <a:avLst/>
              <a:gdLst/>
              <a:ahLst/>
              <a:cxnLst/>
              <a:rect l="l" t="t" r="r" b="b"/>
              <a:pathLst>
                <a:path w="1421764" h="793750">
                  <a:moveTo>
                    <a:pt x="0" y="132202"/>
                  </a:move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289197" y="0"/>
                  </a:lnTo>
                  <a:lnTo>
                    <a:pt x="1339789" y="10063"/>
                  </a:lnTo>
                  <a:lnTo>
                    <a:pt x="1382678" y="38721"/>
                  </a:lnTo>
                  <a:lnTo>
                    <a:pt x="1411336" y="81610"/>
                  </a:lnTo>
                  <a:lnTo>
                    <a:pt x="1421400" y="132202"/>
                  </a:lnTo>
                  <a:lnTo>
                    <a:pt x="1421400" y="660997"/>
                  </a:lnTo>
                  <a:lnTo>
                    <a:pt x="1414660" y="702783"/>
                  </a:lnTo>
                  <a:lnTo>
                    <a:pt x="1395892" y="739074"/>
                  </a:lnTo>
                  <a:lnTo>
                    <a:pt x="1367274" y="767692"/>
                  </a:lnTo>
                  <a:lnTo>
                    <a:pt x="1330983" y="786460"/>
                  </a:lnTo>
                  <a:lnTo>
                    <a:pt x="1289197" y="793199"/>
                  </a:ln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34204" y="3666798"/>
            <a:ext cx="840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Arial MT"/>
                <a:cs typeface="Arial MT"/>
              </a:rPr>
              <a:t>Terraform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59115" y="2989837"/>
            <a:ext cx="3326765" cy="1365885"/>
            <a:chOff x="3459115" y="2989837"/>
            <a:chExt cx="3326765" cy="1365885"/>
          </a:xfrm>
        </p:grpSpPr>
        <p:sp>
          <p:nvSpPr>
            <p:cNvPr id="10" name="object 10"/>
            <p:cNvSpPr/>
            <p:nvPr/>
          </p:nvSpPr>
          <p:spPr>
            <a:xfrm>
              <a:off x="3530100" y="2994599"/>
              <a:ext cx="3250565" cy="1356360"/>
            </a:xfrm>
            <a:custGeom>
              <a:avLst/>
              <a:gdLst/>
              <a:ahLst/>
              <a:cxnLst/>
              <a:rect l="l" t="t" r="r" b="b"/>
              <a:pathLst>
                <a:path w="3250565" h="1356360">
                  <a:moveTo>
                    <a:pt x="3024494" y="1355999"/>
                  </a:moveTo>
                  <a:lnTo>
                    <a:pt x="226004" y="1355999"/>
                  </a:lnTo>
                  <a:lnTo>
                    <a:pt x="180456" y="1351408"/>
                  </a:lnTo>
                  <a:lnTo>
                    <a:pt x="138033" y="1338239"/>
                  </a:lnTo>
                  <a:lnTo>
                    <a:pt x="99643" y="1317402"/>
                  </a:lnTo>
                  <a:lnTo>
                    <a:pt x="66195" y="1289804"/>
                  </a:lnTo>
                  <a:lnTo>
                    <a:pt x="38597" y="1256356"/>
                  </a:lnTo>
                  <a:lnTo>
                    <a:pt x="17760" y="1217966"/>
                  </a:lnTo>
                  <a:lnTo>
                    <a:pt x="4591" y="1175543"/>
                  </a:lnTo>
                  <a:lnTo>
                    <a:pt x="0" y="1129995"/>
                  </a:lnTo>
                  <a:lnTo>
                    <a:pt x="0" y="226004"/>
                  </a:lnTo>
                  <a:lnTo>
                    <a:pt x="4591" y="180456"/>
                  </a:lnTo>
                  <a:lnTo>
                    <a:pt x="17760" y="138033"/>
                  </a:lnTo>
                  <a:lnTo>
                    <a:pt x="38597" y="99643"/>
                  </a:lnTo>
                  <a:lnTo>
                    <a:pt x="66195" y="66195"/>
                  </a:lnTo>
                  <a:lnTo>
                    <a:pt x="99643" y="38598"/>
                  </a:lnTo>
                  <a:lnTo>
                    <a:pt x="138033" y="17760"/>
                  </a:lnTo>
                  <a:lnTo>
                    <a:pt x="180456" y="4591"/>
                  </a:lnTo>
                  <a:lnTo>
                    <a:pt x="226004" y="0"/>
                  </a:lnTo>
                  <a:lnTo>
                    <a:pt x="3024494" y="0"/>
                  </a:lnTo>
                  <a:lnTo>
                    <a:pt x="3068792" y="4382"/>
                  </a:lnTo>
                  <a:lnTo>
                    <a:pt x="3110983" y="17203"/>
                  </a:lnTo>
                  <a:lnTo>
                    <a:pt x="3149883" y="37971"/>
                  </a:lnTo>
                  <a:lnTo>
                    <a:pt x="3184304" y="66195"/>
                  </a:lnTo>
                  <a:lnTo>
                    <a:pt x="3212528" y="100617"/>
                  </a:lnTo>
                  <a:lnTo>
                    <a:pt x="3233296" y="139516"/>
                  </a:lnTo>
                  <a:lnTo>
                    <a:pt x="3246117" y="181707"/>
                  </a:lnTo>
                  <a:lnTo>
                    <a:pt x="3250499" y="226004"/>
                  </a:lnTo>
                  <a:lnTo>
                    <a:pt x="3250499" y="1129995"/>
                  </a:lnTo>
                  <a:lnTo>
                    <a:pt x="3245908" y="1175543"/>
                  </a:lnTo>
                  <a:lnTo>
                    <a:pt x="3232739" y="1217966"/>
                  </a:lnTo>
                  <a:lnTo>
                    <a:pt x="3211901" y="1256356"/>
                  </a:lnTo>
                  <a:lnTo>
                    <a:pt x="3184304" y="1289804"/>
                  </a:lnTo>
                  <a:lnTo>
                    <a:pt x="3150856" y="1317402"/>
                  </a:lnTo>
                  <a:lnTo>
                    <a:pt x="3112466" y="1338239"/>
                  </a:lnTo>
                  <a:lnTo>
                    <a:pt x="3070042" y="1351408"/>
                  </a:lnTo>
                  <a:lnTo>
                    <a:pt x="3024494" y="13559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30100" y="2994599"/>
              <a:ext cx="3250565" cy="1356360"/>
            </a:xfrm>
            <a:custGeom>
              <a:avLst/>
              <a:gdLst/>
              <a:ahLst/>
              <a:cxnLst/>
              <a:rect l="l" t="t" r="r" b="b"/>
              <a:pathLst>
                <a:path w="3250565" h="1356360">
                  <a:moveTo>
                    <a:pt x="0" y="226004"/>
                  </a:moveTo>
                  <a:lnTo>
                    <a:pt x="4591" y="180456"/>
                  </a:lnTo>
                  <a:lnTo>
                    <a:pt x="17760" y="138033"/>
                  </a:lnTo>
                  <a:lnTo>
                    <a:pt x="38597" y="99643"/>
                  </a:lnTo>
                  <a:lnTo>
                    <a:pt x="66195" y="66195"/>
                  </a:lnTo>
                  <a:lnTo>
                    <a:pt x="99643" y="38598"/>
                  </a:lnTo>
                  <a:lnTo>
                    <a:pt x="138033" y="17760"/>
                  </a:lnTo>
                  <a:lnTo>
                    <a:pt x="180456" y="4591"/>
                  </a:lnTo>
                  <a:lnTo>
                    <a:pt x="226004" y="0"/>
                  </a:lnTo>
                  <a:lnTo>
                    <a:pt x="3024494" y="0"/>
                  </a:lnTo>
                  <a:lnTo>
                    <a:pt x="3068792" y="4382"/>
                  </a:lnTo>
                  <a:lnTo>
                    <a:pt x="3110983" y="17203"/>
                  </a:lnTo>
                  <a:lnTo>
                    <a:pt x="3149883" y="37971"/>
                  </a:lnTo>
                  <a:lnTo>
                    <a:pt x="3184304" y="66195"/>
                  </a:lnTo>
                  <a:lnTo>
                    <a:pt x="3212528" y="100617"/>
                  </a:lnTo>
                  <a:lnTo>
                    <a:pt x="3233296" y="139516"/>
                  </a:lnTo>
                  <a:lnTo>
                    <a:pt x="3246117" y="181707"/>
                  </a:lnTo>
                  <a:lnTo>
                    <a:pt x="3250499" y="226004"/>
                  </a:lnTo>
                  <a:lnTo>
                    <a:pt x="3250499" y="1129995"/>
                  </a:lnTo>
                  <a:lnTo>
                    <a:pt x="3245908" y="1175543"/>
                  </a:lnTo>
                  <a:lnTo>
                    <a:pt x="3232739" y="1217966"/>
                  </a:lnTo>
                  <a:lnTo>
                    <a:pt x="3211901" y="1256356"/>
                  </a:lnTo>
                  <a:lnTo>
                    <a:pt x="3184304" y="1289804"/>
                  </a:lnTo>
                  <a:lnTo>
                    <a:pt x="3150856" y="1317402"/>
                  </a:lnTo>
                  <a:lnTo>
                    <a:pt x="3112466" y="1338239"/>
                  </a:lnTo>
                  <a:lnTo>
                    <a:pt x="3070042" y="1351408"/>
                  </a:lnTo>
                  <a:lnTo>
                    <a:pt x="3024494" y="1355999"/>
                  </a:lnTo>
                  <a:lnTo>
                    <a:pt x="226004" y="1355999"/>
                  </a:lnTo>
                  <a:lnTo>
                    <a:pt x="180456" y="1351408"/>
                  </a:lnTo>
                  <a:lnTo>
                    <a:pt x="138033" y="1338239"/>
                  </a:lnTo>
                  <a:lnTo>
                    <a:pt x="99643" y="1317402"/>
                  </a:lnTo>
                  <a:lnTo>
                    <a:pt x="66195" y="1289804"/>
                  </a:lnTo>
                  <a:lnTo>
                    <a:pt x="38597" y="1256356"/>
                  </a:lnTo>
                  <a:lnTo>
                    <a:pt x="17760" y="1217966"/>
                  </a:lnTo>
                  <a:lnTo>
                    <a:pt x="4591" y="1175543"/>
                  </a:lnTo>
                  <a:lnTo>
                    <a:pt x="0" y="1129995"/>
                  </a:lnTo>
                  <a:lnTo>
                    <a:pt x="0" y="22600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9115" y="3275999"/>
              <a:ext cx="798852" cy="7931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6815" y="3275999"/>
              <a:ext cx="798852" cy="793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8700" y="3275989"/>
              <a:ext cx="798852" cy="793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7727" y="3350399"/>
              <a:ext cx="651063" cy="6443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6219" y="3469466"/>
              <a:ext cx="495631" cy="4955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31320" y="3692420"/>
              <a:ext cx="222250" cy="0"/>
            </a:xfrm>
            <a:custGeom>
              <a:avLst/>
              <a:gdLst/>
              <a:ahLst/>
              <a:cxnLst/>
              <a:rect l="l" t="t" r="r" b="b"/>
              <a:pathLst>
                <a:path w="222250">
                  <a:moveTo>
                    <a:pt x="0" y="0"/>
                  </a:moveTo>
                  <a:lnTo>
                    <a:pt x="222113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12601" y="368170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12601" y="368170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42722" y="368170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42722" y="368170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187825" y="4434814"/>
            <a:ext cx="18357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Fleet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95312" y="3750038"/>
            <a:ext cx="1120140" cy="31115"/>
            <a:chOff x="2195312" y="3750038"/>
            <a:chExt cx="1120140" cy="31115"/>
          </a:xfrm>
        </p:grpSpPr>
        <p:sp>
          <p:nvSpPr>
            <p:cNvPr id="24" name="object 24"/>
            <p:cNvSpPr/>
            <p:nvPr/>
          </p:nvSpPr>
          <p:spPr>
            <a:xfrm>
              <a:off x="2200075" y="3757724"/>
              <a:ext cx="1091565" cy="8255"/>
            </a:xfrm>
            <a:custGeom>
              <a:avLst/>
              <a:gdLst/>
              <a:ahLst/>
              <a:cxnLst/>
              <a:rect l="l" t="t" r="r" b="b"/>
              <a:pathLst>
                <a:path w="1091564" h="8254">
                  <a:moveTo>
                    <a:pt x="0" y="0"/>
                  </a:moveTo>
                  <a:lnTo>
                    <a:pt x="1091457" y="7864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80744" y="375480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88" y="10788"/>
                  </a:lnTo>
                  <a:lnTo>
                    <a:pt x="154" y="0"/>
                  </a:lnTo>
                  <a:lnTo>
                    <a:pt x="29506" y="10923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80744" y="375480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88" y="10788"/>
                  </a:moveTo>
                  <a:lnTo>
                    <a:pt x="0" y="21422"/>
                  </a:lnTo>
                  <a:lnTo>
                    <a:pt x="29506" y="10923"/>
                  </a:lnTo>
                  <a:lnTo>
                    <a:pt x="154" y="0"/>
                  </a:lnTo>
                  <a:lnTo>
                    <a:pt x="10788" y="1078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698115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Specify </a:t>
            </a:r>
            <a:r>
              <a:rPr dirty="0"/>
              <a:t>the</a:t>
            </a:r>
            <a:r>
              <a:rPr spc="-125" dirty="0"/>
              <a:t> </a:t>
            </a:r>
            <a:r>
              <a:rPr spc="-70" dirty="0"/>
              <a:t>Target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925" y="938855"/>
            <a:ext cx="7361555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-</a:t>
            </a:r>
            <a:r>
              <a:rPr sz="1800" spc="-50" dirty="0">
                <a:solidFill>
                  <a:srgbClr val="1155CC"/>
                </a:solidFill>
                <a:latin typeface="Times New Roman"/>
                <a:cs typeface="Times New Roman"/>
              </a:rPr>
              <a:t>target=resource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flag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target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specific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resource.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Generally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means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operate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isolated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portions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very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large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configurations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64212" y="3537894"/>
            <a:ext cx="1426845" cy="31115"/>
            <a:chOff x="1164212" y="3537894"/>
            <a:chExt cx="1426845" cy="31115"/>
          </a:xfrm>
        </p:grpSpPr>
        <p:sp>
          <p:nvSpPr>
            <p:cNvPr id="5" name="object 5"/>
            <p:cNvSpPr/>
            <p:nvPr/>
          </p:nvSpPr>
          <p:spPr>
            <a:xfrm>
              <a:off x="1168974" y="3544349"/>
              <a:ext cx="1398270" cy="9525"/>
            </a:xfrm>
            <a:custGeom>
              <a:avLst/>
              <a:gdLst/>
              <a:ahLst/>
              <a:cxnLst/>
              <a:rect l="l" t="t" r="r" b="b"/>
              <a:pathLst>
                <a:path w="1398270" h="9525">
                  <a:moveTo>
                    <a:pt x="0" y="0"/>
                  </a:moveTo>
                  <a:lnTo>
                    <a:pt x="1398057" y="908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6251" y="354265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81" y="10781"/>
                  </a:lnTo>
                  <a:lnTo>
                    <a:pt x="139" y="0"/>
                  </a:lnTo>
                  <a:lnTo>
                    <a:pt x="29498" y="1090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6251" y="354265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81" y="10781"/>
                  </a:moveTo>
                  <a:lnTo>
                    <a:pt x="0" y="21422"/>
                  </a:lnTo>
                  <a:lnTo>
                    <a:pt x="29498" y="10902"/>
                  </a:lnTo>
                  <a:lnTo>
                    <a:pt x="139" y="0"/>
                  </a:lnTo>
                  <a:lnTo>
                    <a:pt x="10781" y="1078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9750" y="3033229"/>
            <a:ext cx="1791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terraform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plan</a:t>
            </a:r>
            <a:r>
              <a:rPr sz="1200" spc="-10" dirty="0">
                <a:latin typeface="Arial MT"/>
                <a:cs typeface="Arial MT"/>
              </a:rPr>
              <a:t> -target=ec2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3044" y="2302824"/>
            <a:ext cx="1778676" cy="2540957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9399" y="1801184"/>
            <a:ext cx="204851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40" dirty="0">
                <a:solidFill>
                  <a:srgbClr val="666666"/>
                </a:solidFill>
                <a:latin typeface="Times New Roman"/>
                <a:cs typeface="Times New Roman"/>
              </a:rPr>
              <a:t>Zipmap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60465" y="3088651"/>
            <a:ext cx="27565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9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Function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3052" y="113685"/>
            <a:ext cx="2847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25" dirty="0"/>
              <a:t> </a:t>
            </a:r>
            <a:r>
              <a:rPr spc="-45" dirty="0"/>
              <a:t>of</a:t>
            </a:r>
            <a:r>
              <a:rPr spc="-120" dirty="0"/>
              <a:t> </a:t>
            </a:r>
            <a:r>
              <a:rPr spc="-10" dirty="0"/>
              <a:t>Zipmap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72915"/>
            <a:ext cx="7338059" cy="5721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zipmap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function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constructs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map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list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keys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corresponding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list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of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values.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31575" y="2277262"/>
          <a:ext cx="1268095" cy="118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095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pineapple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orange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strawberry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137749" y="2317437"/>
          <a:ext cx="1268095" cy="118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095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yellow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orange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red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001325" y="2475362"/>
          <a:ext cx="1810385" cy="118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0385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pineapple=yellow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orange=orange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strawberry=red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4619149" y="3046418"/>
            <a:ext cx="1113155" cy="62230"/>
            <a:chOff x="4619149" y="3046418"/>
            <a:chExt cx="1113155" cy="62230"/>
          </a:xfrm>
        </p:grpSpPr>
        <p:sp>
          <p:nvSpPr>
            <p:cNvPr id="11" name="object 11"/>
            <p:cNvSpPr/>
            <p:nvPr/>
          </p:nvSpPr>
          <p:spPr>
            <a:xfrm>
              <a:off x="4628674" y="3070999"/>
              <a:ext cx="1056640" cy="6985"/>
            </a:xfrm>
            <a:custGeom>
              <a:avLst/>
              <a:gdLst/>
              <a:ahLst/>
              <a:cxnLst/>
              <a:rect l="l" t="t" r="r" b="b"/>
              <a:pathLst>
                <a:path w="1056639" h="6985">
                  <a:moveTo>
                    <a:pt x="0" y="0"/>
                  </a:moveTo>
                  <a:lnTo>
                    <a:pt x="1056415" y="6498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63535" y="3055943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0" y="42845"/>
                  </a:moveTo>
                  <a:lnTo>
                    <a:pt x="21554" y="21554"/>
                  </a:lnTo>
                  <a:lnTo>
                    <a:pt x="263" y="0"/>
                  </a:lnTo>
                  <a:lnTo>
                    <a:pt x="58990" y="21784"/>
                  </a:lnTo>
                  <a:lnTo>
                    <a:pt x="0" y="4284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3535" y="3055943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21554" y="21554"/>
                  </a:moveTo>
                  <a:lnTo>
                    <a:pt x="0" y="42845"/>
                  </a:lnTo>
                  <a:lnTo>
                    <a:pt x="58990" y="21784"/>
                  </a:lnTo>
                  <a:lnTo>
                    <a:pt x="263" y="0"/>
                  </a:lnTo>
                  <a:lnTo>
                    <a:pt x="21554" y="21554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6537" y="4011088"/>
            <a:ext cx="943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List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Keys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15537" y="4021513"/>
            <a:ext cx="10788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List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Values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41800" y="3218663"/>
            <a:ext cx="598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zipmap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66747" y="2835989"/>
            <a:ext cx="495300" cy="477520"/>
            <a:chOff x="2266747" y="2835989"/>
            <a:chExt cx="495300" cy="477520"/>
          </a:xfrm>
        </p:grpSpPr>
        <p:sp>
          <p:nvSpPr>
            <p:cNvPr id="18" name="object 18"/>
            <p:cNvSpPr/>
            <p:nvPr/>
          </p:nvSpPr>
          <p:spPr>
            <a:xfrm>
              <a:off x="2271509" y="2841002"/>
              <a:ext cx="485775" cy="467359"/>
            </a:xfrm>
            <a:custGeom>
              <a:avLst/>
              <a:gdLst/>
              <a:ahLst/>
              <a:cxnLst/>
              <a:rect l="l" t="t" r="r" b="b"/>
              <a:pathLst>
                <a:path w="485775" h="467360">
                  <a:moveTo>
                    <a:pt x="485254" y="158750"/>
                  </a:moveTo>
                  <a:lnTo>
                    <a:pt x="317411" y="158750"/>
                  </a:lnTo>
                  <a:lnTo>
                    <a:pt x="317411" y="0"/>
                  </a:lnTo>
                  <a:lnTo>
                    <a:pt x="167830" y="0"/>
                  </a:lnTo>
                  <a:lnTo>
                    <a:pt x="167830" y="158750"/>
                  </a:lnTo>
                  <a:lnTo>
                    <a:pt x="0" y="158750"/>
                  </a:lnTo>
                  <a:lnTo>
                    <a:pt x="0" y="308610"/>
                  </a:lnTo>
                  <a:lnTo>
                    <a:pt x="167830" y="308610"/>
                  </a:lnTo>
                  <a:lnTo>
                    <a:pt x="167830" y="467360"/>
                  </a:lnTo>
                  <a:lnTo>
                    <a:pt x="317411" y="467360"/>
                  </a:lnTo>
                  <a:lnTo>
                    <a:pt x="317411" y="308610"/>
                  </a:lnTo>
                  <a:lnTo>
                    <a:pt x="485254" y="308610"/>
                  </a:lnTo>
                  <a:lnTo>
                    <a:pt x="485254" y="158750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71510" y="2840751"/>
              <a:ext cx="485775" cy="467995"/>
            </a:xfrm>
            <a:custGeom>
              <a:avLst/>
              <a:gdLst/>
              <a:ahLst/>
              <a:cxnLst/>
              <a:rect l="l" t="t" r="r" b="b"/>
              <a:pathLst>
                <a:path w="485775" h="467995">
                  <a:moveTo>
                    <a:pt x="0" y="158904"/>
                  </a:moveTo>
                  <a:lnTo>
                    <a:pt x="167833" y="158904"/>
                  </a:lnTo>
                  <a:lnTo>
                    <a:pt x="167833" y="0"/>
                  </a:lnTo>
                  <a:lnTo>
                    <a:pt x="317420" y="0"/>
                  </a:lnTo>
                  <a:lnTo>
                    <a:pt x="317420" y="158904"/>
                  </a:lnTo>
                  <a:lnTo>
                    <a:pt x="485254" y="158904"/>
                  </a:lnTo>
                  <a:lnTo>
                    <a:pt x="485254" y="308491"/>
                  </a:lnTo>
                  <a:lnTo>
                    <a:pt x="317420" y="308491"/>
                  </a:lnTo>
                  <a:lnTo>
                    <a:pt x="317420" y="467396"/>
                  </a:lnTo>
                  <a:lnTo>
                    <a:pt x="167833" y="467396"/>
                  </a:lnTo>
                  <a:lnTo>
                    <a:pt x="167833" y="308491"/>
                  </a:lnTo>
                  <a:lnTo>
                    <a:pt x="0" y="308491"/>
                  </a:lnTo>
                  <a:lnTo>
                    <a:pt x="0" y="1589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51892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Sample</a:t>
            </a:r>
            <a:r>
              <a:rPr spc="-130" dirty="0"/>
              <a:t> </a:t>
            </a:r>
            <a:r>
              <a:rPr spc="75" dirty="0"/>
              <a:t>Output</a:t>
            </a:r>
            <a:r>
              <a:rPr spc="-130" dirty="0"/>
              <a:t> </a:t>
            </a:r>
            <a:r>
              <a:rPr spc="-45" dirty="0"/>
              <a:t>of</a:t>
            </a:r>
            <a:r>
              <a:rPr spc="-125" dirty="0"/>
              <a:t> </a:t>
            </a:r>
            <a:r>
              <a:rPr spc="-30" dirty="0"/>
              <a:t>Zipmap</a:t>
            </a:r>
            <a:r>
              <a:rPr spc="-130" dirty="0"/>
              <a:t> </a:t>
            </a:r>
            <a:r>
              <a:rPr spc="-10" dirty="0"/>
              <a:t>Function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537" y="1868289"/>
            <a:ext cx="7289574" cy="13134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271" y="113685"/>
            <a:ext cx="22910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Simple</a:t>
            </a:r>
            <a:r>
              <a:rPr spc="-105" dirty="0"/>
              <a:t> </a:t>
            </a:r>
            <a:r>
              <a:rPr spc="-114" dirty="0"/>
              <a:t>Use-</a:t>
            </a:r>
            <a:r>
              <a:rPr spc="-80" dirty="0"/>
              <a:t>Case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654177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creating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IAM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users.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need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contains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direct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mapping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IAM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names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ARNs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874" y="2727248"/>
            <a:ext cx="7009024" cy="11608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5200" spc="-30" dirty="0">
                <a:solidFill>
                  <a:srgbClr val="666666"/>
                </a:solidFill>
              </a:rPr>
              <a:t>Comments</a:t>
            </a:r>
            <a:r>
              <a:rPr sz="5200" spc="-285" dirty="0">
                <a:solidFill>
                  <a:srgbClr val="666666"/>
                </a:solidFill>
              </a:rPr>
              <a:t> </a:t>
            </a:r>
            <a:r>
              <a:rPr sz="5200" dirty="0">
                <a:solidFill>
                  <a:srgbClr val="666666"/>
                </a:solidFill>
              </a:rPr>
              <a:t>in</a:t>
            </a:r>
            <a:r>
              <a:rPr sz="5200" spc="-265" dirty="0">
                <a:solidFill>
                  <a:srgbClr val="666666"/>
                </a:solidFill>
              </a:rPr>
              <a:t> </a:t>
            </a:r>
            <a:r>
              <a:rPr sz="5200" spc="-560" dirty="0">
                <a:solidFill>
                  <a:srgbClr val="666666"/>
                </a:solidFill>
              </a:rPr>
              <a:t>T</a:t>
            </a:r>
            <a:r>
              <a:rPr sz="5200" spc="-55" dirty="0">
                <a:solidFill>
                  <a:srgbClr val="666666"/>
                </a:solidFill>
              </a:rPr>
              <a:t>erra</a:t>
            </a:r>
            <a:r>
              <a:rPr sz="5200" spc="-195" dirty="0">
                <a:solidFill>
                  <a:srgbClr val="666666"/>
                </a:solidFill>
              </a:rPr>
              <a:t>f</a:t>
            </a:r>
            <a:r>
              <a:rPr sz="5200" spc="-55" dirty="0">
                <a:solidFill>
                  <a:srgbClr val="666666"/>
                </a:solidFill>
              </a:rPr>
              <a:t>orm</a:t>
            </a:r>
            <a:r>
              <a:rPr sz="5200" spc="-254" dirty="0">
                <a:solidFill>
                  <a:srgbClr val="666666"/>
                </a:solidFill>
              </a:rPr>
              <a:t> </a:t>
            </a:r>
            <a:r>
              <a:rPr sz="5200" spc="-20" dirty="0">
                <a:solidFill>
                  <a:srgbClr val="666666"/>
                </a:solidFill>
              </a:rPr>
              <a:t>Code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617218" y="3088651"/>
            <a:ext cx="3286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FF7900"/>
                </a:solidFill>
                <a:latin typeface="Times New Roman"/>
                <a:cs typeface="Times New Roman"/>
              </a:rPr>
              <a:t>Commenting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the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7900"/>
                </a:solidFill>
                <a:latin typeface="Times New Roman"/>
                <a:cs typeface="Times New Roman"/>
              </a:rPr>
              <a:t>Code!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0299" y="113685"/>
            <a:ext cx="32924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Overview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of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Comments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1250" y="926165"/>
            <a:ext cx="7225665" cy="5721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comment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text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added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provide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explanatory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information,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usually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about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function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9535" y="1823650"/>
            <a:ext cx="4573814" cy="27216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32981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Comments</a:t>
            </a:r>
            <a:r>
              <a:rPr spc="-135" dirty="0"/>
              <a:t> </a:t>
            </a:r>
            <a:r>
              <a:rPr dirty="0"/>
              <a:t>in</a:t>
            </a:r>
            <a:r>
              <a:rPr spc="-130" dirty="0"/>
              <a:t> </a:t>
            </a:r>
            <a:r>
              <a:rPr spc="-50" dirty="0"/>
              <a:t>Terraform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1250" y="926165"/>
            <a:ext cx="6304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language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supports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three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syntaxes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comments: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83325" y="1873687"/>
          <a:ext cx="8244205" cy="1795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6490"/>
                <a:gridCol w="7117715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#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begins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single-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line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comment,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ending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end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line.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//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also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begins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single-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line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comment,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alternative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#.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/*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*/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start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end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delimiters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comment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might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span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over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multiple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lines.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8243" y="1713792"/>
            <a:ext cx="61982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75" dirty="0">
                <a:solidFill>
                  <a:srgbClr val="000000"/>
                </a:solidFill>
                <a:latin typeface="Arial"/>
                <a:cs typeface="Arial"/>
              </a:rPr>
              <a:t>Resource</a:t>
            </a:r>
            <a:r>
              <a:rPr sz="2600" b="1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000000"/>
                </a:solidFill>
                <a:latin typeface="Arial"/>
                <a:cs typeface="Arial"/>
              </a:rPr>
              <a:t>Behavior</a:t>
            </a:r>
            <a:r>
              <a:rPr sz="2600" b="1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2600" b="1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90" dirty="0">
                <a:solidFill>
                  <a:srgbClr val="000000"/>
                </a:solidFill>
                <a:latin typeface="Arial"/>
                <a:cs typeface="Arial"/>
              </a:rPr>
              <a:t>Meta-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Argument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96280" y="332601"/>
            <a:ext cx="3467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93C47D"/>
                </a:solidFill>
                <a:latin typeface="Times New Roman"/>
                <a:cs typeface="Times New Roman"/>
              </a:rPr>
              <a:t>Understanding</a:t>
            </a:r>
            <a:r>
              <a:rPr sz="2800" spc="-11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93C47D"/>
                </a:solidFill>
                <a:latin typeface="Times New Roman"/>
                <a:cs typeface="Times New Roman"/>
              </a:rPr>
              <a:t>the</a:t>
            </a:r>
            <a:r>
              <a:rPr sz="2800" spc="-11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45" dirty="0">
                <a:solidFill>
                  <a:srgbClr val="93C47D"/>
                </a:solidFill>
                <a:latin typeface="Times New Roman"/>
                <a:cs typeface="Times New Roman"/>
              </a:rPr>
              <a:t>Basics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575" y="1061880"/>
            <a:ext cx="8113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block</a:t>
            </a:r>
            <a:r>
              <a:rPr sz="1800" spc="-15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declares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particular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exist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given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settings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7875" y="2989675"/>
            <a:ext cx="3607925" cy="12127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6120" y="292951"/>
            <a:ext cx="6228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93C47D"/>
                </a:solidFill>
              </a:rPr>
              <a:t>IAC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&amp;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Configuration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55" dirty="0">
                <a:solidFill>
                  <a:srgbClr val="93C47D"/>
                </a:solidFill>
              </a:rPr>
              <a:t>Management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=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35" dirty="0">
                <a:solidFill>
                  <a:srgbClr val="93C47D"/>
                </a:solidFill>
              </a:rPr>
              <a:t>Friends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49418" y="1534327"/>
            <a:ext cx="979805" cy="31115"/>
            <a:chOff x="1249418" y="1534327"/>
            <a:chExt cx="979805" cy="31115"/>
          </a:xfrm>
        </p:grpSpPr>
        <p:sp>
          <p:nvSpPr>
            <p:cNvPr id="5" name="object 5"/>
            <p:cNvSpPr/>
            <p:nvPr/>
          </p:nvSpPr>
          <p:spPr>
            <a:xfrm>
              <a:off x="1254181" y="1540911"/>
              <a:ext cx="951230" cy="9525"/>
            </a:xfrm>
            <a:custGeom>
              <a:avLst/>
              <a:gdLst/>
              <a:ahLst/>
              <a:cxnLst/>
              <a:rect l="l" t="t" r="r" b="b"/>
              <a:pathLst>
                <a:path w="951230" h="9525">
                  <a:moveTo>
                    <a:pt x="0" y="0"/>
                  </a:moveTo>
                  <a:lnTo>
                    <a:pt x="951058" y="8991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94427" y="153909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0" y="21422"/>
                  </a:moveTo>
                  <a:lnTo>
                    <a:pt x="10812" y="10812"/>
                  </a:lnTo>
                  <a:lnTo>
                    <a:pt x="202" y="0"/>
                  </a:lnTo>
                  <a:lnTo>
                    <a:pt x="29529" y="10989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94427" y="153909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10812" y="10812"/>
                  </a:moveTo>
                  <a:lnTo>
                    <a:pt x="0" y="21422"/>
                  </a:lnTo>
                  <a:lnTo>
                    <a:pt x="29529" y="10989"/>
                  </a:lnTo>
                  <a:lnTo>
                    <a:pt x="202" y="0"/>
                  </a:lnTo>
                  <a:lnTo>
                    <a:pt x="10812" y="1081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033893" y="1581416"/>
            <a:ext cx="2105660" cy="31115"/>
            <a:chOff x="4033893" y="1581416"/>
            <a:chExt cx="2105660" cy="31115"/>
          </a:xfrm>
        </p:grpSpPr>
        <p:sp>
          <p:nvSpPr>
            <p:cNvPr id="9" name="object 9"/>
            <p:cNvSpPr/>
            <p:nvPr/>
          </p:nvSpPr>
          <p:spPr>
            <a:xfrm>
              <a:off x="4038655" y="1596870"/>
              <a:ext cx="2077085" cy="4445"/>
            </a:xfrm>
            <a:custGeom>
              <a:avLst/>
              <a:gdLst/>
              <a:ahLst/>
              <a:cxnLst/>
              <a:rect l="l" t="t" r="r" b="b"/>
              <a:pathLst>
                <a:path w="2077085" h="4444">
                  <a:moveTo>
                    <a:pt x="0" y="3839"/>
                  </a:moveTo>
                  <a:lnTo>
                    <a:pt x="2076957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04881" y="158617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39" y="21423"/>
                  </a:moveTo>
                  <a:lnTo>
                    <a:pt x="10731" y="10691"/>
                  </a:lnTo>
                  <a:lnTo>
                    <a:pt x="0" y="0"/>
                  </a:lnTo>
                  <a:lnTo>
                    <a:pt x="29449" y="10657"/>
                  </a:lnTo>
                  <a:lnTo>
                    <a:pt x="39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04881" y="158617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90">
                  <a:moveTo>
                    <a:pt x="10731" y="10691"/>
                  </a:moveTo>
                  <a:lnTo>
                    <a:pt x="39" y="21423"/>
                  </a:lnTo>
                  <a:lnTo>
                    <a:pt x="29449" y="10657"/>
                  </a:lnTo>
                  <a:lnTo>
                    <a:pt x="0" y="0"/>
                  </a:lnTo>
                  <a:lnTo>
                    <a:pt x="10731" y="1069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047799" y="953587"/>
            <a:ext cx="4702810" cy="3007995"/>
            <a:chOff x="4047799" y="953587"/>
            <a:chExt cx="4702810" cy="3007995"/>
          </a:xfrm>
        </p:grpSpPr>
        <p:sp>
          <p:nvSpPr>
            <p:cNvPr id="13" name="object 13"/>
            <p:cNvSpPr/>
            <p:nvPr/>
          </p:nvSpPr>
          <p:spPr>
            <a:xfrm>
              <a:off x="4071279" y="958350"/>
              <a:ext cx="4674235" cy="2998470"/>
            </a:xfrm>
            <a:custGeom>
              <a:avLst/>
              <a:gdLst/>
              <a:ahLst/>
              <a:cxnLst/>
              <a:rect l="l" t="t" r="r" b="b"/>
              <a:pathLst>
                <a:path w="4674234" h="2998470">
                  <a:moveTo>
                    <a:pt x="2912794" y="293555"/>
                  </a:moveTo>
                  <a:lnTo>
                    <a:pt x="2916637" y="245939"/>
                  </a:lnTo>
                  <a:lnTo>
                    <a:pt x="2927760" y="200769"/>
                  </a:lnTo>
                  <a:lnTo>
                    <a:pt x="2945561" y="158650"/>
                  </a:lnTo>
                  <a:lnTo>
                    <a:pt x="2969434" y="120185"/>
                  </a:lnTo>
                  <a:lnTo>
                    <a:pt x="2998775" y="85980"/>
                  </a:lnTo>
                  <a:lnTo>
                    <a:pt x="3032980" y="56639"/>
                  </a:lnTo>
                  <a:lnTo>
                    <a:pt x="3071445" y="32766"/>
                  </a:lnTo>
                  <a:lnTo>
                    <a:pt x="3113564" y="14965"/>
                  </a:lnTo>
                  <a:lnTo>
                    <a:pt x="3158734" y="3842"/>
                  </a:lnTo>
                  <a:lnTo>
                    <a:pt x="3206351" y="0"/>
                  </a:lnTo>
                  <a:lnTo>
                    <a:pt x="4380538" y="0"/>
                  </a:lnTo>
                  <a:lnTo>
                    <a:pt x="4426738" y="3656"/>
                  </a:lnTo>
                  <a:lnTo>
                    <a:pt x="4471384" y="14410"/>
                  </a:lnTo>
                  <a:lnTo>
                    <a:pt x="4513687" y="31932"/>
                  </a:lnTo>
                  <a:lnTo>
                    <a:pt x="4552860" y="55898"/>
                  </a:lnTo>
                  <a:lnTo>
                    <a:pt x="4588114" y="85980"/>
                  </a:lnTo>
                  <a:lnTo>
                    <a:pt x="4618196" y="121234"/>
                  </a:lnTo>
                  <a:lnTo>
                    <a:pt x="4642162" y="160407"/>
                  </a:lnTo>
                  <a:lnTo>
                    <a:pt x="4659684" y="202710"/>
                  </a:lnTo>
                  <a:lnTo>
                    <a:pt x="4670438" y="247356"/>
                  </a:lnTo>
                  <a:lnTo>
                    <a:pt x="4674094" y="293555"/>
                  </a:lnTo>
                  <a:lnTo>
                    <a:pt x="4674094" y="2704344"/>
                  </a:lnTo>
                  <a:lnTo>
                    <a:pt x="4670252" y="2751960"/>
                  </a:lnTo>
                  <a:lnTo>
                    <a:pt x="4659129" y="2797130"/>
                  </a:lnTo>
                  <a:lnTo>
                    <a:pt x="4641328" y="2839250"/>
                  </a:lnTo>
                  <a:lnTo>
                    <a:pt x="4617455" y="2877714"/>
                  </a:lnTo>
                  <a:lnTo>
                    <a:pt x="4588114" y="2911919"/>
                  </a:lnTo>
                  <a:lnTo>
                    <a:pt x="4553909" y="2941260"/>
                  </a:lnTo>
                  <a:lnTo>
                    <a:pt x="4515444" y="2965133"/>
                  </a:lnTo>
                  <a:lnTo>
                    <a:pt x="4473325" y="2982934"/>
                  </a:lnTo>
                  <a:lnTo>
                    <a:pt x="4428154" y="2994057"/>
                  </a:lnTo>
                  <a:lnTo>
                    <a:pt x="4380538" y="2997899"/>
                  </a:lnTo>
                  <a:lnTo>
                    <a:pt x="3206351" y="2997899"/>
                  </a:lnTo>
                  <a:lnTo>
                    <a:pt x="3158734" y="2994057"/>
                  </a:lnTo>
                  <a:lnTo>
                    <a:pt x="3113564" y="2982934"/>
                  </a:lnTo>
                  <a:lnTo>
                    <a:pt x="3071445" y="2965133"/>
                  </a:lnTo>
                  <a:lnTo>
                    <a:pt x="3032980" y="2941260"/>
                  </a:lnTo>
                  <a:lnTo>
                    <a:pt x="2998775" y="2911919"/>
                  </a:lnTo>
                  <a:lnTo>
                    <a:pt x="2969434" y="2877714"/>
                  </a:lnTo>
                  <a:lnTo>
                    <a:pt x="2945561" y="2839250"/>
                  </a:lnTo>
                  <a:lnTo>
                    <a:pt x="2927760" y="2797130"/>
                  </a:lnTo>
                  <a:lnTo>
                    <a:pt x="2916637" y="2751960"/>
                  </a:lnTo>
                  <a:lnTo>
                    <a:pt x="2912794" y="2704344"/>
                  </a:lnTo>
                  <a:lnTo>
                    <a:pt x="2912794" y="293555"/>
                  </a:lnTo>
                  <a:close/>
                </a:path>
                <a:path w="4674234" h="2998470">
                  <a:moveTo>
                    <a:pt x="0" y="1247672"/>
                  </a:moveTo>
                  <a:lnTo>
                    <a:pt x="2198457" y="12559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52561" y="219535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389" y="21423"/>
                  </a:moveTo>
                  <a:lnTo>
                    <a:pt x="0" y="10600"/>
                  </a:lnTo>
                  <a:lnTo>
                    <a:pt x="29469" y="0"/>
                  </a:lnTo>
                  <a:lnTo>
                    <a:pt x="18717" y="10671"/>
                  </a:lnTo>
                  <a:lnTo>
                    <a:pt x="29389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52561" y="219535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7" y="10671"/>
                  </a:moveTo>
                  <a:lnTo>
                    <a:pt x="29469" y="0"/>
                  </a:lnTo>
                  <a:lnTo>
                    <a:pt x="0" y="10600"/>
                  </a:lnTo>
                  <a:lnTo>
                    <a:pt x="29389" y="21423"/>
                  </a:lnTo>
                  <a:lnTo>
                    <a:pt x="18717" y="1067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11844" y="2809904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E2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93782" y="2351773"/>
            <a:ext cx="8521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Terraform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56425" y="3487050"/>
            <a:ext cx="430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AWS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66263" y="2412029"/>
            <a:ext cx="932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27472" y="2806567"/>
            <a:ext cx="31115" cy="932815"/>
            <a:chOff x="3027472" y="2806567"/>
            <a:chExt cx="31115" cy="932815"/>
          </a:xfrm>
        </p:grpSpPr>
        <p:sp>
          <p:nvSpPr>
            <p:cNvPr id="21" name="object 21"/>
            <p:cNvSpPr/>
            <p:nvPr/>
          </p:nvSpPr>
          <p:spPr>
            <a:xfrm>
              <a:off x="3034077" y="2811330"/>
              <a:ext cx="9525" cy="904240"/>
            </a:xfrm>
            <a:custGeom>
              <a:avLst/>
              <a:gdLst/>
              <a:ahLst/>
              <a:cxnLst/>
              <a:rect l="l" t="t" r="r" b="b"/>
              <a:pathLst>
                <a:path w="9525" h="904239">
                  <a:moveTo>
                    <a:pt x="0" y="0"/>
                  </a:moveTo>
                  <a:lnTo>
                    <a:pt x="8975" y="903958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32235" y="370447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1003" y="29535"/>
                  </a:moveTo>
                  <a:lnTo>
                    <a:pt x="0" y="212"/>
                  </a:lnTo>
                  <a:lnTo>
                    <a:pt x="10817" y="10817"/>
                  </a:lnTo>
                  <a:lnTo>
                    <a:pt x="21422" y="0"/>
                  </a:lnTo>
                  <a:lnTo>
                    <a:pt x="11003" y="29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32235" y="370447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817" y="10817"/>
                  </a:moveTo>
                  <a:lnTo>
                    <a:pt x="0" y="212"/>
                  </a:lnTo>
                  <a:lnTo>
                    <a:pt x="11003" y="29535"/>
                  </a:lnTo>
                  <a:lnTo>
                    <a:pt x="21422" y="0"/>
                  </a:lnTo>
                  <a:lnTo>
                    <a:pt x="10817" y="1081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76824" y="3126303"/>
            <a:ext cx="2049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Install &amp;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Configure</a:t>
            </a:r>
            <a:r>
              <a:rPr sz="12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63342" y="1858347"/>
            <a:ext cx="979805" cy="31115"/>
            <a:chOff x="1263342" y="1858347"/>
            <a:chExt cx="979805" cy="31115"/>
          </a:xfrm>
        </p:grpSpPr>
        <p:sp>
          <p:nvSpPr>
            <p:cNvPr id="26" name="object 26"/>
            <p:cNvSpPr/>
            <p:nvPr/>
          </p:nvSpPr>
          <p:spPr>
            <a:xfrm>
              <a:off x="1286822" y="1873720"/>
              <a:ext cx="951230" cy="9525"/>
            </a:xfrm>
            <a:custGeom>
              <a:avLst/>
              <a:gdLst/>
              <a:ahLst/>
              <a:cxnLst/>
              <a:rect l="l" t="t" r="r" b="b"/>
              <a:pathLst>
                <a:path w="951230" h="9525">
                  <a:moveTo>
                    <a:pt x="0" y="0"/>
                  </a:moveTo>
                  <a:lnTo>
                    <a:pt x="951058" y="8991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68105" y="186311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327" y="21422"/>
                  </a:moveTo>
                  <a:lnTo>
                    <a:pt x="0" y="10432"/>
                  </a:lnTo>
                  <a:lnTo>
                    <a:pt x="29529" y="0"/>
                  </a:lnTo>
                  <a:lnTo>
                    <a:pt x="18717" y="10609"/>
                  </a:lnTo>
                  <a:lnTo>
                    <a:pt x="29327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68105" y="186311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7" y="10609"/>
                  </a:moveTo>
                  <a:lnTo>
                    <a:pt x="29529" y="0"/>
                  </a:lnTo>
                  <a:lnTo>
                    <a:pt x="0" y="10432"/>
                  </a:lnTo>
                  <a:lnTo>
                    <a:pt x="29327" y="21422"/>
                  </a:lnTo>
                  <a:lnTo>
                    <a:pt x="18717" y="1060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412877" y="1407937"/>
            <a:ext cx="5896610" cy="3511550"/>
            <a:chOff x="2412877" y="1407937"/>
            <a:chExt cx="5896610" cy="3511550"/>
          </a:xfrm>
        </p:grpSpPr>
        <p:sp>
          <p:nvSpPr>
            <p:cNvPr id="30" name="object 30"/>
            <p:cNvSpPr/>
            <p:nvPr/>
          </p:nvSpPr>
          <p:spPr>
            <a:xfrm>
              <a:off x="3128339" y="2226332"/>
              <a:ext cx="4138929" cy="2688590"/>
            </a:xfrm>
            <a:custGeom>
              <a:avLst/>
              <a:gdLst/>
              <a:ahLst/>
              <a:cxnLst/>
              <a:rect l="l" t="t" r="r" b="b"/>
              <a:pathLst>
                <a:path w="4138929" h="2688590">
                  <a:moveTo>
                    <a:pt x="0" y="2407760"/>
                  </a:moveTo>
                  <a:lnTo>
                    <a:pt x="23291" y="2450334"/>
                  </a:lnTo>
                  <a:lnTo>
                    <a:pt x="62635" y="2482237"/>
                  </a:lnTo>
                  <a:lnTo>
                    <a:pt x="118724" y="2515545"/>
                  </a:lnTo>
                  <a:lnTo>
                    <a:pt x="189577" y="2549048"/>
                  </a:lnTo>
                  <a:lnTo>
                    <a:pt x="229921" y="2565496"/>
                  </a:lnTo>
                  <a:lnTo>
                    <a:pt x="273214" y="2581539"/>
                  </a:lnTo>
                  <a:lnTo>
                    <a:pt x="319209" y="2597026"/>
                  </a:lnTo>
                  <a:lnTo>
                    <a:pt x="367657" y="2611806"/>
                  </a:lnTo>
                  <a:lnTo>
                    <a:pt x="418311" y="2625729"/>
                  </a:lnTo>
                  <a:lnTo>
                    <a:pt x="470925" y="2638642"/>
                  </a:lnTo>
                  <a:lnTo>
                    <a:pt x="525249" y="2650395"/>
                  </a:lnTo>
                  <a:lnTo>
                    <a:pt x="581038" y="2660836"/>
                  </a:lnTo>
                  <a:lnTo>
                    <a:pt x="638043" y="2669815"/>
                  </a:lnTo>
                  <a:lnTo>
                    <a:pt x="696017" y="2677179"/>
                  </a:lnTo>
                  <a:lnTo>
                    <a:pt x="754713" y="2682779"/>
                  </a:lnTo>
                  <a:lnTo>
                    <a:pt x="813883" y="2686463"/>
                  </a:lnTo>
                  <a:lnTo>
                    <a:pt x="873279" y="2688079"/>
                  </a:lnTo>
                  <a:lnTo>
                    <a:pt x="932655" y="2687477"/>
                  </a:lnTo>
                  <a:lnTo>
                    <a:pt x="991762" y="2684505"/>
                  </a:lnTo>
                  <a:lnTo>
                    <a:pt x="1050354" y="2679012"/>
                  </a:lnTo>
                  <a:lnTo>
                    <a:pt x="1108182" y="2670848"/>
                  </a:lnTo>
                  <a:lnTo>
                    <a:pt x="1165000" y="2659860"/>
                  </a:lnTo>
                  <a:lnTo>
                    <a:pt x="1220559" y="2645897"/>
                  </a:lnTo>
                  <a:lnTo>
                    <a:pt x="1260570" y="2633634"/>
                  </a:lnTo>
                  <a:lnTo>
                    <a:pt x="1299793" y="2619711"/>
                  </a:lnTo>
                  <a:lnTo>
                    <a:pt x="1338259" y="2604164"/>
                  </a:lnTo>
                  <a:lnTo>
                    <a:pt x="1375998" y="2587030"/>
                  </a:lnTo>
                  <a:lnTo>
                    <a:pt x="1413040" y="2568347"/>
                  </a:lnTo>
                  <a:lnTo>
                    <a:pt x="1449414" y="2548150"/>
                  </a:lnTo>
                  <a:lnTo>
                    <a:pt x="1485152" y="2526477"/>
                  </a:lnTo>
                  <a:lnTo>
                    <a:pt x="1520282" y="2503364"/>
                  </a:lnTo>
                  <a:lnTo>
                    <a:pt x="1554836" y="2478848"/>
                  </a:lnTo>
                  <a:lnTo>
                    <a:pt x="1588843" y="2452966"/>
                  </a:lnTo>
                  <a:lnTo>
                    <a:pt x="1622333" y="2425755"/>
                  </a:lnTo>
                  <a:lnTo>
                    <a:pt x="1655337" y="2397251"/>
                  </a:lnTo>
                  <a:lnTo>
                    <a:pt x="1687884" y="2367490"/>
                  </a:lnTo>
                  <a:lnTo>
                    <a:pt x="1720004" y="2336511"/>
                  </a:lnTo>
                  <a:lnTo>
                    <a:pt x="1751728" y="2304349"/>
                  </a:lnTo>
                  <a:lnTo>
                    <a:pt x="1783086" y="2271041"/>
                  </a:lnTo>
                  <a:lnTo>
                    <a:pt x="1814107" y="2236625"/>
                  </a:lnTo>
                  <a:lnTo>
                    <a:pt x="1844822" y="2201136"/>
                  </a:lnTo>
                  <a:lnTo>
                    <a:pt x="1875261" y="2164612"/>
                  </a:lnTo>
                  <a:lnTo>
                    <a:pt x="1905454" y="2127088"/>
                  </a:lnTo>
                  <a:lnTo>
                    <a:pt x="1935430" y="2088603"/>
                  </a:lnTo>
                  <a:lnTo>
                    <a:pt x="1965221" y="2049193"/>
                  </a:lnTo>
                  <a:lnTo>
                    <a:pt x="1994856" y="2008894"/>
                  </a:lnTo>
                  <a:lnTo>
                    <a:pt x="2024365" y="1967744"/>
                  </a:lnTo>
                  <a:lnTo>
                    <a:pt x="2053778" y="1925778"/>
                  </a:lnTo>
                  <a:lnTo>
                    <a:pt x="2083126" y="1883034"/>
                  </a:lnTo>
                  <a:lnTo>
                    <a:pt x="2112438" y="1839549"/>
                  </a:lnTo>
                  <a:lnTo>
                    <a:pt x="2141744" y="1795358"/>
                  </a:lnTo>
                  <a:lnTo>
                    <a:pt x="2171075" y="1750500"/>
                  </a:lnTo>
                  <a:lnTo>
                    <a:pt x="2200461" y="1705011"/>
                  </a:lnTo>
                  <a:lnTo>
                    <a:pt x="2229931" y="1658927"/>
                  </a:lnTo>
                  <a:lnTo>
                    <a:pt x="2259516" y="1612285"/>
                  </a:lnTo>
                  <a:lnTo>
                    <a:pt x="2289246" y="1565122"/>
                  </a:lnTo>
                  <a:lnTo>
                    <a:pt x="2319151" y="1517475"/>
                  </a:lnTo>
                  <a:lnTo>
                    <a:pt x="2349260" y="1469380"/>
                  </a:lnTo>
                  <a:lnTo>
                    <a:pt x="2379605" y="1420875"/>
                  </a:lnTo>
                  <a:lnTo>
                    <a:pt x="2410215" y="1371996"/>
                  </a:lnTo>
                  <a:lnTo>
                    <a:pt x="2441120" y="1322779"/>
                  </a:lnTo>
                  <a:lnTo>
                    <a:pt x="2468071" y="1280035"/>
                  </a:lnTo>
                  <a:lnTo>
                    <a:pt x="2495288" y="1237122"/>
                  </a:lnTo>
                  <a:lnTo>
                    <a:pt x="2522791" y="1194093"/>
                  </a:lnTo>
                  <a:lnTo>
                    <a:pt x="2550604" y="1151002"/>
                  </a:lnTo>
                  <a:lnTo>
                    <a:pt x="2578748" y="1107905"/>
                  </a:lnTo>
                  <a:lnTo>
                    <a:pt x="2607246" y="1064854"/>
                  </a:lnTo>
                  <a:lnTo>
                    <a:pt x="2636119" y="1021904"/>
                  </a:lnTo>
                  <a:lnTo>
                    <a:pt x="2665390" y="979110"/>
                  </a:lnTo>
                  <a:lnTo>
                    <a:pt x="2695082" y="936526"/>
                  </a:lnTo>
                  <a:lnTo>
                    <a:pt x="2725216" y="894206"/>
                  </a:lnTo>
                  <a:lnTo>
                    <a:pt x="2755815" y="852204"/>
                  </a:lnTo>
                  <a:lnTo>
                    <a:pt x="2786900" y="810574"/>
                  </a:lnTo>
                  <a:lnTo>
                    <a:pt x="2818494" y="769372"/>
                  </a:lnTo>
                  <a:lnTo>
                    <a:pt x="2850620" y="728650"/>
                  </a:lnTo>
                  <a:lnTo>
                    <a:pt x="2883299" y="688463"/>
                  </a:lnTo>
                  <a:lnTo>
                    <a:pt x="2916553" y="648866"/>
                  </a:lnTo>
                  <a:lnTo>
                    <a:pt x="2950405" y="609912"/>
                  </a:lnTo>
                  <a:lnTo>
                    <a:pt x="2984878" y="571656"/>
                  </a:lnTo>
                  <a:lnTo>
                    <a:pt x="3019992" y="534153"/>
                  </a:lnTo>
                  <a:lnTo>
                    <a:pt x="3055771" y="497456"/>
                  </a:lnTo>
                  <a:lnTo>
                    <a:pt x="3092236" y="461619"/>
                  </a:lnTo>
                  <a:lnTo>
                    <a:pt x="3129410" y="426697"/>
                  </a:lnTo>
                  <a:lnTo>
                    <a:pt x="3167316" y="392745"/>
                  </a:lnTo>
                  <a:lnTo>
                    <a:pt x="3205974" y="359815"/>
                  </a:lnTo>
                  <a:lnTo>
                    <a:pt x="3245408" y="327964"/>
                  </a:lnTo>
                  <a:lnTo>
                    <a:pt x="3285639" y="297244"/>
                  </a:lnTo>
                  <a:lnTo>
                    <a:pt x="3326690" y="267710"/>
                  </a:lnTo>
                  <a:lnTo>
                    <a:pt x="3368583" y="239416"/>
                  </a:lnTo>
                  <a:lnTo>
                    <a:pt x="3411340" y="212418"/>
                  </a:lnTo>
                  <a:lnTo>
                    <a:pt x="3454984" y="186767"/>
                  </a:lnTo>
                  <a:lnTo>
                    <a:pt x="3499537" y="162520"/>
                  </a:lnTo>
                  <a:lnTo>
                    <a:pt x="3545020" y="139730"/>
                  </a:lnTo>
                  <a:lnTo>
                    <a:pt x="3591456" y="118452"/>
                  </a:lnTo>
                  <a:lnTo>
                    <a:pt x="3634878" y="100321"/>
                  </a:lnTo>
                  <a:lnTo>
                    <a:pt x="3679137" y="83547"/>
                  </a:lnTo>
                  <a:lnTo>
                    <a:pt x="3724250" y="68173"/>
                  </a:lnTo>
                  <a:lnTo>
                    <a:pt x="3770233" y="54239"/>
                  </a:lnTo>
                  <a:lnTo>
                    <a:pt x="3817105" y="41789"/>
                  </a:lnTo>
                  <a:lnTo>
                    <a:pt x="3864881" y="30862"/>
                  </a:lnTo>
                  <a:lnTo>
                    <a:pt x="3938280" y="17423"/>
                  </a:lnTo>
                  <a:lnTo>
                    <a:pt x="4013811" y="7649"/>
                  </a:lnTo>
                  <a:lnTo>
                    <a:pt x="4052393" y="4180"/>
                  </a:lnTo>
                  <a:lnTo>
                    <a:pt x="4091531" y="1681"/>
                  </a:lnTo>
                  <a:lnTo>
                    <a:pt x="4131231" y="168"/>
                  </a:lnTo>
                  <a:lnTo>
                    <a:pt x="4138858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56376" y="22157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21" y="21422"/>
                  </a:moveTo>
                  <a:lnTo>
                    <a:pt x="10821" y="10599"/>
                  </a:lnTo>
                  <a:lnTo>
                    <a:pt x="0" y="0"/>
                  </a:lnTo>
                  <a:lnTo>
                    <a:pt x="29538" y="10405"/>
                  </a:lnTo>
                  <a:lnTo>
                    <a:pt x="221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56376" y="22157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821" y="10599"/>
                  </a:moveTo>
                  <a:lnTo>
                    <a:pt x="221" y="21422"/>
                  </a:lnTo>
                  <a:lnTo>
                    <a:pt x="29538" y="10405"/>
                  </a:lnTo>
                  <a:lnTo>
                    <a:pt x="0" y="0"/>
                  </a:lnTo>
                  <a:lnTo>
                    <a:pt x="10821" y="105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3187" y="1956812"/>
              <a:ext cx="786174" cy="78617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427549" y="1412700"/>
              <a:ext cx="1421765" cy="793750"/>
            </a:xfrm>
            <a:custGeom>
              <a:avLst/>
              <a:gdLst/>
              <a:ahLst/>
              <a:cxnLst/>
              <a:rect l="l" t="t" r="r" b="b"/>
              <a:pathLst>
                <a:path w="1421764" h="793750">
                  <a:moveTo>
                    <a:pt x="1289197" y="793199"/>
                  </a:move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289197" y="0"/>
                  </a:lnTo>
                  <a:lnTo>
                    <a:pt x="1339789" y="10063"/>
                  </a:lnTo>
                  <a:lnTo>
                    <a:pt x="1382678" y="38721"/>
                  </a:lnTo>
                  <a:lnTo>
                    <a:pt x="1411336" y="81610"/>
                  </a:lnTo>
                  <a:lnTo>
                    <a:pt x="1421399" y="132202"/>
                  </a:lnTo>
                  <a:lnTo>
                    <a:pt x="1421399" y="660997"/>
                  </a:lnTo>
                  <a:lnTo>
                    <a:pt x="1414660" y="702783"/>
                  </a:lnTo>
                  <a:lnTo>
                    <a:pt x="1395892" y="739074"/>
                  </a:lnTo>
                  <a:lnTo>
                    <a:pt x="1367274" y="767692"/>
                  </a:lnTo>
                  <a:lnTo>
                    <a:pt x="1330983" y="786460"/>
                  </a:lnTo>
                  <a:lnTo>
                    <a:pt x="1289197" y="7931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27549" y="1412700"/>
              <a:ext cx="1421765" cy="793750"/>
            </a:xfrm>
            <a:custGeom>
              <a:avLst/>
              <a:gdLst/>
              <a:ahLst/>
              <a:cxnLst/>
              <a:rect l="l" t="t" r="r" b="b"/>
              <a:pathLst>
                <a:path w="1421764" h="793750">
                  <a:moveTo>
                    <a:pt x="0" y="132202"/>
                  </a:move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289197" y="0"/>
                  </a:lnTo>
                  <a:lnTo>
                    <a:pt x="1339789" y="10063"/>
                  </a:lnTo>
                  <a:lnTo>
                    <a:pt x="1382678" y="38721"/>
                  </a:lnTo>
                  <a:lnTo>
                    <a:pt x="1411336" y="81610"/>
                  </a:lnTo>
                  <a:lnTo>
                    <a:pt x="1421399" y="132202"/>
                  </a:lnTo>
                  <a:lnTo>
                    <a:pt x="1421399" y="660997"/>
                  </a:lnTo>
                  <a:lnTo>
                    <a:pt x="1414660" y="702783"/>
                  </a:lnTo>
                  <a:lnTo>
                    <a:pt x="1395892" y="739074"/>
                  </a:lnTo>
                  <a:lnTo>
                    <a:pt x="1367274" y="767692"/>
                  </a:lnTo>
                  <a:lnTo>
                    <a:pt x="1330983" y="786460"/>
                  </a:lnTo>
                  <a:lnTo>
                    <a:pt x="1289197" y="793199"/>
                  </a:ln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17639" y="3840893"/>
              <a:ext cx="1421765" cy="793750"/>
            </a:xfrm>
            <a:custGeom>
              <a:avLst/>
              <a:gdLst/>
              <a:ahLst/>
              <a:cxnLst/>
              <a:rect l="l" t="t" r="r" b="b"/>
              <a:pathLst>
                <a:path w="1421764" h="793750">
                  <a:moveTo>
                    <a:pt x="1289197" y="793199"/>
                  </a:move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289197" y="0"/>
                  </a:lnTo>
                  <a:lnTo>
                    <a:pt x="1339789" y="10063"/>
                  </a:lnTo>
                  <a:lnTo>
                    <a:pt x="1382678" y="38721"/>
                  </a:lnTo>
                  <a:lnTo>
                    <a:pt x="1411336" y="81610"/>
                  </a:lnTo>
                  <a:lnTo>
                    <a:pt x="1421399" y="132202"/>
                  </a:lnTo>
                  <a:lnTo>
                    <a:pt x="1421399" y="660997"/>
                  </a:lnTo>
                  <a:lnTo>
                    <a:pt x="1414660" y="702783"/>
                  </a:lnTo>
                  <a:lnTo>
                    <a:pt x="1395892" y="739074"/>
                  </a:lnTo>
                  <a:lnTo>
                    <a:pt x="1367274" y="767692"/>
                  </a:lnTo>
                  <a:lnTo>
                    <a:pt x="1330983" y="786460"/>
                  </a:lnTo>
                  <a:lnTo>
                    <a:pt x="1289197" y="7931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17639" y="3840893"/>
              <a:ext cx="1421765" cy="793750"/>
            </a:xfrm>
            <a:custGeom>
              <a:avLst/>
              <a:gdLst/>
              <a:ahLst/>
              <a:cxnLst/>
              <a:rect l="l" t="t" r="r" b="b"/>
              <a:pathLst>
                <a:path w="1421764" h="793750">
                  <a:moveTo>
                    <a:pt x="0" y="132202"/>
                  </a:move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289197" y="0"/>
                  </a:lnTo>
                  <a:lnTo>
                    <a:pt x="1339789" y="10063"/>
                  </a:lnTo>
                  <a:lnTo>
                    <a:pt x="1382678" y="38721"/>
                  </a:lnTo>
                  <a:lnTo>
                    <a:pt x="1411336" y="81610"/>
                  </a:lnTo>
                  <a:lnTo>
                    <a:pt x="1421399" y="132202"/>
                  </a:lnTo>
                  <a:lnTo>
                    <a:pt x="1421399" y="660997"/>
                  </a:lnTo>
                  <a:lnTo>
                    <a:pt x="1414660" y="702783"/>
                  </a:lnTo>
                  <a:lnTo>
                    <a:pt x="1395892" y="739074"/>
                  </a:lnTo>
                  <a:lnTo>
                    <a:pt x="1367274" y="767692"/>
                  </a:lnTo>
                  <a:lnTo>
                    <a:pt x="1330983" y="786460"/>
                  </a:lnTo>
                  <a:lnTo>
                    <a:pt x="1289197" y="793199"/>
                  </a:ln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803240" y="4102873"/>
            <a:ext cx="6502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Arial MT"/>
                <a:cs typeface="Arial MT"/>
              </a:rPr>
              <a:t>Ansible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575" y="1412700"/>
            <a:ext cx="626175" cy="620199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52576" y="1231288"/>
            <a:ext cx="556895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400">
              <a:latin typeface="Arial MT"/>
              <a:cs typeface="Arial MT"/>
            </a:endParaRPr>
          </a:p>
          <a:p>
            <a:pPr marL="602615" algn="ctr">
              <a:lnSpc>
                <a:spcPct val="100000"/>
              </a:lnSpc>
            </a:pPr>
            <a:r>
              <a:rPr sz="1500" spc="-10" dirty="0">
                <a:latin typeface="Arial MT"/>
                <a:cs typeface="Arial MT"/>
              </a:rPr>
              <a:t>Terraform</a:t>
            </a:r>
            <a:endParaRPr sz="1500">
              <a:latin typeface="Arial MT"/>
              <a:cs typeface="Arial MT"/>
            </a:endParaRPr>
          </a:p>
          <a:p>
            <a:pPr marL="1340485">
              <a:lnSpc>
                <a:spcPts val="1425"/>
              </a:lnSpc>
              <a:spcBef>
                <a:spcPts val="919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Completed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first_server.tf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12998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3C47D"/>
                </a:solidFill>
              </a:rPr>
              <a:t>How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75" dirty="0">
                <a:solidFill>
                  <a:srgbClr val="93C47D"/>
                </a:solidFill>
              </a:rPr>
              <a:t>Terraform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85" dirty="0">
                <a:solidFill>
                  <a:srgbClr val="93C47D"/>
                </a:solidFill>
              </a:rPr>
              <a:t>Applies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130" dirty="0">
                <a:solidFill>
                  <a:srgbClr val="93C47D"/>
                </a:solidFill>
              </a:rPr>
              <a:t>a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Configuration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1159805"/>
            <a:ext cx="816419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exist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associated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real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state.</a:t>
            </a:r>
            <a:endParaRPr sz="1800">
              <a:latin typeface="Arial MT"/>
              <a:cs typeface="Arial MT"/>
            </a:endParaRPr>
          </a:p>
          <a:p>
            <a:pPr marL="12700" marR="146685">
              <a:lnSpc>
                <a:spcPct val="2556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exist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longer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exist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configuration.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Update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place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whose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arguments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changed.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endParaRPr sz="1800">
              <a:latin typeface="Arial MT"/>
              <a:cs typeface="Arial MT"/>
            </a:endParaRPr>
          </a:p>
          <a:p>
            <a:pPr marL="12700" marR="4718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whose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arguments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which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cannot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updated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place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remote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limitations.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179768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35" dirty="0">
                <a:solidFill>
                  <a:srgbClr val="93C47D"/>
                </a:solidFill>
              </a:rPr>
              <a:t>Limitations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1061880"/>
            <a:ext cx="791527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happens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behavior?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Example: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modification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happened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Real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not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part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ignore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those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during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apply.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0050" y="3244562"/>
            <a:ext cx="843375" cy="8433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325" y="3012039"/>
            <a:ext cx="3108824" cy="15612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76100" y="3012050"/>
            <a:ext cx="681990" cy="381000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7750" y="3012050"/>
            <a:ext cx="1053465" cy="381000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625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HelloWorld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26937" y="3655139"/>
            <a:ext cx="948690" cy="31115"/>
            <a:chOff x="3526937" y="3655139"/>
            <a:chExt cx="948690" cy="31115"/>
          </a:xfrm>
        </p:grpSpPr>
        <p:sp>
          <p:nvSpPr>
            <p:cNvPr id="10" name="object 10"/>
            <p:cNvSpPr/>
            <p:nvPr/>
          </p:nvSpPr>
          <p:spPr>
            <a:xfrm>
              <a:off x="3531699" y="3661449"/>
              <a:ext cx="920750" cy="9525"/>
            </a:xfrm>
            <a:custGeom>
              <a:avLst/>
              <a:gdLst/>
              <a:ahLst/>
              <a:cxnLst/>
              <a:rect l="l" t="t" r="r" b="b"/>
              <a:pathLst>
                <a:path w="920750" h="9525">
                  <a:moveTo>
                    <a:pt x="0" y="0"/>
                  </a:moveTo>
                  <a:lnTo>
                    <a:pt x="920158" y="927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1039" y="365990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818" y="10818"/>
                  </a:lnTo>
                  <a:lnTo>
                    <a:pt x="215" y="0"/>
                  </a:lnTo>
                  <a:lnTo>
                    <a:pt x="29536" y="1100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41039" y="365990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818" y="10818"/>
                  </a:moveTo>
                  <a:lnTo>
                    <a:pt x="0" y="21422"/>
                  </a:lnTo>
                  <a:lnTo>
                    <a:pt x="29536" y="11007"/>
                  </a:lnTo>
                  <a:lnTo>
                    <a:pt x="215" y="0"/>
                  </a:lnTo>
                  <a:lnTo>
                    <a:pt x="10818" y="1081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776100" y="3814274"/>
            <a:ext cx="681990" cy="381000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625"/>
              </a:spcBef>
            </a:pPr>
            <a:r>
              <a:rPr sz="1200" spc="-25" dirty="0">
                <a:solidFill>
                  <a:srgbClr val="E06666"/>
                </a:solidFill>
                <a:latin typeface="Arial MT"/>
                <a:cs typeface="Arial MT"/>
              </a:rPr>
              <a:t>Env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7750" y="3814274"/>
            <a:ext cx="1053465" cy="381000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625"/>
              </a:spcBef>
            </a:pPr>
            <a:r>
              <a:rPr sz="1200" spc="-10" dirty="0">
                <a:solidFill>
                  <a:srgbClr val="E06666"/>
                </a:solidFill>
                <a:latin typeface="Arial MT"/>
                <a:cs typeface="Arial MT"/>
              </a:rPr>
              <a:t>Production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37410" y="332601"/>
            <a:ext cx="46285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solidFill>
                  <a:srgbClr val="93C47D"/>
                </a:solidFill>
                <a:latin typeface="Times New Roman"/>
                <a:cs typeface="Times New Roman"/>
              </a:rPr>
              <a:t>Solution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85" dirty="0">
                <a:solidFill>
                  <a:srgbClr val="93C47D"/>
                </a:solidFill>
                <a:latin typeface="Times New Roman"/>
                <a:cs typeface="Times New Roman"/>
              </a:rPr>
              <a:t>-</a:t>
            </a:r>
            <a:r>
              <a:rPr sz="2800" spc="-12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93C47D"/>
                </a:solidFill>
                <a:latin typeface="Times New Roman"/>
                <a:cs typeface="Times New Roman"/>
              </a:rPr>
              <a:t>Using</a:t>
            </a:r>
            <a:r>
              <a:rPr sz="2800" spc="-12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93C47D"/>
                </a:solidFill>
                <a:latin typeface="Times New Roman"/>
                <a:cs typeface="Times New Roman"/>
              </a:rPr>
              <a:t>Meta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93C47D"/>
                </a:solidFill>
                <a:latin typeface="Times New Roman"/>
                <a:cs typeface="Times New Roman"/>
              </a:rPr>
              <a:t>Arguments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350" y="1022980"/>
            <a:ext cx="78886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include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69137"/>
                </a:solidFill>
                <a:latin typeface="Arial MT"/>
                <a:cs typeface="Arial MT"/>
              </a:rPr>
              <a:t>meta-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argument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which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details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standard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behavior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customized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per-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basis.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1987" y="2484249"/>
            <a:ext cx="5688965" cy="2244725"/>
            <a:chOff x="881987" y="2484249"/>
            <a:chExt cx="5688965" cy="2244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4042" y="2484249"/>
              <a:ext cx="4436457" cy="22443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6750" y="3737549"/>
              <a:ext cx="1513840" cy="9525"/>
            </a:xfrm>
            <a:custGeom>
              <a:avLst/>
              <a:gdLst/>
              <a:ahLst/>
              <a:cxnLst/>
              <a:rect l="l" t="t" r="r" b="b"/>
              <a:pathLst>
                <a:path w="1513839" h="9525">
                  <a:moveTo>
                    <a:pt x="0" y="0"/>
                  </a:moveTo>
                  <a:lnTo>
                    <a:pt x="1513257" y="9397"/>
                  </a:lnTo>
                </a:path>
              </a:pathLst>
            </a:custGeom>
            <a:ln w="9524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89229" y="373616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77" y="10777"/>
                  </a:lnTo>
                  <a:lnTo>
                    <a:pt x="132" y="0"/>
                  </a:lnTo>
                  <a:lnTo>
                    <a:pt x="29495" y="10894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89229" y="373616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77" y="10777"/>
                  </a:moveTo>
                  <a:lnTo>
                    <a:pt x="0" y="21422"/>
                  </a:lnTo>
                  <a:lnTo>
                    <a:pt x="29495" y="10894"/>
                  </a:lnTo>
                  <a:lnTo>
                    <a:pt x="132" y="0"/>
                  </a:lnTo>
                  <a:lnTo>
                    <a:pt x="10777" y="10777"/>
                  </a:lnTo>
                  <a:close/>
                </a:path>
              </a:pathLst>
            </a:custGeom>
            <a:ln w="9524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0700" y="3240021"/>
            <a:ext cx="15849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Inside</a:t>
            </a:r>
            <a:r>
              <a:rPr sz="1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224405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93C47D"/>
                </a:solidFill>
              </a:rPr>
              <a:t>Different</a:t>
            </a:r>
            <a:r>
              <a:rPr spc="-80" dirty="0">
                <a:solidFill>
                  <a:srgbClr val="93C47D"/>
                </a:solidFill>
              </a:rPr>
              <a:t> </a:t>
            </a:r>
            <a:r>
              <a:rPr spc="-55" dirty="0">
                <a:solidFill>
                  <a:srgbClr val="93C47D"/>
                </a:solidFill>
              </a:rPr>
              <a:t>Meta-</a:t>
            </a:r>
            <a:r>
              <a:rPr spc="-50" dirty="0">
                <a:solidFill>
                  <a:srgbClr val="93C47D"/>
                </a:solidFill>
              </a:rPr>
              <a:t>Arguments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7612" y="1079712"/>
          <a:ext cx="7880350" cy="3440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5585"/>
                <a:gridCol w="6374765"/>
              </a:tblGrid>
              <a:tr h="3956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Meta-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Argument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depends_on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51100" marR="370840" indent="-20732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Handle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hidden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module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dependencies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sz="1400" spc="-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cannot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automatically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infer.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count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Accepts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whole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number,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creates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many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instances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resource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for_each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2565" marR="90170" indent="-264731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Accepts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map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set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strings,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creates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instance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each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item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that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map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set.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lifecycle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Allows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modification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lifecycle.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provider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 marR="60960" indent="2984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Specifies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which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provider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configuration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use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resource,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overriding Terraform's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default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behavior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selecting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one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based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type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name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9971" y="1713792"/>
            <a:ext cx="4234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05" dirty="0">
                <a:solidFill>
                  <a:srgbClr val="000000"/>
                </a:solidFill>
                <a:latin typeface="Arial"/>
                <a:cs typeface="Arial"/>
              </a:rPr>
              <a:t>Meta</a:t>
            </a:r>
            <a:r>
              <a:rPr sz="2600" b="1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Argument</a:t>
            </a:r>
            <a:r>
              <a:rPr sz="2600" b="1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sz="2600" b="1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LifeCycle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13960" y="332601"/>
            <a:ext cx="4752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93C47D"/>
                </a:solidFill>
                <a:latin typeface="Times New Roman"/>
                <a:cs typeface="Times New Roman"/>
              </a:rPr>
              <a:t>Basics</a:t>
            </a:r>
            <a:r>
              <a:rPr sz="2800" spc="-10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93C47D"/>
                </a:solidFill>
                <a:latin typeface="Times New Roman"/>
                <a:cs typeface="Times New Roman"/>
              </a:rPr>
              <a:t>of</a:t>
            </a:r>
            <a:r>
              <a:rPr sz="2800" spc="-9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45" dirty="0">
                <a:solidFill>
                  <a:srgbClr val="93C47D"/>
                </a:solidFill>
                <a:latin typeface="Times New Roman"/>
                <a:cs typeface="Times New Roman"/>
              </a:rPr>
              <a:t>Lifecycle</a:t>
            </a:r>
            <a:r>
              <a:rPr sz="2800" spc="-10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93C47D"/>
                </a:solidFill>
                <a:latin typeface="Times New Roman"/>
                <a:cs typeface="Times New Roman"/>
              </a:rPr>
              <a:t>Meta-</a:t>
            </a:r>
            <a:r>
              <a:rPr sz="2800" spc="-25" dirty="0">
                <a:solidFill>
                  <a:srgbClr val="93C47D"/>
                </a:solidFill>
                <a:latin typeface="Times New Roman"/>
                <a:cs typeface="Times New Roman"/>
              </a:rPr>
              <a:t>Argument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800" y="1003530"/>
            <a:ext cx="7581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details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behavior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customized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special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nested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lifecycle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body: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9475" y="1975150"/>
            <a:ext cx="4047725" cy="2802699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875" rIns="0" bIns="0" rtlCol="0">
            <a:spAutoFit/>
          </a:bodyPr>
          <a:lstStyle/>
          <a:p>
            <a:pPr marL="2468245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93C47D"/>
                </a:solidFill>
              </a:rPr>
              <a:t>Arguments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30" dirty="0">
                <a:solidFill>
                  <a:srgbClr val="93C47D"/>
                </a:solidFill>
              </a:rPr>
              <a:t>Available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5650" y="954930"/>
            <a:ext cx="5649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four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argument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available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lifecycle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block.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8837" y="1513287"/>
          <a:ext cx="8155305" cy="304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8185"/>
                <a:gridCol w="6167120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Arguments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create_before_destroy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114" marR="234950" indent="-15709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New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replacement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object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created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first,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prior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object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destroyed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after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replacement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created.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prevent_destroy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2525" marR="582930" indent="-5632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reject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error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any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plan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would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destroy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infrastructure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object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associated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resource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ignore_changes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0160" marR="443865" indent="-20993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Ignore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certain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changes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live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does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match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configuration.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replace_triggered_by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Replaces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when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any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referenced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items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change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1880" y="332601"/>
            <a:ext cx="2898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5" dirty="0">
                <a:solidFill>
                  <a:srgbClr val="93C47D"/>
                </a:solidFill>
                <a:latin typeface="Times New Roman"/>
                <a:cs typeface="Times New Roman"/>
              </a:rPr>
              <a:t>Replace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05" dirty="0">
                <a:solidFill>
                  <a:srgbClr val="93C47D"/>
                </a:solidFill>
                <a:latin typeface="Times New Roman"/>
                <a:cs typeface="Times New Roman"/>
              </a:rPr>
              <a:t>Triggered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93C47D"/>
                </a:solidFill>
                <a:latin typeface="Times New Roman"/>
                <a:cs typeface="Times New Roman"/>
              </a:rPr>
              <a:t>By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350" y="935456"/>
            <a:ext cx="662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Replaces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referenced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change.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099" y="2034325"/>
            <a:ext cx="5132950" cy="2532149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3731" y="1713792"/>
            <a:ext cx="52425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Create</a:t>
            </a:r>
            <a:r>
              <a:rPr sz="2600" b="1" spc="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Before</a:t>
            </a:r>
            <a:r>
              <a:rPr sz="2600" b="1" spc="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Destroy</a:t>
            </a:r>
            <a:r>
              <a:rPr sz="2600" b="1" spc="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Argument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875" rIns="0" bIns="0" rtlCol="0">
            <a:spAutoFit/>
          </a:bodyPr>
          <a:lstStyle/>
          <a:p>
            <a:pPr marL="146113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Default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90" dirty="0">
                <a:solidFill>
                  <a:srgbClr val="93C47D"/>
                </a:solidFill>
              </a:rPr>
              <a:t>Behavior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935456"/>
            <a:ext cx="81661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default,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must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argument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cannot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updated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remote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limitations,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instead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existing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replacement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new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configured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arguments.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4095" y="2571750"/>
            <a:ext cx="2926715" cy="2350135"/>
            <a:chOff x="624095" y="2571750"/>
            <a:chExt cx="2926715" cy="23501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095" y="2571750"/>
              <a:ext cx="2926429" cy="948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855" y="4072418"/>
              <a:ext cx="2888919" cy="849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87310" y="3519750"/>
              <a:ext cx="0" cy="520065"/>
            </a:xfrm>
            <a:custGeom>
              <a:avLst/>
              <a:gdLst/>
              <a:ahLst/>
              <a:cxnLst/>
              <a:rect l="l" t="t" r="r" b="b"/>
              <a:pathLst>
                <a:path h="520064">
                  <a:moveTo>
                    <a:pt x="0" y="0"/>
                  </a:moveTo>
                  <a:lnTo>
                    <a:pt x="0" y="519956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76598" y="402899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29429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76598" y="402899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10711"/>
                  </a:moveTo>
                  <a:lnTo>
                    <a:pt x="0" y="0"/>
                  </a:lnTo>
                  <a:lnTo>
                    <a:pt x="10711" y="29429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715987" y="2550074"/>
            <a:ext cx="2936875" cy="1525270"/>
            <a:chOff x="3715987" y="2550074"/>
            <a:chExt cx="2936875" cy="152527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675" y="2621049"/>
              <a:ext cx="849400" cy="8493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20750" y="2997162"/>
              <a:ext cx="1776095" cy="1905"/>
            </a:xfrm>
            <a:custGeom>
              <a:avLst/>
              <a:gdLst/>
              <a:ahLst/>
              <a:cxnLst/>
              <a:rect l="l" t="t" r="r" b="b"/>
              <a:pathLst>
                <a:path w="1776095" h="1905">
                  <a:moveTo>
                    <a:pt x="0" y="0"/>
                  </a:moveTo>
                  <a:lnTo>
                    <a:pt x="1776056" y="1472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86086" y="298791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20" y="10720"/>
                  </a:lnTo>
                  <a:lnTo>
                    <a:pt x="17" y="0"/>
                  </a:lnTo>
                  <a:lnTo>
                    <a:pt x="29438" y="10736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86086" y="298791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0" y="10720"/>
                  </a:moveTo>
                  <a:lnTo>
                    <a:pt x="0" y="21423"/>
                  </a:lnTo>
                  <a:lnTo>
                    <a:pt x="29438" y="10736"/>
                  </a:lnTo>
                  <a:lnTo>
                    <a:pt x="17" y="0"/>
                  </a:lnTo>
                  <a:lnTo>
                    <a:pt x="10720" y="1072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17674" y="2559599"/>
              <a:ext cx="1225550" cy="972819"/>
            </a:xfrm>
            <a:custGeom>
              <a:avLst/>
              <a:gdLst/>
              <a:ahLst/>
              <a:cxnLst/>
              <a:rect l="l" t="t" r="r" b="b"/>
              <a:pathLst>
                <a:path w="1225550" h="972820">
                  <a:moveTo>
                    <a:pt x="0" y="0"/>
                  </a:moveTo>
                  <a:lnTo>
                    <a:pt x="1225199" y="972299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24385" y="3531675"/>
              <a:ext cx="0" cy="520065"/>
            </a:xfrm>
            <a:custGeom>
              <a:avLst/>
              <a:gdLst/>
              <a:ahLst/>
              <a:cxnLst/>
              <a:rect l="l" t="t" r="r" b="b"/>
              <a:pathLst>
                <a:path h="520064">
                  <a:moveTo>
                    <a:pt x="0" y="0"/>
                  </a:moveTo>
                  <a:lnTo>
                    <a:pt x="0" y="519956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13673" y="404092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29429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13673" y="404092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10711"/>
                  </a:moveTo>
                  <a:lnTo>
                    <a:pt x="0" y="0"/>
                  </a:lnTo>
                  <a:lnTo>
                    <a:pt x="10711" y="29429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24200" y="3657637"/>
            <a:ext cx="110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Changed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AMI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2750" y="4145500"/>
            <a:ext cx="776324" cy="7763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832500" y="2908138"/>
            <a:ext cx="103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15900" y="4354462"/>
            <a:ext cx="1211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Second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00262" y="4482352"/>
            <a:ext cx="1804670" cy="31115"/>
            <a:chOff x="3700262" y="4482352"/>
            <a:chExt cx="1804670" cy="31115"/>
          </a:xfrm>
        </p:grpSpPr>
        <p:sp>
          <p:nvSpPr>
            <p:cNvPr id="25" name="object 25"/>
            <p:cNvSpPr/>
            <p:nvPr/>
          </p:nvSpPr>
          <p:spPr>
            <a:xfrm>
              <a:off x="3705025" y="4496362"/>
              <a:ext cx="1776095" cy="1905"/>
            </a:xfrm>
            <a:custGeom>
              <a:avLst/>
              <a:gdLst/>
              <a:ahLst/>
              <a:cxnLst/>
              <a:rect l="l" t="t" r="r" b="b"/>
              <a:pathLst>
                <a:path w="1776095" h="1904">
                  <a:moveTo>
                    <a:pt x="0" y="0"/>
                  </a:moveTo>
                  <a:lnTo>
                    <a:pt x="1776056" y="1472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70361" y="448711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20" y="10720"/>
                  </a:lnTo>
                  <a:lnTo>
                    <a:pt x="17" y="0"/>
                  </a:lnTo>
                  <a:lnTo>
                    <a:pt x="29438" y="10735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70361" y="448711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0" y="10720"/>
                  </a:moveTo>
                  <a:lnTo>
                    <a:pt x="0" y="21423"/>
                  </a:lnTo>
                  <a:lnTo>
                    <a:pt x="29438" y="10735"/>
                  </a:lnTo>
                  <a:lnTo>
                    <a:pt x="17" y="0"/>
                  </a:lnTo>
                  <a:lnTo>
                    <a:pt x="10720" y="1072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0110" y="283050"/>
            <a:ext cx="3609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3C47D"/>
                </a:solidFill>
              </a:rPr>
              <a:t>How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to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80" dirty="0">
                <a:solidFill>
                  <a:srgbClr val="93C47D"/>
                </a:solidFill>
              </a:rPr>
              <a:t>choose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IAC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Tool?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8075" y="1061880"/>
            <a:ext cx="837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i)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going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vendor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longer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term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?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Example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AWS.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075" y="2113440"/>
            <a:ext cx="7645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ii)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planning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multi-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hybrid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075" y="3165000"/>
            <a:ext cx="6894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iii)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does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integrate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075" y="4216561"/>
            <a:ext cx="2158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iv)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Price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Support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1816735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93C47D"/>
                </a:solidFill>
              </a:rPr>
              <a:t>Create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25" dirty="0">
                <a:solidFill>
                  <a:srgbClr val="93C47D"/>
                </a:solidFill>
              </a:rPr>
              <a:t>Before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Destroy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Argument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906305"/>
            <a:ext cx="78187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create_before_destroy</a:t>
            </a:r>
            <a:r>
              <a:rPr sz="1800" spc="-1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meta-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argument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behavior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replacement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first,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prior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destroyed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after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replacement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created.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07316" y="3367575"/>
            <a:ext cx="31115" cy="361950"/>
            <a:chOff x="1607316" y="3367575"/>
            <a:chExt cx="31115" cy="361950"/>
          </a:xfrm>
        </p:grpSpPr>
        <p:sp>
          <p:nvSpPr>
            <p:cNvPr id="6" name="object 6"/>
            <p:cNvSpPr/>
            <p:nvPr/>
          </p:nvSpPr>
          <p:spPr>
            <a:xfrm>
              <a:off x="1622693" y="3372337"/>
              <a:ext cx="3175" cy="334010"/>
            </a:xfrm>
            <a:custGeom>
              <a:avLst/>
              <a:gdLst/>
              <a:ahLst/>
              <a:cxnLst/>
              <a:rect l="l" t="t" r="r" b="b"/>
              <a:pathLst>
                <a:path w="3175" h="334010">
                  <a:moveTo>
                    <a:pt x="3005" y="0"/>
                  </a:moveTo>
                  <a:lnTo>
                    <a:pt x="0" y="333658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2079" y="3695188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446" y="29524"/>
                  </a:moveTo>
                  <a:lnTo>
                    <a:pt x="0" y="0"/>
                  </a:lnTo>
                  <a:lnTo>
                    <a:pt x="10614" y="10807"/>
                  </a:lnTo>
                  <a:lnTo>
                    <a:pt x="21422" y="192"/>
                  </a:lnTo>
                  <a:lnTo>
                    <a:pt x="10446" y="29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2079" y="3695188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614" y="10807"/>
                  </a:moveTo>
                  <a:lnTo>
                    <a:pt x="0" y="0"/>
                  </a:lnTo>
                  <a:lnTo>
                    <a:pt x="10446" y="29524"/>
                  </a:lnTo>
                  <a:lnTo>
                    <a:pt x="21422" y="192"/>
                  </a:lnTo>
                  <a:lnTo>
                    <a:pt x="10614" y="1080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484612" y="2472300"/>
            <a:ext cx="2936875" cy="2372360"/>
            <a:chOff x="3484612" y="2472300"/>
            <a:chExt cx="2936875" cy="23723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8300" y="2543275"/>
              <a:ext cx="849400" cy="8493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89375" y="2919387"/>
              <a:ext cx="1776095" cy="1905"/>
            </a:xfrm>
            <a:custGeom>
              <a:avLst/>
              <a:gdLst/>
              <a:ahLst/>
              <a:cxnLst/>
              <a:rect l="l" t="t" r="r" b="b"/>
              <a:pathLst>
                <a:path w="1776095" h="1905">
                  <a:moveTo>
                    <a:pt x="0" y="0"/>
                  </a:moveTo>
                  <a:lnTo>
                    <a:pt x="1776056" y="1472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54711" y="291013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20" y="10720"/>
                  </a:lnTo>
                  <a:lnTo>
                    <a:pt x="17" y="0"/>
                  </a:lnTo>
                  <a:lnTo>
                    <a:pt x="29438" y="10736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54711" y="291013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0" y="10720"/>
                  </a:moveTo>
                  <a:lnTo>
                    <a:pt x="0" y="21423"/>
                  </a:lnTo>
                  <a:lnTo>
                    <a:pt x="29438" y="10736"/>
                  </a:lnTo>
                  <a:lnTo>
                    <a:pt x="17" y="0"/>
                  </a:lnTo>
                  <a:lnTo>
                    <a:pt x="10720" y="1072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1375" y="4067725"/>
              <a:ext cx="776324" cy="7763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93010" y="3517268"/>
              <a:ext cx="0" cy="520065"/>
            </a:xfrm>
            <a:custGeom>
              <a:avLst/>
              <a:gdLst/>
              <a:ahLst/>
              <a:cxnLst/>
              <a:rect l="l" t="t" r="r" b="b"/>
              <a:pathLst>
                <a:path h="520064">
                  <a:moveTo>
                    <a:pt x="0" y="0"/>
                  </a:moveTo>
                  <a:lnTo>
                    <a:pt x="0" y="519957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82298" y="349855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21423" y="29429"/>
                  </a:moveTo>
                  <a:lnTo>
                    <a:pt x="10711" y="18718"/>
                  </a:lnTo>
                  <a:lnTo>
                    <a:pt x="0" y="29429"/>
                  </a:lnTo>
                  <a:lnTo>
                    <a:pt x="10711" y="0"/>
                  </a:lnTo>
                  <a:lnTo>
                    <a:pt x="21423" y="294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82298" y="349855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18718"/>
                  </a:moveTo>
                  <a:lnTo>
                    <a:pt x="21423" y="29429"/>
                  </a:lnTo>
                  <a:lnTo>
                    <a:pt x="10711" y="0"/>
                  </a:lnTo>
                  <a:lnTo>
                    <a:pt x="0" y="29429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86299" y="2481825"/>
              <a:ext cx="1225550" cy="972819"/>
            </a:xfrm>
            <a:custGeom>
              <a:avLst/>
              <a:gdLst/>
              <a:ahLst/>
              <a:cxnLst/>
              <a:rect l="l" t="t" r="r" b="b"/>
              <a:pathLst>
                <a:path w="1225550" h="972820">
                  <a:moveTo>
                    <a:pt x="0" y="0"/>
                  </a:moveTo>
                  <a:lnTo>
                    <a:pt x="1225199" y="972299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6525" y="4418587"/>
              <a:ext cx="1776095" cy="1905"/>
            </a:xfrm>
            <a:custGeom>
              <a:avLst/>
              <a:gdLst/>
              <a:ahLst/>
              <a:cxnLst/>
              <a:rect l="l" t="t" r="r" b="b"/>
              <a:pathLst>
                <a:path w="1776095" h="1904">
                  <a:moveTo>
                    <a:pt x="0" y="0"/>
                  </a:moveTo>
                  <a:lnTo>
                    <a:pt x="1776056" y="1472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81861" y="440933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20" y="10720"/>
                  </a:lnTo>
                  <a:lnTo>
                    <a:pt x="17" y="0"/>
                  </a:lnTo>
                  <a:lnTo>
                    <a:pt x="29438" y="10735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81861" y="440933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0" y="10720"/>
                  </a:moveTo>
                  <a:lnTo>
                    <a:pt x="0" y="21423"/>
                  </a:lnTo>
                  <a:lnTo>
                    <a:pt x="29438" y="10735"/>
                  </a:lnTo>
                  <a:lnTo>
                    <a:pt x="17" y="0"/>
                  </a:lnTo>
                  <a:lnTo>
                    <a:pt x="10720" y="1072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67274" y="3397838"/>
            <a:ext cx="1102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Changed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AMI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9749" y="2811713"/>
            <a:ext cx="1290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Second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2524" y="4257263"/>
            <a:ext cx="953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017" y="2017155"/>
            <a:ext cx="2637824" cy="127587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7091" y="3817950"/>
            <a:ext cx="2246133" cy="1275874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599" rIns="0" bIns="0" rtlCol="0">
            <a:spAutoFit/>
          </a:bodyPr>
          <a:lstStyle/>
          <a:p>
            <a:pPr marL="2461895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F3F3F3"/>
                </a:solidFill>
              </a:rPr>
              <a:t>Join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spc="-70" dirty="0">
                <a:solidFill>
                  <a:srgbClr val="F3F3F3"/>
                </a:solidFill>
              </a:rPr>
              <a:t>us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dirty="0">
                <a:solidFill>
                  <a:srgbClr val="F3F3F3"/>
                </a:solidFill>
              </a:rPr>
              <a:t>in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dirty="0">
                <a:solidFill>
                  <a:srgbClr val="F3F3F3"/>
                </a:solidFill>
              </a:rPr>
              <a:t>our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spc="-30" dirty="0">
                <a:solidFill>
                  <a:srgbClr val="F3F3F3"/>
                </a:solidFill>
              </a:rPr>
              <a:t>Adventure</a:t>
            </a:r>
          </a:p>
        </p:txBody>
      </p:sp>
      <p:sp>
        <p:nvSpPr>
          <p:cNvPr id="4" name="object 4"/>
          <p:cNvSpPr/>
          <p:nvPr/>
        </p:nvSpPr>
        <p:spPr>
          <a:xfrm>
            <a:off x="3516400" y="1122824"/>
            <a:ext cx="0" cy="3482975"/>
          </a:xfrm>
          <a:custGeom>
            <a:avLst/>
            <a:gdLst/>
            <a:ahLst/>
            <a:cxnLst/>
            <a:rect l="l" t="t" r="r" b="b"/>
            <a:pathLst>
              <a:path h="3482975">
                <a:moveTo>
                  <a:pt x="0" y="0"/>
                </a:moveTo>
                <a:lnTo>
                  <a:pt x="0" y="3482699"/>
                </a:lnTo>
              </a:path>
            </a:pathLst>
          </a:custGeom>
          <a:ln w="9524">
            <a:solidFill>
              <a:srgbClr val="DD7E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4025" y="2034012"/>
            <a:ext cx="2535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69137"/>
                </a:solidFill>
                <a:latin typeface="Consolas"/>
                <a:cs typeface="Consolas"/>
              </a:rPr>
              <a:t>Be</a:t>
            </a:r>
            <a:r>
              <a:rPr sz="3600" spc="-15" dirty="0">
                <a:solidFill>
                  <a:srgbClr val="E69137"/>
                </a:solidFill>
                <a:latin typeface="Consolas"/>
                <a:cs typeface="Consolas"/>
              </a:rPr>
              <a:t> </a:t>
            </a:r>
            <a:r>
              <a:rPr sz="3600" spc="-10" dirty="0">
                <a:solidFill>
                  <a:srgbClr val="E69137"/>
                </a:solidFill>
                <a:latin typeface="Consolas"/>
                <a:cs typeface="Consolas"/>
              </a:rPr>
              <a:t>Awesome</a:t>
            </a:r>
            <a:endParaRPr sz="3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1135" y="1667645"/>
            <a:ext cx="1281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6C9EEB"/>
                </a:solidFill>
                <a:latin typeface="Trebuchet MS"/>
                <a:cs typeface="Trebuchet MS"/>
              </a:rPr>
              <a:t>kplabs.in/chat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4209" y="3617521"/>
            <a:ext cx="1591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6C9EEB"/>
                </a:solidFill>
                <a:latin typeface="Trebuchet MS"/>
                <a:cs typeface="Trebuchet MS"/>
              </a:rPr>
              <a:t>kplabs.in/linkedin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0851" y="3371600"/>
            <a:ext cx="818050" cy="8180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1499" y="1472475"/>
            <a:ext cx="818050" cy="81805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491" y="1713792"/>
            <a:ext cx="60896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5625" algn="l"/>
              </a:tabLst>
            </a:pP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LifeCycle</a:t>
            </a:r>
            <a:r>
              <a:rPr sz="2600" b="1" spc="-1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	Prevent</a:t>
            </a:r>
            <a:r>
              <a:rPr sz="2600" b="1" spc="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Destroy</a:t>
            </a:r>
            <a:r>
              <a:rPr sz="2600" b="1" spc="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Argument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5080" y="332601"/>
            <a:ext cx="3703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0" dirty="0">
                <a:solidFill>
                  <a:srgbClr val="93C47D"/>
                </a:solidFill>
                <a:latin typeface="Times New Roman"/>
                <a:cs typeface="Times New Roman"/>
              </a:rPr>
              <a:t>Prevent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93C47D"/>
                </a:solidFill>
                <a:latin typeface="Times New Roman"/>
                <a:cs typeface="Times New Roman"/>
              </a:rPr>
              <a:t>Destroy</a:t>
            </a:r>
            <a:r>
              <a:rPr sz="2800" spc="-12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93C47D"/>
                </a:solidFill>
                <a:latin typeface="Times New Roman"/>
                <a:cs typeface="Times New Roman"/>
              </a:rPr>
              <a:t>Argument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350" y="935456"/>
            <a:ext cx="78092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meta-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argument,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true,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cause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reject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an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error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would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associated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argument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remains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present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configuration.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6352" y="2405500"/>
            <a:ext cx="4209575" cy="234255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527935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93C47D"/>
                </a:solidFill>
              </a:rPr>
              <a:t>Points</a:t>
            </a:r>
            <a:r>
              <a:rPr spc="-9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to</a:t>
            </a:r>
            <a:r>
              <a:rPr spc="-85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Note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2575" y="1120230"/>
            <a:ext cx="79857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measure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safety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against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accidental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replacement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costly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reproduce,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such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instances.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575" y="2796630"/>
            <a:ext cx="804925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argument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must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present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protection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apply,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setting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does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prevent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remote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destroyed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removed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entirely.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6739" y="1713792"/>
            <a:ext cx="59404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5625" algn="l"/>
              </a:tabLst>
            </a:pP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LifeCycle</a:t>
            </a:r>
            <a:r>
              <a:rPr sz="2600" b="1" spc="-1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	Ignore</a:t>
            </a:r>
            <a:r>
              <a:rPr sz="26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85" dirty="0">
                <a:solidFill>
                  <a:srgbClr val="000000"/>
                </a:solidFill>
                <a:latin typeface="Arial"/>
                <a:cs typeface="Arial"/>
              </a:rPr>
              <a:t>Changes</a:t>
            </a:r>
            <a:r>
              <a:rPr sz="26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Argument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812415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93C47D"/>
                </a:solidFill>
              </a:rPr>
              <a:t>Ignore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Changes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1022980"/>
            <a:ext cx="792353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settings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remote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modified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outside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would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attempt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"fix"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next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run.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15557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behavior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ignore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manually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applied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make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ignore_changes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argument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lifecycle.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9374" y="3233699"/>
            <a:ext cx="3243275" cy="1640724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1880" y="254825"/>
            <a:ext cx="2019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93C47D"/>
                </a:solidFill>
                <a:latin typeface="Times New Roman"/>
                <a:cs typeface="Times New Roman"/>
              </a:rPr>
              <a:t>Points</a:t>
            </a:r>
            <a:r>
              <a:rPr sz="2800" spc="-9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93C47D"/>
                </a:solidFill>
                <a:latin typeface="Times New Roman"/>
                <a:cs typeface="Times New Roman"/>
              </a:rPr>
              <a:t>to</a:t>
            </a:r>
            <a:r>
              <a:rPr sz="2800" spc="-8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93C47D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350" y="984106"/>
            <a:ext cx="77057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Instead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list,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special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keyword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all</a:t>
            </a:r>
            <a:r>
              <a:rPr sz="1800" spc="-2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instruct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ignore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attributes,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remote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never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propose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updates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it.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2398" y="2512450"/>
            <a:ext cx="3018774" cy="2196675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8735">
              <a:lnSpc>
                <a:spcPct val="100000"/>
              </a:lnSpc>
              <a:spcBef>
                <a:spcPts val="100"/>
              </a:spcBef>
            </a:pPr>
            <a:r>
              <a:rPr sz="5200" spc="-165" dirty="0">
                <a:solidFill>
                  <a:srgbClr val="666666"/>
                </a:solidFill>
              </a:rPr>
              <a:t>Challenges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40" dirty="0">
                <a:solidFill>
                  <a:srgbClr val="666666"/>
                </a:solidFill>
              </a:rPr>
              <a:t>with</a:t>
            </a:r>
            <a:r>
              <a:rPr sz="5200" spc="-254" dirty="0">
                <a:solidFill>
                  <a:srgbClr val="666666"/>
                </a:solidFill>
              </a:rPr>
              <a:t> </a:t>
            </a:r>
            <a:r>
              <a:rPr sz="5200" spc="114" dirty="0">
                <a:solidFill>
                  <a:srgbClr val="666666"/>
                </a:solidFill>
              </a:rPr>
              <a:t>Count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3135435" y="3088651"/>
            <a:ext cx="2250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FF7900"/>
                </a:solidFill>
                <a:latin typeface="Times New Roman"/>
                <a:cs typeface="Times New Roman"/>
              </a:rPr>
              <a:t>Meta-</a:t>
            </a:r>
            <a:r>
              <a:rPr sz="2800" spc="-40" dirty="0">
                <a:solidFill>
                  <a:srgbClr val="FF7900"/>
                </a:solidFill>
                <a:latin typeface="Times New Roman"/>
                <a:cs typeface="Times New Roman"/>
              </a:rPr>
              <a:t>Argument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71907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Revising</a:t>
            </a:r>
            <a:r>
              <a:rPr spc="-130" dirty="0"/>
              <a:t> </a:t>
            </a:r>
            <a:r>
              <a:rPr dirty="0"/>
              <a:t>the</a:t>
            </a:r>
            <a:r>
              <a:rPr spc="-130" dirty="0"/>
              <a:t> </a:t>
            </a:r>
            <a:r>
              <a:rPr spc="-140" dirty="0"/>
              <a:t>Basics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649" y="931991"/>
            <a:ext cx="4785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identified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index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value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list.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075" y="2179212"/>
            <a:ext cx="3591075" cy="2196374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594962" y="2471724"/>
          <a:ext cx="3124200" cy="1599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4995"/>
                <a:gridCol w="1259205"/>
              </a:tblGrid>
              <a:tr h="412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 Address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Infrastructure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aws_iam_user.iam[0]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aws_iam_user.iam[1]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aws_iam_user.iam[2]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3834262" y="3216941"/>
            <a:ext cx="583565" cy="31115"/>
            <a:chOff x="3834262" y="3216941"/>
            <a:chExt cx="583565" cy="31115"/>
          </a:xfrm>
        </p:grpSpPr>
        <p:sp>
          <p:nvSpPr>
            <p:cNvPr id="10" name="object 10"/>
            <p:cNvSpPr/>
            <p:nvPr/>
          </p:nvSpPr>
          <p:spPr>
            <a:xfrm>
              <a:off x="3839024" y="3228524"/>
              <a:ext cx="554990" cy="4445"/>
            </a:xfrm>
            <a:custGeom>
              <a:avLst/>
              <a:gdLst/>
              <a:ahLst/>
              <a:cxnLst/>
              <a:rect l="l" t="t" r="r" b="b"/>
              <a:pathLst>
                <a:path w="554989" h="4444">
                  <a:moveTo>
                    <a:pt x="0" y="0"/>
                  </a:moveTo>
                  <a:lnTo>
                    <a:pt x="554757" y="396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82994" y="32217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87" y="10787"/>
                  </a:lnTo>
                  <a:lnTo>
                    <a:pt x="152" y="0"/>
                  </a:lnTo>
                  <a:lnTo>
                    <a:pt x="29505" y="10921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82994" y="32217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87" y="10787"/>
                  </a:moveTo>
                  <a:lnTo>
                    <a:pt x="0" y="21422"/>
                  </a:lnTo>
                  <a:lnTo>
                    <a:pt x="29505" y="10921"/>
                  </a:lnTo>
                  <a:lnTo>
                    <a:pt x="152" y="0"/>
                  </a:lnTo>
                  <a:lnTo>
                    <a:pt x="10787" y="1078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1745614">
              <a:lnSpc>
                <a:spcPct val="100000"/>
              </a:lnSpc>
              <a:spcBef>
                <a:spcPts val="100"/>
              </a:spcBef>
            </a:pPr>
            <a:r>
              <a:rPr spc="-105" dirty="0">
                <a:solidFill>
                  <a:srgbClr val="93C47D"/>
                </a:solidFill>
              </a:rPr>
              <a:t>Overview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of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75" dirty="0">
                <a:solidFill>
                  <a:srgbClr val="93C47D"/>
                </a:solidFill>
              </a:rPr>
              <a:t>Terraform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Certification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061880"/>
            <a:ext cx="79756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become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popular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widely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defacto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IAC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DevOps.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3048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HashiCorp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released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official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certification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certify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students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concepts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skills.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2600" y="3472600"/>
            <a:ext cx="3142325" cy="1131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49" rIns="0" bIns="0" rtlCol="0">
            <a:spAutoFit/>
          </a:bodyPr>
          <a:lstStyle/>
          <a:p>
            <a:pPr marL="1401445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93C47D"/>
                </a:solidFill>
              </a:rPr>
              <a:t>Use-Case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1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Requirement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of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40" dirty="0">
                <a:solidFill>
                  <a:srgbClr val="93C47D"/>
                </a:solidFill>
              </a:rPr>
              <a:t>Organization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6026" y="1061880"/>
            <a:ext cx="6555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1.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Organization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going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next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25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years.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026" y="2113440"/>
            <a:ext cx="8324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2.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Official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support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case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team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face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issue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IAC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itself.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026" y="3439320"/>
            <a:ext cx="7263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3.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They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kind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GUI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interface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supports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automatic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generation.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311404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Challenge</a:t>
            </a:r>
            <a:r>
              <a:rPr spc="-130" dirty="0"/>
              <a:t> </a:t>
            </a:r>
            <a:r>
              <a:rPr spc="-185" dirty="0"/>
              <a:t>-</a:t>
            </a:r>
            <a:r>
              <a:rPr spc="-125" dirty="0"/>
              <a:t> </a:t>
            </a:r>
            <a:r>
              <a:rPr spc="-50" dirty="0"/>
              <a:t>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950" y="972915"/>
            <a:ext cx="7390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order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elements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index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changed,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impact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resources.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30162" y="2256612"/>
          <a:ext cx="3124200" cy="1599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4995"/>
                <a:gridCol w="1259205"/>
              </a:tblGrid>
              <a:tr h="412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 Address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Infrastructure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aws_iam_user.iam.[0]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aws_iam_user.iam.[1]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aws_iam_user.iam.[2]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3919962" y="1982012"/>
            <a:ext cx="4090035" cy="2160905"/>
            <a:chOff x="3919962" y="1982012"/>
            <a:chExt cx="4090035" cy="2160905"/>
          </a:xfrm>
        </p:grpSpPr>
        <p:sp>
          <p:nvSpPr>
            <p:cNvPr id="9" name="object 9"/>
            <p:cNvSpPr/>
            <p:nvPr/>
          </p:nvSpPr>
          <p:spPr>
            <a:xfrm>
              <a:off x="3924725" y="3057192"/>
              <a:ext cx="570865" cy="10795"/>
            </a:xfrm>
            <a:custGeom>
              <a:avLst/>
              <a:gdLst/>
              <a:ahLst/>
              <a:cxnLst/>
              <a:rect l="l" t="t" r="r" b="b"/>
              <a:pathLst>
                <a:path w="570864" h="10794">
                  <a:moveTo>
                    <a:pt x="0" y="10782"/>
                  </a:moveTo>
                  <a:lnTo>
                    <a:pt x="57036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84175" y="304668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404" y="21419"/>
                  </a:moveTo>
                  <a:lnTo>
                    <a:pt x="10912" y="10507"/>
                  </a:lnTo>
                  <a:lnTo>
                    <a:pt x="0" y="0"/>
                  </a:lnTo>
                  <a:lnTo>
                    <a:pt x="29626" y="10153"/>
                  </a:lnTo>
                  <a:lnTo>
                    <a:pt x="404" y="2141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84175" y="304668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912" y="10507"/>
                  </a:moveTo>
                  <a:lnTo>
                    <a:pt x="404" y="21419"/>
                  </a:lnTo>
                  <a:lnTo>
                    <a:pt x="29626" y="10153"/>
                  </a:lnTo>
                  <a:lnTo>
                    <a:pt x="0" y="0"/>
                  </a:lnTo>
                  <a:lnTo>
                    <a:pt x="10912" y="1050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52200" y="1986775"/>
              <a:ext cx="3853179" cy="2151380"/>
            </a:xfrm>
            <a:custGeom>
              <a:avLst/>
              <a:gdLst/>
              <a:ahLst/>
              <a:cxnLst/>
              <a:rect l="l" t="t" r="r" b="b"/>
              <a:pathLst>
                <a:path w="3853179" h="2151379">
                  <a:moveTo>
                    <a:pt x="0" y="0"/>
                  </a:moveTo>
                  <a:lnTo>
                    <a:pt x="3852899" y="2150999"/>
                  </a:lnTo>
                </a:path>
              </a:pathLst>
            </a:custGeom>
            <a:ln w="952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750" y="2177262"/>
            <a:ext cx="3702525" cy="188223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898775">
              <a:lnSpc>
                <a:spcPct val="100000"/>
              </a:lnSpc>
              <a:spcBef>
                <a:spcPts val="100"/>
              </a:spcBef>
            </a:pPr>
            <a:r>
              <a:rPr dirty="0"/>
              <a:t>Important</a:t>
            </a:r>
            <a:r>
              <a:rPr spc="80" dirty="0"/>
              <a:t> </a:t>
            </a:r>
            <a:r>
              <a:rPr spc="-20" dirty="0"/>
              <a:t>Note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950" y="972915"/>
            <a:ext cx="73005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almost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identical,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count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appropriate.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distinctive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needed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arguments,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usage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1155CC"/>
                </a:solidFill>
                <a:latin typeface="Times New Roman"/>
                <a:cs typeface="Times New Roman"/>
              </a:rPr>
              <a:t>for_each</a:t>
            </a:r>
            <a:r>
              <a:rPr sz="1800" spc="-7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recommended.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3137" y="2754025"/>
            <a:ext cx="5457824" cy="15603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2135" y="1801184"/>
            <a:ext cx="422338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50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5200" spc="-2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200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5200" spc="-2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315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r>
              <a:rPr sz="5200" spc="-2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8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58286" y="3088651"/>
            <a:ext cx="3604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Let’s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Revise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FF7900"/>
                </a:solidFill>
                <a:latin typeface="Times New Roman"/>
                <a:cs typeface="Times New Roman"/>
              </a:rPr>
              <a:t>Programming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1224" y="113685"/>
            <a:ext cx="1790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Basics</a:t>
            </a:r>
            <a:r>
              <a:rPr spc="-125" dirty="0"/>
              <a:t> </a:t>
            </a:r>
            <a:r>
              <a:rPr spc="-45" dirty="0"/>
              <a:t>of</a:t>
            </a:r>
            <a:r>
              <a:rPr spc="-125" dirty="0"/>
              <a:t> </a:t>
            </a:r>
            <a:r>
              <a:rPr spc="-40" dirty="0"/>
              <a:t>List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7674" y="1029015"/>
            <a:ext cx="75958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ts val="2155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Lists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items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single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variable.</a:t>
            </a: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ts val="2155"/>
              </a:lnSpc>
              <a:buFont typeface="Arial MT"/>
              <a:buChar char="●"/>
              <a:tabLst>
                <a:tab pos="379095" algn="l"/>
              </a:tabLst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List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items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ordered,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changeable,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duplicate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values.</a:t>
            </a: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379095" algn="l"/>
              </a:tabLst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List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items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are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indexed,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first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item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index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[0],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second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item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index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[1]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100" y="2579500"/>
            <a:ext cx="5264900" cy="15108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9451" y="113685"/>
            <a:ext cx="27539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Understanding</a:t>
            </a:r>
            <a:r>
              <a:rPr spc="-80" dirty="0"/>
              <a:t> </a:t>
            </a:r>
            <a:r>
              <a:rPr spc="-60" dirty="0"/>
              <a:t>SET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7674" y="1029015"/>
            <a:ext cx="50673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items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single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variable.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Clr>
                <a:srgbClr val="666666"/>
              </a:buClr>
              <a:buFont typeface="Arial MT"/>
              <a:buChar char="●"/>
            </a:pP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buFont typeface="Arial MT"/>
              <a:buChar char="●"/>
              <a:tabLst>
                <a:tab pos="379095" algn="l"/>
              </a:tabLst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items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unordered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duplicates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allowed.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6475" y="2721375"/>
            <a:ext cx="4933100" cy="6686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8691" y="3799625"/>
            <a:ext cx="5493357" cy="6686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4649" y="2787288"/>
            <a:ext cx="648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Allowed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250" y="3865538"/>
            <a:ext cx="984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Not-Allowed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9402" y="113685"/>
            <a:ext cx="2014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solidFill>
                  <a:srgbClr val="FF7900"/>
                </a:solidFill>
                <a:latin typeface="Times New Roman"/>
                <a:cs typeface="Times New Roman"/>
              </a:rPr>
              <a:t>toset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Function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2925" y="1019666"/>
            <a:ext cx="441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toset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function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convert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list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0675" y="2500800"/>
            <a:ext cx="3607399" cy="1407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7695">
              <a:lnSpc>
                <a:spcPct val="100000"/>
              </a:lnSpc>
              <a:spcBef>
                <a:spcPts val="100"/>
              </a:spcBef>
            </a:pPr>
            <a:r>
              <a:rPr sz="5200" spc="-110" dirty="0">
                <a:solidFill>
                  <a:srgbClr val="666666"/>
                </a:solidFill>
              </a:rPr>
              <a:t>for_each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3135435" y="3088651"/>
            <a:ext cx="2250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FF7900"/>
                </a:solidFill>
                <a:latin typeface="Times New Roman"/>
                <a:cs typeface="Times New Roman"/>
              </a:rPr>
              <a:t>Meta-</a:t>
            </a:r>
            <a:r>
              <a:rPr sz="2800" spc="-40" dirty="0">
                <a:solidFill>
                  <a:srgbClr val="FF7900"/>
                </a:solidFill>
                <a:latin typeface="Times New Roman"/>
                <a:cs typeface="Times New Roman"/>
              </a:rPr>
              <a:t>Argument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2562" y="113685"/>
            <a:ext cx="2468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Basics</a:t>
            </a:r>
            <a:r>
              <a:rPr spc="-125" dirty="0"/>
              <a:t> </a:t>
            </a:r>
            <a:r>
              <a:rPr spc="-45" dirty="0"/>
              <a:t>of</a:t>
            </a:r>
            <a:r>
              <a:rPr spc="-120" dirty="0"/>
              <a:t> </a:t>
            </a:r>
            <a:r>
              <a:rPr spc="-90" dirty="0"/>
              <a:t>For</a:t>
            </a:r>
            <a:r>
              <a:rPr spc="-125" dirty="0"/>
              <a:t> </a:t>
            </a:r>
            <a:r>
              <a:rPr spc="-70" dirty="0"/>
              <a:t>Each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950" y="972915"/>
            <a:ext cx="6218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for_each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makes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map/set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index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created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resource.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101437" y="1978999"/>
          <a:ext cx="3684270" cy="1678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9675"/>
                <a:gridCol w="1204595"/>
              </a:tblGrid>
              <a:tr h="412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 Address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Infrastructure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74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aws_iam_user.iam[user-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01]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aws_iam_user.iam[user-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02]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aws_iam_user.iam[user-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03]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37425" y="2353612"/>
            <a:ext cx="5059680" cy="941705"/>
            <a:chOff x="37425" y="2353612"/>
            <a:chExt cx="5059680" cy="941705"/>
          </a:xfrm>
        </p:grpSpPr>
        <p:sp>
          <p:nvSpPr>
            <p:cNvPr id="9" name="object 9"/>
            <p:cNvSpPr/>
            <p:nvPr/>
          </p:nvSpPr>
          <p:spPr>
            <a:xfrm>
              <a:off x="4493599" y="2740687"/>
              <a:ext cx="580390" cy="6985"/>
            </a:xfrm>
            <a:custGeom>
              <a:avLst/>
              <a:gdLst/>
              <a:ahLst/>
              <a:cxnLst/>
              <a:rect l="l" t="t" r="r" b="b"/>
              <a:pathLst>
                <a:path w="580389" h="6985">
                  <a:moveTo>
                    <a:pt x="0" y="0"/>
                  </a:moveTo>
                  <a:lnTo>
                    <a:pt x="579959" y="681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62722" y="273666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1"/>
                  </a:moveTo>
                  <a:lnTo>
                    <a:pt x="10837" y="10836"/>
                  </a:lnTo>
                  <a:lnTo>
                    <a:pt x="251" y="0"/>
                  </a:lnTo>
                  <a:lnTo>
                    <a:pt x="29553" y="11056"/>
                  </a:lnTo>
                  <a:lnTo>
                    <a:pt x="0" y="2142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62722" y="273666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837" y="10836"/>
                  </a:moveTo>
                  <a:lnTo>
                    <a:pt x="0" y="21421"/>
                  </a:lnTo>
                  <a:lnTo>
                    <a:pt x="29553" y="11056"/>
                  </a:lnTo>
                  <a:lnTo>
                    <a:pt x="251" y="0"/>
                  </a:lnTo>
                  <a:lnTo>
                    <a:pt x="10837" y="1083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25" y="2353612"/>
              <a:ext cx="4415800" cy="9414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996439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Replication</a:t>
            </a:r>
            <a:r>
              <a:rPr spc="-110" dirty="0"/>
              <a:t> </a:t>
            </a:r>
            <a:r>
              <a:rPr spc="65" dirty="0"/>
              <a:t>Count</a:t>
            </a:r>
            <a:r>
              <a:rPr spc="-105" dirty="0"/>
              <a:t> </a:t>
            </a:r>
            <a:r>
              <a:rPr spc="-50" dirty="0"/>
              <a:t>Challenge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950" y="972915"/>
            <a:ext cx="540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new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element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added,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affect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resources.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352487" y="1729137"/>
          <a:ext cx="3684270" cy="2178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0925"/>
                <a:gridCol w="1363345"/>
              </a:tblGrid>
              <a:tr h="412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 Address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Infrastructure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aws_iam_user.iam[user-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01]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01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aws_iam_user.iam[user-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02]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aws_iam_user.iam[user-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03]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03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aws_iam_user.iam[user-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0]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user-</a:t>
                      </a:r>
                      <a:r>
                        <a:rPr sz="1300" spc="-50" dirty="0">
                          <a:latin typeface="Arial MT"/>
                          <a:cs typeface="Arial MT"/>
                        </a:rPr>
                        <a:t>0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6" y="2496312"/>
            <a:ext cx="5348605" cy="854075"/>
            <a:chOff x="6" y="2496312"/>
            <a:chExt cx="5348605" cy="854075"/>
          </a:xfrm>
        </p:grpSpPr>
        <p:sp>
          <p:nvSpPr>
            <p:cNvPr id="9" name="object 9"/>
            <p:cNvSpPr/>
            <p:nvPr/>
          </p:nvSpPr>
          <p:spPr>
            <a:xfrm>
              <a:off x="4911749" y="2885637"/>
              <a:ext cx="413384" cy="0"/>
            </a:xfrm>
            <a:custGeom>
              <a:avLst/>
              <a:gdLst/>
              <a:ahLst/>
              <a:cxnLst/>
              <a:rect l="l" t="t" r="r" b="b"/>
              <a:pathLst>
                <a:path w="413385">
                  <a:moveTo>
                    <a:pt x="0" y="0"/>
                  </a:moveTo>
                  <a:lnTo>
                    <a:pt x="4128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3895" y="287492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13895" y="287492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" y="2496312"/>
              <a:ext cx="4875618" cy="8534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2781" y="113685"/>
            <a:ext cx="2167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20" dirty="0"/>
              <a:t> </a:t>
            </a:r>
            <a:r>
              <a:rPr spc="-90" dirty="0"/>
              <a:t>each</a:t>
            </a:r>
            <a:r>
              <a:rPr spc="-114" dirty="0"/>
              <a:t> </a:t>
            </a:r>
            <a:r>
              <a:rPr spc="-35" dirty="0"/>
              <a:t>object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72915"/>
            <a:ext cx="59334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blocks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where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for_each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set,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additional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available.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two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attributes: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45837" y="2603387"/>
          <a:ext cx="7239000" cy="118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245"/>
                <a:gridCol w="5405755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object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each.key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map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key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(or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set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member)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corresponding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this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instance.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each.value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map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value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corresponding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this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instance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49" rIns="0" bIns="0" rtlCol="0">
            <a:spAutoFit/>
          </a:bodyPr>
          <a:lstStyle/>
          <a:p>
            <a:pPr marL="1401445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93C47D"/>
                </a:solidFill>
              </a:rPr>
              <a:t>Use-Case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2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Requirement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of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40" dirty="0">
                <a:solidFill>
                  <a:srgbClr val="93C47D"/>
                </a:solidFill>
              </a:rPr>
              <a:t>Organization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6726" y="1289830"/>
            <a:ext cx="8084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1.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Organization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Hybrid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Solution.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VMware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on-premise setup;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AWS,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GCP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Cloud.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6726" y="2966230"/>
            <a:ext cx="6584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2.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Official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support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case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IAC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issues.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72" rIns="0" bIns="0" rtlCol="0">
            <a:spAutoFit/>
          </a:bodyPr>
          <a:lstStyle/>
          <a:p>
            <a:pPr marL="108267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Relax</a:t>
            </a:r>
            <a:r>
              <a:rPr spc="-114" dirty="0"/>
              <a:t> </a:t>
            </a:r>
            <a:r>
              <a:rPr spc="-10" dirty="0"/>
              <a:t>and</a:t>
            </a:r>
            <a:r>
              <a:rPr spc="-110" dirty="0"/>
              <a:t> </a:t>
            </a:r>
            <a:r>
              <a:rPr spc="-100" dirty="0"/>
              <a:t>Have</a:t>
            </a:r>
            <a:r>
              <a:rPr spc="-110" dirty="0"/>
              <a:t> </a:t>
            </a:r>
            <a:r>
              <a:rPr spc="-130" dirty="0"/>
              <a:t>a</a:t>
            </a:r>
            <a:r>
              <a:rPr spc="-110" dirty="0"/>
              <a:t> </a:t>
            </a:r>
            <a:r>
              <a:rPr spc="-100" dirty="0"/>
              <a:t>Meme</a:t>
            </a:r>
            <a:r>
              <a:rPr spc="-114" dirty="0"/>
              <a:t> </a:t>
            </a:r>
            <a:r>
              <a:rPr spc="-125" dirty="0"/>
              <a:t>Before</a:t>
            </a:r>
            <a:r>
              <a:rPr spc="-110" dirty="0"/>
              <a:t> </a:t>
            </a:r>
            <a:r>
              <a:rPr spc="-55" dirty="0"/>
              <a:t>Proceeding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8200" y="977850"/>
            <a:ext cx="3088274" cy="34954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0655">
              <a:lnSpc>
                <a:spcPct val="100000"/>
              </a:lnSpc>
              <a:spcBef>
                <a:spcPts val="100"/>
              </a:spcBef>
            </a:pPr>
            <a:r>
              <a:rPr sz="5200" spc="-140" dirty="0">
                <a:solidFill>
                  <a:srgbClr val="666666"/>
                </a:solidFill>
              </a:rPr>
              <a:t>Provisioners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881077" y="3088651"/>
            <a:ext cx="3043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FF7900"/>
                </a:solidFill>
                <a:latin typeface="Times New Roman"/>
                <a:cs typeface="Times New Roman"/>
              </a:rPr>
              <a:t>Interesting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FF7900"/>
                </a:solidFill>
                <a:latin typeface="Times New Roman"/>
                <a:cs typeface="Times New Roman"/>
              </a:rPr>
              <a:t>Part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45" dirty="0">
                <a:solidFill>
                  <a:srgbClr val="FF7900"/>
                </a:solidFill>
                <a:latin typeface="Times New Roman"/>
                <a:cs typeface="Times New Roman"/>
              </a:rPr>
              <a:t>is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7900"/>
                </a:solidFill>
                <a:latin typeface="Times New Roman"/>
                <a:cs typeface="Times New Roman"/>
              </a:rPr>
              <a:t>here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17995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Provisioners</a:t>
            </a:r>
            <a:r>
              <a:rPr spc="-90" dirty="0"/>
              <a:t> </a:t>
            </a:r>
            <a:r>
              <a:rPr spc="-100" dirty="0"/>
              <a:t>are</a:t>
            </a:r>
            <a:r>
              <a:rPr spc="-90" dirty="0"/>
              <a:t> </a:t>
            </a:r>
            <a:r>
              <a:rPr spc="-45" dirty="0"/>
              <a:t>interesting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7984490" cy="3291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Till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now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been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working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creation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destruction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scenarios.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5" dirty="0">
                <a:solidFill>
                  <a:srgbClr val="37761C"/>
                </a:solidFill>
                <a:latin typeface="Times New Roman"/>
                <a:cs typeface="Times New Roman"/>
              </a:rPr>
              <a:t>Let’s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37761C"/>
                </a:solidFill>
                <a:latin typeface="Times New Roman"/>
                <a:cs typeface="Times New Roman"/>
              </a:rPr>
              <a:t>take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37761C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7761C"/>
                </a:solidFill>
                <a:latin typeface="Times New Roman"/>
                <a:cs typeface="Times New Roman"/>
              </a:rPr>
              <a:t>example: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8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created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web-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server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Terraform.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B45F06"/>
                </a:solidFill>
                <a:latin typeface="Times New Roman"/>
                <a:cs typeface="Times New Roman"/>
              </a:rPr>
              <a:t>Problem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:</a:t>
            </a:r>
            <a:r>
              <a:rPr sz="1800" spc="2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instance,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does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software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installed.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800">
              <a:latin typeface="Times New Roman"/>
              <a:cs typeface="Times New Roman"/>
            </a:endParaRPr>
          </a:p>
          <a:p>
            <a:pPr marL="2148840">
              <a:lnSpc>
                <a:spcPct val="100000"/>
              </a:lnSpc>
            </a:pPr>
            <a:r>
              <a:rPr sz="1800" spc="-20" dirty="0">
                <a:solidFill>
                  <a:srgbClr val="CC0000"/>
                </a:solidFill>
                <a:latin typeface="Times New Roman"/>
                <a:cs typeface="Times New Roman"/>
              </a:rPr>
              <a:t>What</a:t>
            </a:r>
            <a:r>
              <a:rPr sz="1800" spc="-7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CC0000"/>
                </a:solidFill>
                <a:latin typeface="Times New Roman"/>
                <a:cs typeface="Times New Roman"/>
              </a:rPr>
              <a:t>if</a:t>
            </a:r>
            <a:r>
              <a:rPr sz="1800" spc="-7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CC0000"/>
                </a:solidFill>
                <a:latin typeface="Times New Roman"/>
                <a:cs typeface="Times New Roman"/>
              </a:rPr>
              <a:t>we</a:t>
            </a:r>
            <a:r>
              <a:rPr sz="1800" spc="-6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CC0000"/>
                </a:solidFill>
                <a:latin typeface="Times New Roman"/>
                <a:cs typeface="Times New Roman"/>
              </a:rPr>
              <a:t>want</a:t>
            </a:r>
            <a:r>
              <a:rPr sz="1800" spc="-7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CC0000"/>
                </a:solidFill>
                <a:latin typeface="Times New Roman"/>
                <a:cs typeface="Times New Roman"/>
              </a:rPr>
              <a:t>complete</a:t>
            </a:r>
            <a:r>
              <a:rPr sz="1800" spc="-6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CC0000"/>
                </a:solidFill>
                <a:latin typeface="Times New Roman"/>
                <a:cs typeface="Times New Roman"/>
              </a:rPr>
              <a:t>end</a:t>
            </a:r>
            <a:r>
              <a:rPr sz="1800" spc="-7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CC0000"/>
                </a:solidFill>
                <a:latin typeface="Times New Roman"/>
                <a:cs typeface="Times New Roman"/>
              </a:rPr>
              <a:t>end</a:t>
            </a:r>
            <a:r>
              <a:rPr sz="1800" spc="-6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CC0000"/>
                </a:solidFill>
                <a:latin typeface="Times New Roman"/>
                <a:cs typeface="Times New Roman"/>
              </a:rPr>
              <a:t>solution</a:t>
            </a:r>
            <a:r>
              <a:rPr sz="1800" spc="-7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CC0000"/>
                </a:solidFill>
                <a:latin typeface="Times New Roman"/>
                <a:cs typeface="Times New Roman"/>
              </a:rPr>
              <a:t>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6002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Welcome</a:t>
            </a:r>
            <a:r>
              <a:rPr spc="-95" dirty="0"/>
              <a:t> </a:t>
            </a:r>
            <a:r>
              <a:rPr dirty="0"/>
              <a:t>to</a:t>
            </a:r>
            <a:r>
              <a:rPr spc="-90" dirty="0"/>
              <a:t> </a:t>
            </a:r>
            <a:r>
              <a:rPr spc="-75" dirty="0"/>
              <a:t>Terraform</a:t>
            </a:r>
            <a:r>
              <a:rPr spc="-90" dirty="0"/>
              <a:t> </a:t>
            </a:r>
            <a:r>
              <a:rPr spc="-65" dirty="0"/>
              <a:t>Provisioners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8288020" cy="19818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Provisioners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execute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scripts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machine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part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creation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destruction.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6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5" dirty="0">
                <a:solidFill>
                  <a:srgbClr val="37761C"/>
                </a:solidFill>
                <a:latin typeface="Times New Roman"/>
                <a:cs typeface="Times New Roman"/>
              </a:rPr>
              <a:t>Let’s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37761C"/>
                </a:solidFill>
                <a:latin typeface="Times New Roman"/>
                <a:cs typeface="Times New Roman"/>
              </a:rPr>
              <a:t>take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37761C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7761C"/>
                </a:solidFill>
                <a:latin typeface="Times New Roman"/>
                <a:cs typeface="Times New Roman"/>
              </a:rPr>
              <a:t>example: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55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creation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5" dirty="0">
                <a:solidFill>
                  <a:srgbClr val="666666"/>
                </a:solidFill>
                <a:latin typeface="Times New Roman"/>
                <a:cs typeface="Times New Roman"/>
              </a:rPr>
              <a:t>Web-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Server,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execute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script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installs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Nginx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web-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server.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84887" y="3477537"/>
            <a:ext cx="5003165" cy="863600"/>
            <a:chOff x="1484887" y="3477537"/>
            <a:chExt cx="5003165" cy="863600"/>
          </a:xfrm>
        </p:grpSpPr>
        <p:sp>
          <p:nvSpPr>
            <p:cNvPr id="8" name="object 8"/>
            <p:cNvSpPr/>
            <p:nvPr/>
          </p:nvSpPr>
          <p:spPr>
            <a:xfrm>
              <a:off x="1489649" y="3482299"/>
              <a:ext cx="4993640" cy="854075"/>
            </a:xfrm>
            <a:custGeom>
              <a:avLst/>
              <a:gdLst/>
              <a:ahLst/>
              <a:cxnLst/>
              <a:rect l="l" t="t" r="r" b="b"/>
              <a:pathLst>
                <a:path w="4993640" h="854075">
                  <a:moveTo>
                    <a:pt x="0" y="142252"/>
                  </a:moveTo>
                  <a:lnTo>
                    <a:pt x="7252" y="97289"/>
                  </a:lnTo>
                  <a:lnTo>
                    <a:pt x="27446" y="58240"/>
                  </a:lnTo>
                  <a:lnTo>
                    <a:pt x="58240" y="27446"/>
                  </a:lnTo>
                  <a:lnTo>
                    <a:pt x="97289" y="7252"/>
                  </a:lnTo>
                  <a:lnTo>
                    <a:pt x="142252" y="0"/>
                  </a:lnTo>
                  <a:lnTo>
                    <a:pt x="4851247" y="0"/>
                  </a:lnTo>
                  <a:lnTo>
                    <a:pt x="4905684" y="10828"/>
                  </a:lnTo>
                  <a:lnTo>
                    <a:pt x="4951834" y="41664"/>
                  </a:lnTo>
                  <a:lnTo>
                    <a:pt x="4982671" y="87815"/>
                  </a:lnTo>
                  <a:lnTo>
                    <a:pt x="4993499" y="142252"/>
                  </a:lnTo>
                  <a:lnTo>
                    <a:pt x="4993499" y="711247"/>
                  </a:lnTo>
                  <a:lnTo>
                    <a:pt x="4986247" y="756210"/>
                  </a:lnTo>
                  <a:lnTo>
                    <a:pt x="4966053" y="795259"/>
                  </a:lnTo>
                  <a:lnTo>
                    <a:pt x="4935259" y="826053"/>
                  </a:lnTo>
                  <a:lnTo>
                    <a:pt x="4896210" y="846247"/>
                  </a:lnTo>
                  <a:lnTo>
                    <a:pt x="4851247" y="853499"/>
                  </a:lnTo>
                  <a:lnTo>
                    <a:pt x="142252" y="853499"/>
                  </a:lnTo>
                  <a:lnTo>
                    <a:pt x="97289" y="846247"/>
                  </a:lnTo>
                  <a:lnTo>
                    <a:pt x="58240" y="826053"/>
                  </a:lnTo>
                  <a:lnTo>
                    <a:pt x="27446" y="795259"/>
                  </a:lnTo>
                  <a:lnTo>
                    <a:pt x="7252" y="756210"/>
                  </a:lnTo>
                  <a:lnTo>
                    <a:pt x="0" y="711247"/>
                  </a:lnTo>
                  <a:lnTo>
                    <a:pt x="0" y="1422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64399" y="3698824"/>
              <a:ext cx="1480820" cy="403225"/>
            </a:xfrm>
            <a:custGeom>
              <a:avLst/>
              <a:gdLst/>
              <a:ahLst/>
              <a:cxnLst/>
              <a:rect l="l" t="t" r="r" b="b"/>
              <a:pathLst>
                <a:path w="1480820" h="403225">
                  <a:moveTo>
                    <a:pt x="1480199" y="402899"/>
                  </a:moveTo>
                  <a:lnTo>
                    <a:pt x="0" y="402899"/>
                  </a:lnTo>
                  <a:lnTo>
                    <a:pt x="0" y="0"/>
                  </a:lnTo>
                  <a:lnTo>
                    <a:pt x="1480199" y="0"/>
                  </a:lnTo>
                  <a:lnTo>
                    <a:pt x="1480199" y="40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64399" y="3698825"/>
            <a:ext cx="1480820" cy="40322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705"/>
              </a:spcBef>
            </a:pPr>
            <a:r>
              <a:rPr sz="1400" dirty="0">
                <a:latin typeface="Arial MT"/>
                <a:cs typeface="Arial MT"/>
              </a:rPr>
              <a:t>Create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EC2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69674" y="3698825"/>
            <a:ext cx="1480820" cy="403225"/>
          </a:xfrm>
          <a:custGeom>
            <a:avLst/>
            <a:gdLst/>
            <a:ahLst/>
            <a:cxnLst/>
            <a:rect l="l" t="t" r="r" b="b"/>
            <a:pathLst>
              <a:path w="1480820" h="403225">
                <a:moveTo>
                  <a:pt x="1480199" y="402899"/>
                </a:moveTo>
                <a:lnTo>
                  <a:pt x="0" y="402899"/>
                </a:lnTo>
                <a:lnTo>
                  <a:pt x="0" y="0"/>
                </a:lnTo>
                <a:lnTo>
                  <a:pt x="1480199" y="0"/>
                </a:lnTo>
                <a:lnTo>
                  <a:pt x="1480199" y="402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69674" y="3698825"/>
            <a:ext cx="1480820" cy="40322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705"/>
              </a:spcBef>
            </a:pPr>
            <a:r>
              <a:rPr sz="1400" dirty="0">
                <a:latin typeface="Arial MT"/>
                <a:cs typeface="Arial MT"/>
              </a:rPr>
              <a:t>Install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Nginx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44674" y="3884800"/>
            <a:ext cx="1116330" cy="31115"/>
            <a:chOff x="3344674" y="3884800"/>
            <a:chExt cx="1116330" cy="31115"/>
          </a:xfrm>
        </p:grpSpPr>
        <p:sp>
          <p:nvSpPr>
            <p:cNvPr id="14" name="object 14"/>
            <p:cNvSpPr/>
            <p:nvPr/>
          </p:nvSpPr>
          <p:spPr>
            <a:xfrm>
              <a:off x="3344674" y="3900275"/>
              <a:ext cx="1092835" cy="0"/>
            </a:xfrm>
            <a:custGeom>
              <a:avLst/>
              <a:gdLst/>
              <a:ahLst/>
              <a:cxnLst/>
              <a:rect l="l" t="t" r="r" b="b"/>
              <a:pathLst>
                <a:path w="1092835">
                  <a:moveTo>
                    <a:pt x="0" y="0"/>
                  </a:moveTo>
                  <a:lnTo>
                    <a:pt x="10923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26320" y="38895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26320" y="38895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0195">
              <a:lnSpc>
                <a:spcPct val="100000"/>
              </a:lnSpc>
              <a:spcBef>
                <a:spcPts val="100"/>
              </a:spcBef>
            </a:pPr>
            <a:r>
              <a:rPr sz="5200" spc="-225" dirty="0">
                <a:solidFill>
                  <a:srgbClr val="666666"/>
                </a:solidFill>
              </a:rPr>
              <a:t>Types</a:t>
            </a:r>
            <a:r>
              <a:rPr sz="5200" spc="-235" dirty="0">
                <a:solidFill>
                  <a:srgbClr val="666666"/>
                </a:solidFill>
              </a:rPr>
              <a:t> </a:t>
            </a:r>
            <a:r>
              <a:rPr sz="5200" spc="-75" dirty="0">
                <a:solidFill>
                  <a:srgbClr val="666666"/>
                </a:solidFill>
              </a:rPr>
              <a:t>of</a:t>
            </a:r>
            <a:r>
              <a:rPr sz="5200" spc="-235" dirty="0">
                <a:solidFill>
                  <a:srgbClr val="666666"/>
                </a:solidFill>
              </a:rPr>
              <a:t> </a:t>
            </a:r>
            <a:r>
              <a:rPr sz="5200" spc="-135" dirty="0">
                <a:solidFill>
                  <a:srgbClr val="666666"/>
                </a:solidFill>
              </a:rPr>
              <a:t>Provisioners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881077" y="3088651"/>
            <a:ext cx="3043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FF7900"/>
                </a:solidFill>
                <a:latin typeface="Times New Roman"/>
                <a:cs typeface="Times New Roman"/>
              </a:rPr>
              <a:t>Interesting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FF7900"/>
                </a:solidFill>
                <a:latin typeface="Times New Roman"/>
                <a:cs typeface="Times New Roman"/>
              </a:rPr>
              <a:t>Part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45" dirty="0">
                <a:solidFill>
                  <a:srgbClr val="FF7900"/>
                </a:solidFill>
                <a:latin typeface="Times New Roman"/>
                <a:cs typeface="Times New Roman"/>
              </a:rPr>
              <a:t>is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7900"/>
                </a:solidFill>
                <a:latin typeface="Times New Roman"/>
                <a:cs typeface="Times New Roman"/>
              </a:rPr>
              <a:t>here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21551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Provisioners</a:t>
            </a:r>
            <a:r>
              <a:rPr spc="-90" dirty="0"/>
              <a:t> </a:t>
            </a:r>
            <a:r>
              <a:rPr spc="-100" dirty="0"/>
              <a:t>are</a:t>
            </a:r>
            <a:r>
              <a:rPr spc="-90" dirty="0"/>
              <a:t> </a:t>
            </a:r>
            <a:r>
              <a:rPr spc="-45" dirty="0"/>
              <a:t>interesting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7929880" cy="127698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capability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turn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provisioners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both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time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resource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creation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well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as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destruction.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6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37761C"/>
                </a:solidFill>
                <a:latin typeface="Times New Roman"/>
                <a:cs typeface="Times New Roman"/>
              </a:rPr>
              <a:t>There</a:t>
            </a:r>
            <a:r>
              <a:rPr sz="1800" spc="-8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37761C"/>
                </a:solidFill>
                <a:latin typeface="Times New Roman"/>
                <a:cs typeface="Times New Roman"/>
              </a:rPr>
              <a:t>are </a:t>
            </a:r>
            <a:r>
              <a:rPr sz="1800" spc="-25" dirty="0">
                <a:solidFill>
                  <a:srgbClr val="37761C"/>
                </a:solidFill>
                <a:latin typeface="Times New Roman"/>
                <a:cs typeface="Times New Roman"/>
              </a:rPr>
              <a:t>two</a:t>
            </a:r>
            <a:r>
              <a:rPr sz="1800" spc="-7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37761C"/>
                </a:solidFill>
                <a:latin typeface="Times New Roman"/>
                <a:cs typeface="Times New Roman"/>
              </a:rPr>
              <a:t>main</a:t>
            </a:r>
            <a:r>
              <a:rPr sz="1800" spc="-8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37761C"/>
                </a:solidFill>
                <a:latin typeface="Times New Roman"/>
                <a:cs typeface="Times New Roman"/>
              </a:rPr>
              <a:t>types</a:t>
            </a:r>
            <a:r>
              <a:rPr sz="1800" spc="-7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37761C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7761C"/>
                </a:solidFill>
                <a:latin typeface="Times New Roman"/>
                <a:cs typeface="Times New Roman"/>
              </a:rPr>
              <a:t>provisioners: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67837" y="2606412"/>
            <a:ext cx="3961129" cy="1095375"/>
            <a:chOff x="2167837" y="2606412"/>
            <a:chExt cx="3961129" cy="1095375"/>
          </a:xfrm>
        </p:grpSpPr>
        <p:sp>
          <p:nvSpPr>
            <p:cNvPr id="8" name="object 8"/>
            <p:cNvSpPr/>
            <p:nvPr/>
          </p:nvSpPr>
          <p:spPr>
            <a:xfrm>
              <a:off x="3850049" y="2611174"/>
              <a:ext cx="616585" cy="426720"/>
            </a:xfrm>
            <a:custGeom>
              <a:avLst/>
              <a:gdLst/>
              <a:ahLst/>
              <a:cxnLst/>
              <a:rect l="l" t="t" r="r" b="b"/>
              <a:pathLst>
                <a:path w="616585" h="426719">
                  <a:moveTo>
                    <a:pt x="308249" y="426299"/>
                  </a:moveTo>
                  <a:lnTo>
                    <a:pt x="252841" y="422865"/>
                  </a:lnTo>
                  <a:lnTo>
                    <a:pt x="200691" y="412964"/>
                  </a:lnTo>
                  <a:lnTo>
                    <a:pt x="152670" y="397198"/>
                  </a:lnTo>
                  <a:lnTo>
                    <a:pt x="109648" y="376169"/>
                  </a:lnTo>
                  <a:lnTo>
                    <a:pt x="72496" y="350479"/>
                  </a:lnTo>
                  <a:lnTo>
                    <a:pt x="42085" y="320730"/>
                  </a:lnTo>
                  <a:lnTo>
                    <a:pt x="19284" y="287524"/>
                  </a:lnTo>
                  <a:lnTo>
                    <a:pt x="4966" y="251463"/>
                  </a:lnTo>
                  <a:lnTo>
                    <a:pt x="0" y="213149"/>
                  </a:lnTo>
                  <a:lnTo>
                    <a:pt x="4966" y="174836"/>
                  </a:lnTo>
                  <a:lnTo>
                    <a:pt x="19284" y="138775"/>
                  </a:lnTo>
                  <a:lnTo>
                    <a:pt x="42085" y="105569"/>
                  </a:lnTo>
                  <a:lnTo>
                    <a:pt x="72496" y="75820"/>
                  </a:lnTo>
                  <a:lnTo>
                    <a:pt x="109648" y="50130"/>
                  </a:lnTo>
                  <a:lnTo>
                    <a:pt x="152670" y="29101"/>
                  </a:lnTo>
                  <a:lnTo>
                    <a:pt x="200691" y="13335"/>
                  </a:lnTo>
                  <a:lnTo>
                    <a:pt x="252841" y="3434"/>
                  </a:lnTo>
                  <a:lnTo>
                    <a:pt x="308249" y="0"/>
                  </a:lnTo>
                  <a:lnTo>
                    <a:pt x="363658" y="3434"/>
                  </a:lnTo>
                  <a:lnTo>
                    <a:pt x="415808" y="13335"/>
                  </a:lnTo>
                  <a:lnTo>
                    <a:pt x="463829" y="29101"/>
                  </a:lnTo>
                  <a:lnTo>
                    <a:pt x="506851" y="50130"/>
                  </a:lnTo>
                  <a:lnTo>
                    <a:pt x="544003" y="75820"/>
                  </a:lnTo>
                  <a:lnTo>
                    <a:pt x="574414" y="105569"/>
                  </a:lnTo>
                  <a:lnTo>
                    <a:pt x="597215" y="138775"/>
                  </a:lnTo>
                  <a:lnTo>
                    <a:pt x="611533" y="174836"/>
                  </a:lnTo>
                  <a:lnTo>
                    <a:pt x="616499" y="213149"/>
                  </a:lnTo>
                  <a:lnTo>
                    <a:pt x="611533" y="251463"/>
                  </a:lnTo>
                  <a:lnTo>
                    <a:pt x="597215" y="287524"/>
                  </a:lnTo>
                  <a:lnTo>
                    <a:pt x="574414" y="320730"/>
                  </a:lnTo>
                  <a:lnTo>
                    <a:pt x="544003" y="350479"/>
                  </a:lnTo>
                  <a:lnTo>
                    <a:pt x="506851" y="376169"/>
                  </a:lnTo>
                  <a:lnTo>
                    <a:pt x="463829" y="397198"/>
                  </a:lnTo>
                  <a:lnTo>
                    <a:pt x="415808" y="412964"/>
                  </a:lnTo>
                  <a:lnTo>
                    <a:pt x="363658" y="422865"/>
                  </a:lnTo>
                  <a:lnTo>
                    <a:pt x="308249" y="426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72599" y="2611174"/>
              <a:ext cx="3951604" cy="1085850"/>
            </a:xfrm>
            <a:custGeom>
              <a:avLst/>
              <a:gdLst/>
              <a:ahLst/>
              <a:cxnLst/>
              <a:rect l="l" t="t" r="r" b="b"/>
              <a:pathLst>
                <a:path w="3951604" h="1085850">
                  <a:moveTo>
                    <a:pt x="1677449" y="213149"/>
                  </a:moveTo>
                  <a:lnTo>
                    <a:pt x="1682416" y="174836"/>
                  </a:lnTo>
                  <a:lnTo>
                    <a:pt x="1696734" y="138775"/>
                  </a:lnTo>
                  <a:lnTo>
                    <a:pt x="1719535" y="105569"/>
                  </a:lnTo>
                  <a:lnTo>
                    <a:pt x="1749946" y="75820"/>
                  </a:lnTo>
                  <a:lnTo>
                    <a:pt x="1787098" y="50130"/>
                  </a:lnTo>
                  <a:lnTo>
                    <a:pt x="1830120" y="29101"/>
                  </a:lnTo>
                  <a:lnTo>
                    <a:pt x="1878141" y="13335"/>
                  </a:lnTo>
                  <a:lnTo>
                    <a:pt x="1930291" y="3434"/>
                  </a:lnTo>
                  <a:lnTo>
                    <a:pt x="1985699" y="0"/>
                  </a:lnTo>
                  <a:lnTo>
                    <a:pt x="2041108" y="3434"/>
                  </a:lnTo>
                  <a:lnTo>
                    <a:pt x="2093258" y="13335"/>
                  </a:lnTo>
                  <a:lnTo>
                    <a:pt x="2141279" y="29101"/>
                  </a:lnTo>
                  <a:lnTo>
                    <a:pt x="2184301" y="50130"/>
                  </a:lnTo>
                  <a:lnTo>
                    <a:pt x="2221453" y="75820"/>
                  </a:lnTo>
                  <a:lnTo>
                    <a:pt x="2251864" y="105569"/>
                  </a:lnTo>
                  <a:lnTo>
                    <a:pt x="2274665" y="138775"/>
                  </a:lnTo>
                  <a:lnTo>
                    <a:pt x="2288983" y="174836"/>
                  </a:lnTo>
                  <a:lnTo>
                    <a:pt x="2293949" y="213149"/>
                  </a:lnTo>
                  <a:lnTo>
                    <a:pt x="2288983" y="251463"/>
                  </a:lnTo>
                  <a:lnTo>
                    <a:pt x="2274665" y="287524"/>
                  </a:lnTo>
                  <a:lnTo>
                    <a:pt x="2251864" y="320730"/>
                  </a:lnTo>
                  <a:lnTo>
                    <a:pt x="2221453" y="350479"/>
                  </a:lnTo>
                  <a:lnTo>
                    <a:pt x="2184301" y="376169"/>
                  </a:lnTo>
                  <a:lnTo>
                    <a:pt x="2141279" y="397198"/>
                  </a:lnTo>
                  <a:lnTo>
                    <a:pt x="2093258" y="412964"/>
                  </a:lnTo>
                  <a:lnTo>
                    <a:pt x="2041108" y="422865"/>
                  </a:lnTo>
                  <a:lnTo>
                    <a:pt x="1985699" y="426299"/>
                  </a:lnTo>
                  <a:lnTo>
                    <a:pt x="1930291" y="422865"/>
                  </a:lnTo>
                  <a:lnTo>
                    <a:pt x="1878141" y="412964"/>
                  </a:lnTo>
                  <a:lnTo>
                    <a:pt x="1830120" y="397198"/>
                  </a:lnTo>
                  <a:lnTo>
                    <a:pt x="1787098" y="376169"/>
                  </a:lnTo>
                  <a:lnTo>
                    <a:pt x="1749946" y="350479"/>
                  </a:lnTo>
                  <a:lnTo>
                    <a:pt x="1719535" y="320730"/>
                  </a:lnTo>
                  <a:lnTo>
                    <a:pt x="1696734" y="287524"/>
                  </a:lnTo>
                  <a:lnTo>
                    <a:pt x="1682416" y="251463"/>
                  </a:lnTo>
                  <a:lnTo>
                    <a:pt x="1677449" y="213149"/>
                  </a:lnTo>
                  <a:close/>
                </a:path>
                <a:path w="3951604" h="1085850">
                  <a:moveTo>
                    <a:pt x="1985699" y="426299"/>
                  </a:moveTo>
                  <a:lnTo>
                    <a:pt x="0" y="1085399"/>
                  </a:lnTo>
                </a:path>
                <a:path w="3951604" h="1085850">
                  <a:moveTo>
                    <a:pt x="1985699" y="426299"/>
                  </a:moveTo>
                  <a:lnTo>
                    <a:pt x="3950999" y="10853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77250" y="3840300"/>
            <a:ext cx="1480820" cy="40322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705"/>
              </a:spcBef>
            </a:pPr>
            <a:r>
              <a:rPr sz="1400" dirty="0">
                <a:latin typeface="Arial MT"/>
                <a:cs typeface="Arial MT"/>
              </a:rPr>
              <a:t>local-</a:t>
            </a:r>
            <a:r>
              <a:rPr sz="1400" spc="-20" dirty="0">
                <a:latin typeface="Arial MT"/>
                <a:cs typeface="Arial MT"/>
              </a:rPr>
              <a:t>exec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2000" y="3840300"/>
            <a:ext cx="1480820" cy="40322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705"/>
              </a:spcBef>
            </a:pPr>
            <a:r>
              <a:rPr sz="1400" dirty="0">
                <a:latin typeface="Arial MT"/>
                <a:cs typeface="Arial MT"/>
              </a:rPr>
              <a:t>remote-</a:t>
            </a:r>
            <a:r>
              <a:rPr sz="1400" spc="-20" dirty="0">
                <a:latin typeface="Arial MT"/>
                <a:cs typeface="Arial MT"/>
              </a:rPr>
              <a:t>exec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41109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Local</a:t>
            </a:r>
            <a:r>
              <a:rPr spc="-125" dirty="0"/>
              <a:t> </a:t>
            </a:r>
            <a:r>
              <a:rPr spc="-180" dirty="0"/>
              <a:t>Exec</a:t>
            </a:r>
            <a:r>
              <a:rPr spc="-125" dirty="0"/>
              <a:t> </a:t>
            </a:r>
            <a:r>
              <a:rPr spc="-70" dirty="0"/>
              <a:t>Provisioners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701802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local-</a:t>
            </a:r>
            <a:r>
              <a:rPr sz="1800" spc="-130" dirty="0">
                <a:solidFill>
                  <a:srgbClr val="666666"/>
                </a:solidFill>
                <a:latin typeface="Times New Roman"/>
                <a:cs typeface="Times New Roman"/>
              </a:rPr>
              <a:t>exec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provisioners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invoke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local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executable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after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created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5" dirty="0">
                <a:solidFill>
                  <a:srgbClr val="37761C"/>
                </a:solidFill>
                <a:latin typeface="Times New Roman"/>
                <a:cs typeface="Times New Roman"/>
              </a:rPr>
              <a:t>Let’s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37761C"/>
                </a:solidFill>
                <a:latin typeface="Times New Roman"/>
                <a:cs typeface="Times New Roman"/>
              </a:rPr>
              <a:t>take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37761C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7761C"/>
                </a:solidFill>
                <a:latin typeface="Times New Roman"/>
                <a:cs typeface="Times New Roman"/>
              </a:rPr>
              <a:t>example: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50" y="2344249"/>
            <a:ext cx="2112010" cy="1524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</a:pPr>
            <a:r>
              <a:rPr sz="1000" dirty="0">
                <a:solidFill>
                  <a:srgbClr val="333333"/>
                </a:solidFill>
                <a:latin typeface="Verdana"/>
                <a:cs typeface="Verdana"/>
              </a:rPr>
              <a:t>resource</a:t>
            </a:r>
            <a:r>
              <a:rPr sz="1000" spc="-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DD1144"/>
                </a:solidFill>
                <a:latin typeface="Verdana"/>
                <a:cs typeface="Verdana"/>
              </a:rPr>
              <a:t>"aws_instance"</a:t>
            </a:r>
            <a:r>
              <a:rPr sz="1000" spc="-40" dirty="0">
                <a:solidFill>
                  <a:srgbClr val="DD114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D1144"/>
                </a:solidFill>
                <a:latin typeface="Verdana"/>
                <a:cs typeface="Verdana"/>
              </a:rPr>
              <a:t>"web"</a:t>
            </a:r>
            <a:r>
              <a:rPr sz="1000" spc="-45" dirty="0">
                <a:solidFill>
                  <a:srgbClr val="DD1144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333333"/>
                </a:solidFill>
                <a:latin typeface="Verdana"/>
                <a:cs typeface="Verdana"/>
              </a:rPr>
              <a:t>{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350" y="2591899"/>
            <a:ext cx="342265" cy="1524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1160"/>
              </a:lnSpc>
            </a:pPr>
            <a:r>
              <a:rPr sz="1000" dirty="0">
                <a:solidFill>
                  <a:srgbClr val="999988"/>
                </a:solidFill>
                <a:latin typeface="Verdana"/>
                <a:cs typeface="Verdana"/>
              </a:rPr>
              <a:t>#</a:t>
            </a:r>
            <a:r>
              <a:rPr sz="1000" spc="-15" dirty="0">
                <a:solidFill>
                  <a:srgbClr val="999988"/>
                </a:solidFill>
                <a:latin typeface="Verdana"/>
                <a:cs typeface="Verdana"/>
              </a:rPr>
              <a:t> </a:t>
            </a:r>
            <a:r>
              <a:rPr sz="1000" spc="-60" dirty="0">
                <a:solidFill>
                  <a:srgbClr val="999988"/>
                </a:solidFill>
                <a:latin typeface="Verdana"/>
                <a:cs typeface="Verdana"/>
              </a:rPr>
              <a:t>…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350" y="3220550"/>
            <a:ext cx="1721485" cy="1524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1160"/>
              </a:lnSpc>
            </a:pPr>
            <a:r>
              <a:rPr sz="1000" spc="-10" dirty="0">
                <a:solidFill>
                  <a:srgbClr val="333333"/>
                </a:solidFill>
                <a:latin typeface="Verdana"/>
                <a:cs typeface="Verdana"/>
              </a:rPr>
              <a:t>provisioner</a:t>
            </a:r>
            <a:r>
              <a:rPr sz="1000" spc="-2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DD1144"/>
                </a:solidFill>
                <a:latin typeface="Verdana"/>
                <a:cs typeface="Verdana"/>
              </a:rPr>
              <a:t>"local-</a:t>
            </a:r>
            <a:r>
              <a:rPr sz="1000" dirty="0">
                <a:solidFill>
                  <a:srgbClr val="DD1144"/>
                </a:solidFill>
                <a:latin typeface="Verdana"/>
                <a:cs typeface="Verdana"/>
              </a:rPr>
              <a:t>exec"</a:t>
            </a:r>
            <a:r>
              <a:rPr sz="1000" spc="-25" dirty="0">
                <a:solidFill>
                  <a:srgbClr val="DD1144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333333"/>
                </a:solidFill>
                <a:latin typeface="Verdana"/>
                <a:cs typeface="Verdana"/>
              </a:rPr>
              <a:t>{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350" y="3468200"/>
            <a:ext cx="4771390" cy="1524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177800">
              <a:lnSpc>
                <a:spcPts val="1160"/>
              </a:lnSpc>
            </a:pPr>
            <a:r>
              <a:rPr sz="1000" dirty="0">
                <a:solidFill>
                  <a:srgbClr val="333333"/>
                </a:solidFill>
                <a:latin typeface="Verdana"/>
                <a:cs typeface="Verdana"/>
              </a:rPr>
              <a:t>command</a:t>
            </a:r>
            <a:r>
              <a:rPr sz="1000" spc="-1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=</a:t>
            </a:r>
            <a:r>
              <a:rPr sz="1000" b="1" spc="-5" dirty="0"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D1144"/>
                </a:solidFill>
                <a:latin typeface="Verdana"/>
                <a:cs typeface="Verdana"/>
              </a:rPr>
              <a:t>"echo</a:t>
            </a:r>
            <a:r>
              <a:rPr sz="1000" spc="-10" dirty="0">
                <a:solidFill>
                  <a:srgbClr val="DD1144"/>
                </a:solidFill>
                <a:latin typeface="Verdana"/>
                <a:cs typeface="Verdana"/>
              </a:rPr>
              <a:t> ${aws_instance.web.private_ip}</a:t>
            </a:r>
            <a:r>
              <a:rPr sz="1000" spc="-15" dirty="0">
                <a:solidFill>
                  <a:srgbClr val="DD114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D1144"/>
                </a:solidFill>
                <a:latin typeface="Verdana"/>
                <a:cs typeface="Verdana"/>
              </a:rPr>
              <a:t>&gt;&gt;</a:t>
            </a:r>
            <a:r>
              <a:rPr sz="1000" spc="-15" dirty="0">
                <a:solidFill>
                  <a:srgbClr val="DD1144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DD1144"/>
                </a:solidFill>
                <a:latin typeface="Verdana"/>
                <a:cs typeface="Verdana"/>
              </a:rPr>
              <a:t>private_ips.txt"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0350" y="3715850"/>
            <a:ext cx="170180" cy="152400"/>
          </a:xfrm>
          <a:custGeom>
            <a:avLst/>
            <a:gdLst/>
            <a:ahLst/>
            <a:cxnLst/>
            <a:rect l="l" t="t" r="r" b="b"/>
            <a:pathLst>
              <a:path w="170179" h="152400">
                <a:moveTo>
                  <a:pt x="169845" y="152400"/>
                </a:moveTo>
                <a:lnTo>
                  <a:pt x="0" y="152400"/>
                </a:lnTo>
                <a:lnTo>
                  <a:pt x="0" y="0"/>
                </a:lnTo>
                <a:lnTo>
                  <a:pt x="169845" y="0"/>
                </a:lnTo>
                <a:lnTo>
                  <a:pt x="169845" y="15240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0350" y="3963500"/>
            <a:ext cx="80645" cy="152400"/>
          </a:xfrm>
          <a:custGeom>
            <a:avLst/>
            <a:gdLst/>
            <a:ahLst/>
            <a:cxnLst/>
            <a:rect l="l" t="t" r="r" b="b"/>
            <a:pathLst>
              <a:path w="80645" h="152400">
                <a:moveTo>
                  <a:pt x="80583" y="152400"/>
                </a:moveTo>
                <a:lnTo>
                  <a:pt x="0" y="152400"/>
                </a:lnTo>
                <a:lnTo>
                  <a:pt x="0" y="0"/>
                </a:lnTo>
                <a:lnTo>
                  <a:pt x="80583" y="0"/>
                </a:lnTo>
                <a:lnTo>
                  <a:pt x="80583" y="15240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7650" y="3698070"/>
            <a:ext cx="195580" cy="42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solidFill>
                  <a:srgbClr val="333333"/>
                </a:solidFill>
                <a:latin typeface="Verdana"/>
                <a:cs typeface="Verdana"/>
              </a:rPr>
              <a:t>}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000" spc="-50" dirty="0">
                <a:solidFill>
                  <a:srgbClr val="333333"/>
                </a:solidFill>
                <a:latin typeface="Verdana"/>
                <a:cs typeface="Verdana"/>
              </a:rPr>
              <a:t>}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23901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Remote</a:t>
            </a:r>
            <a:r>
              <a:rPr spc="-110" dirty="0"/>
              <a:t> </a:t>
            </a:r>
            <a:r>
              <a:rPr spc="-180" dirty="0"/>
              <a:t>Exec</a:t>
            </a:r>
            <a:r>
              <a:rPr spc="-110" dirty="0"/>
              <a:t> </a:t>
            </a:r>
            <a:r>
              <a:rPr spc="-70" dirty="0"/>
              <a:t>Provisioners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67925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Remote-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exec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provisioners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invoke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scripts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directly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server.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5" dirty="0">
                <a:solidFill>
                  <a:srgbClr val="37761C"/>
                </a:solidFill>
                <a:latin typeface="Times New Roman"/>
                <a:cs typeface="Times New Roman"/>
              </a:rPr>
              <a:t>Let’s</a:t>
            </a:r>
            <a:r>
              <a:rPr sz="1800" spc="-9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37761C"/>
                </a:solidFill>
                <a:latin typeface="Times New Roman"/>
                <a:cs typeface="Times New Roman"/>
              </a:rPr>
              <a:t>take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37761C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7761C"/>
                </a:solidFill>
                <a:latin typeface="Times New Roman"/>
                <a:cs typeface="Times New Roman"/>
              </a:rPr>
              <a:t>example: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50" y="2344249"/>
            <a:ext cx="2112010" cy="1524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</a:pPr>
            <a:r>
              <a:rPr sz="1000" dirty="0">
                <a:solidFill>
                  <a:srgbClr val="333333"/>
                </a:solidFill>
                <a:latin typeface="Verdana"/>
                <a:cs typeface="Verdana"/>
              </a:rPr>
              <a:t>resource</a:t>
            </a:r>
            <a:r>
              <a:rPr sz="1000" spc="-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DD1144"/>
                </a:solidFill>
                <a:latin typeface="Verdana"/>
                <a:cs typeface="Verdana"/>
              </a:rPr>
              <a:t>"aws_instance"</a:t>
            </a:r>
            <a:r>
              <a:rPr sz="1000" spc="-40" dirty="0">
                <a:solidFill>
                  <a:srgbClr val="DD114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D1144"/>
                </a:solidFill>
                <a:latin typeface="Verdana"/>
                <a:cs typeface="Verdana"/>
              </a:rPr>
              <a:t>"web"</a:t>
            </a:r>
            <a:r>
              <a:rPr sz="1000" spc="-45" dirty="0">
                <a:solidFill>
                  <a:srgbClr val="DD1144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333333"/>
                </a:solidFill>
                <a:latin typeface="Verdana"/>
                <a:cs typeface="Verdana"/>
              </a:rPr>
              <a:t>{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350" y="2591899"/>
            <a:ext cx="342265" cy="1524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1160"/>
              </a:lnSpc>
            </a:pPr>
            <a:r>
              <a:rPr sz="1000" dirty="0">
                <a:solidFill>
                  <a:srgbClr val="999988"/>
                </a:solidFill>
                <a:latin typeface="Verdana"/>
                <a:cs typeface="Verdana"/>
              </a:rPr>
              <a:t>#</a:t>
            </a:r>
            <a:r>
              <a:rPr sz="1000" spc="-15" dirty="0">
                <a:solidFill>
                  <a:srgbClr val="999988"/>
                </a:solidFill>
                <a:latin typeface="Verdana"/>
                <a:cs typeface="Verdana"/>
              </a:rPr>
              <a:t> </a:t>
            </a:r>
            <a:r>
              <a:rPr sz="1000" spc="-60" dirty="0">
                <a:solidFill>
                  <a:srgbClr val="999988"/>
                </a:solidFill>
                <a:latin typeface="Verdana"/>
                <a:cs typeface="Verdana"/>
              </a:rPr>
              <a:t>…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350" y="3220550"/>
            <a:ext cx="1887855" cy="1524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1160"/>
              </a:lnSpc>
            </a:pPr>
            <a:r>
              <a:rPr sz="1000" spc="-10" dirty="0">
                <a:solidFill>
                  <a:srgbClr val="333333"/>
                </a:solidFill>
                <a:latin typeface="Verdana"/>
                <a:cs typeface="Verdana"/>
              </a:rPr>
              <a:t>provisioner</a:t>
            </a:r>
            <a:r>
              <a:rPr sz="1000" spc="1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DD1144"/>
                </a:solidFill>
                <a:latin typeface="Verdana"/>
                <a:cs typeface="Verdana"/>
              </a:rPr>
              <a:t>"remote-</a:t>
            </a:r>
            <a:r>
              <a:rPr sz="1000" dirty="0">
                <a:solidFill>
                  <a:srgbClr val="DD1144"/>
                </a:solidFill>
                <a:latin typeface="Verdana"/>
                <a:cs typeface="Verdana"/>
              </a:rPr>
              <a:t>exec"</a:t>
            </a:r>
            <a:r>
              <a:rPr sz="1000" spc="15" dirty="0">
                <a:solidFill>
                  <a:srgbClr val="DD1144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333333"/>
                </a:solidFill>
                <a:latin typeface="Verdana"/>
                <a:cs typeface="Verdana"/>
              </a:rPr>
              <a:t>{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350" y="3601549"/>
            <a:ext cx="2293620" cy="1524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1114425">
              <a:lnSpc>
                <a:spcPts val="1160"/>
              </a:lnSpc>
            </a:pPr>
            <a:r>
              <a:rPr sz="1000" spc="-10" dirty="0">
                <a:solidFill>
                  <a:srgbClr val="333333"/>
                </a:solidFill>
                <a:latin typeface="Verdana"/>
                <a:cs typeface="Verdana"/>
              </a:rPr>
              <a:t>…………………………...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0350" y="3982549"/>
            <a:ext cx="170180" cy="152400"/>
          </a:xfrm>
          <a:custGeom>
            <a:avLst/>
            <a:gdLst/>
            <a:ahLst/>
            <a:cxnLst/>
            <a:rect l="l" t="t" r="r" b="b"/>
            <a:pathLst>
              <a:path w="170179" h="152400">
                <a:moveTo>
                  <a:pt x="169845" y="152400"/>
                </a:moveTo>
                <a:lnTo>
                  <a:pt x="0" y="152400"/>
                </a:lnTo>
                <a:lnTo>
                  <a:pt x="0" y="0"/>
                </a:lnTo>
                <a:lnTo>
                  <a:pt x="169845" y="0"/>
                </a:lnTo>
                <a:lnTo>
                  <a:pt x="169845" y="15240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0350" y="4230199"/>
            <a:ext cx="80645" cy="152400"/>
          </a:xfrm>
          <a:custGeom>
            <a:avLst/>
            <a:gdLst/>
            <a:ahLst/>
            <a:cxnLst/>
            <a:rect l="l" t="t" r="r" b="b"/>
            <a:pathLst>
              <a:path w="80645" h="152400">
                <a:moveTo>
                  <a:pt x="80583" y="152400"/>
                </a:moveTo>
                <a:lnTo>
                  <a:pt x="0" y="152400"/>
                </a:lnTo>
                <a:lnTo>
                  <a:pt x="0" y="0"/>
                </a:lnTo>
                <a:lnTo>
                  <a:pt x="80583" y="0"/>
                </a:lnTo>
                <a:lnTo>
                  <a:pt x="80583" y="15240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7650" y="3964769"/>
            <a:ext cx="195580" cy="42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solidFill>
                  <a:srgbClr val="333333"/>
                </a:solidFill>
                <a:latin typeface="Verdana"/>
                <a:cs typeface="Verdana"/>
              </a:rPr>
              <a:t>}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000" spc="-50" dirty="0">
                <a:solidFill>
                  <a:srgbClr val="333333"/>
                </a:solidFill>
                <a:latin typeface="Verdana"/>
                <a:cs typeface="Verdana"/>
              </a:rPr>
              <a:t>}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30032" y="1929073"/>
            <a:ext cx="38277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5" dirty="0">
                <a:solidFill>
                  <a:srgbClr val="666666"/>
                </a:solidFill>
                <a:latin typeface="Times New Roman"/>
                <a:cs typeface="Times New Roman"/>
              </a:rPr>
              <a:t>Provisioner</a:t>
            </a:r>
            <a:r>
              <a:rPr sz="4400" spc="-1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400" spc="-170" dirty="0">
                <a:solidFill>
                  <a:srgbClr val="666666"/>
                </a:solidFill>
                <a:latin typeface="Times New Roman"/>
                <a:cs typeface="Times New Roman"/>
              </a:rPr>
              <a:t>Types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6268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7996" y="113685"/>
            <a:ext cx="41776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0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70" dirty="0"/>
              <a:t>Provisioner</a:t>
            </a:r>
            <a:r>
              <a:rPr spc="-105" dirty="0"/>
              <a:t> </a:t>
            </a:r>
            <a:r>
              <a:rPr spc="-100" dirty="0"/>
              <a:t>Types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3874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two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primary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types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provisioners: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02137" y="1780387"/>
          <a:ext cx="7239000" cy="2223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6205"/>
                <a:gridCol w="4582795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Types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Provisioners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229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Creation-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Provisioner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 marR="116205" algn="ctr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Creation-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provisioners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only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run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during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creation,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during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updating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any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other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lifecycle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55600" marR="348615" algn="ctr">
                        <a:lnSpc>
                          <a:spcPts val="165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If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creation-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provisioner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fails,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is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marked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tainted.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Destroy-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Provisioner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6425" marR="282575" indent="-1585595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Destroy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provisioners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run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before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is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destroyed.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164">
              <a:lnSpc>
                <a:spcPct val="100000"/>
              </a:lnSpc>
              <a:spcBef>
                <a:spcPts val="100"/>
              </a:spcBef>
            </a:pPr>
            <a:r>
              <a:rPr sz="5200" spc="-120" dirty="0">
                <a:solidFill>
                  <a:srgbClr val="666666"/>
                </a:solidFill>
              </a:rPr>
              <a:t>Installing</a:t>
            </a:r>
            <a:r>
              <a:rPr sz="5200" spc="-245" dirty="0">
                <a:solidFill>
                  <a:srgbClr val="666666"/>
                </a:solidFill>
              </a:rPr>
              <a:t> </a:t>
            </a:r>
            <a:r>
              <a:rPr sz="5200" spc="-525" dirty="0">
                <a:solidFill>
                  <a:srgbClr val="666666"/>
                </a:solidFill>
              </a:rPr>
              <a:t>T</a:t>
            </a:r>
            <a:r>
              <a:rPr sz="5200" spc="-20" dirty="0">
                <a:solidFill>
                  <a:srgbClr val="666666"/>
                </a:solidFill>
              </a:rPr>
              <a:t>erra</a:t>
            </a:r>
            <a:r>
              <a:rPr sz="5200" spc="-160" dirty="0">
                <a:solidFill>
                  <a:srgbClr val="666666"/>
                </a:solidFill>
              </a:rPr>
              <a:t>f</a:t>
            </a:r>
            <a:r>
              <a:rPr sz="5200" spc="-20" dirty="0">
                <a:solidFill>
                  <a:srgbClr val="666666"/>
                </a:solidFill>
              </a:rPr>
              <a:t>orm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96279" y="179135"/>
            <a:ext cx="35356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Destroy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7900"/>
                </a:solidFill>
                <a:latin typeface="Times New Roman"/>
                <a:cs typeface="Times New Roman"/>
              </a:rPr>
              <a:t>Time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7900"/>
                </a:solidFill>
                <a:latin typeface="Times New Roman"/>
                <a:cs typeface="Times New Roman"/>
              </a:rPr>
              <a:t>Provisioner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675" y="1116031"/>
            <a:ext cx="8144509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=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destroy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specified,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provisioner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run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defined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is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destroyed.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3500" y="2128825"/>
            <a:ext cx="4318099" cy="20424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56890">
              <a:lnSpc>
                <a:spcPct val="100000"/>
              </a:lnSpc>
              <a:spcBef>
                <a:spcPts val="100"/>
              </a:spcBef>
            </a:pPr>
            <a:r>
              <a:rPr sz="5200" spc="-225" dirty="0">
                <a:solidFill>
                  <a:srgbClr val="666666"/>
                </a:solidFill>
              </a:rPr>
              <a:t>local-</a:t>
            </a:r>
            <a:r>
              <a:rPr sz="5200" spc="-385" dirty="0">
                <a:solidFill>
                  <a:srgbClr val="666666"/>
                </a:solidFill>
              </a:rPr>
              <a:t>exec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4059" y="3088651"/>
            <a:ext cx="2593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>
                <a:solidFill>
                  <a:srgbClr val="FF7900"/>
                </a:solidFill>
                <a:latin typeface="Times New Roman"/>
                <a:cs typeface="Times New Roman"/>
              </a:rPr>
              <a:t>Provisioners</a:t>
            </a: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7900"/>
                </a:solidFill>
                <a:latin typeface="Times New Roman"/>
                <a:cs typeface="Times New Roman"/>
              </a:rPr>
              <a:t>Time!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21551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Provisioners</a:t>
            </a:r>
            <a:r>
              <a:rPr spc="-90" dirty="0"/>
              <a:t> </a:t>
            </a:r>
            <a:r>
              <a:rPr spc="-100" dirty="0"/>
              <a:t>are</a:t>
            </a:r>
            <a:r>
              <a:rPr spc="-90" dirty="0"/>
              <a:t> </a:t>
            </a:r>
            <a:r>
              <a:rPr spc="-45" dirty="0"/>
              <a:t>interesting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8028940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6AA84F"/>
                </a:solidFill>
                <a:latin typeface="Times New Roman"/>
                <a:cs typeface="Times New Roman"/>
              </a:rPr>
              <a:t>local-</a:t>
            </a:r>
            <a:r>
              <a:rPr sz="1800" spc="-130" dirty="0">
                <a:solidFill>
                  <a:srgbClr val="6AA84F"/>
                </a:solidFill>
                <a:latin typeface="Times New Roman"/>
                <a:cs typeface="Times New Roman"/>
              </a:rPr>
              <a:t>exec</a:t>
            </a:r>
            <a:r>
              <a:rPr sz="1800" spc="-7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provisioners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invoke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local executable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after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created.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most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approach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local-</a:t>
            </a:r>
            <a:r>
              <a:rPr sz="1800" spc="-130" dirty="0">
                <a:solidFill>
                  <a:srgbClr val="666666"/>
                </a:solidFill>
                <a:latin typeface="Times New Roman"/>
                <a:cs typeface="Times New Roman"/>
              </a:rPr>
              <a:t>exec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run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ansible-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playbooks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created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server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after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created.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50" y="3001475"/>
            <a:ext cx="1631950" cy="1524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0"/>
              </a:lnSpc>
            </a:pPr>
            <a:r>
              <a:rPr sz="1000" spc="-10" dirty="0">
                <a:solidFill>
                  <a:srgbClr val="333333"/>
                </a:solidFill>
                <a:latin typeface="Verdana"/>
                <a:cs typeface="Verdana"/>
              </a:rPr>
              <a:t>provisioner</a:t>
            </a:r>
            <a:r>
              <a:rPr sz="1000" spc="-2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DD1144"/>
                </a:solidFill>
                <a:latin typeface="Verdana"/>
                <a:cs typeface="Verdana"/>
              </a:rPr>
              <a:t>"local-</a:t>
            </a:r>
            <a:r>
              <a:rPr sz="1000" dirty="0">
                <a:solidFill>
                  <a:srgbClr val="DD1144"/>
                </a:solidFill>
                <a:latin typeface="Verdana"/>
                <a:cs typeface="Verdana"/>
              </a:rPr>
              <a:t>exec"</a:t>
            </a:r>
            <a:r>
              <a:rPr sz="1000" spc="-25" dirty="0">
                <a:solidFill>
                  <a:srgbClr val="DD1144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333333"/>
                </a:solidFill>
                <a:latin typeface="Verdana"/>
                <a:cs typeface="Verdana"/>
              </a:rPr>
              <a:t>{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350" y="3249125"/>
            <a:ext cx="4771390" cy="1524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177800">
              <a:lnSpc>
                <a:spcPts val="1160"/>
              </a:lnSpc>
            </a:pPr>
            <a:r>
              <a:rPr sz="1000" dirty="0">
                <a:solidFill>
                  <a:srgbClr val="333333"/>
                </a:solidFill>
                <a:latin typeface="Verdana"/>
                <a:cs typeface="Verdana"/>
              </a:rPr>
              <a:t>command</a:t>
            </a:r>
            <a:r>
              <a:rPr sz="1000" spc="-1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=</a:t>
            </a:r>
            <a:r>
              <a:rPr sz="1000" b="1" spc="-5" dirty="0"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D1144"/>
                </a:solidFill>
                <a:latin typeface="Verdana"/>
                <a:cs typeface="Verdana"/>
              </a:rPr>
              <a:t>"echo</a:t>
            </a:r>
            <a:r>
              <a:rPr sz="1000" spc="-10" dirty="0">
                <a:solidFill>
                  <a:srgbClr val="DD1144"/>
                </a:solidFill>
                <a:latin typeface="Verdana"/>
                <a:cs typeface="Verdana"/>
              </a:rPr>
              <a:t> ${aws_instance.web.private_ip}</a:t>
            </a:r>
            <a:r>
              <a:rPr sz="1000" spc="-15" dirty="0">
                <a:solidFill>
                  <a:srgbClr val="DD1144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DD1144"/>
                </a:solidFill>
                <a:latin typeface="Verdana"/>
                <a:cs typeface="Verdana"/>
              </a:rPr>
              <a:t>&gt;&gt;</a:t>
            </a:r>
            <a:r>
              <a:rPr sz="1000" spc="-15" dirty="0">
                <a:solidFill>
                  <a:srgbClr val="DD1144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DD1144"/>
                </a:solidFill>
                <a:latin typeface="Verdana"/>
                <a:cs typeface="Verdana"/>
              </a:rPr>
              <a:t>private_ips.txt"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350" y="3496775"/>
            <a:ext cx="170180" cy="152400"/>
          </a:xfrm>
          <a:custGeom>
            <a:avLst/>
            <a:gdLst/>
            <a:ahLst/>
            <a:cxnLst/>
            <a:rect l="l" t="t" r="r" b="b"/>
            <a:pathLst>
              <a:path w="170179" h="152400">
                <a:moveTo>
                  <a:pt x="169845" y="152400"/>
                </a:moveTo>
                <a:lnTo>
                  <a:pt x="0" y="152400"/>
                </a:lnTo>
                <a:lnTo>
                  <a:pt x="0" y="0"/>
                </a:lnTo>
                <a:lnTo>
                  <a:pt x="169845" y="0"/>
                </a:lnTo>
                <a:lnTo>
                  <a:pt x="169845" y="15240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6804" y="3478995"/>
            <a:ext cx="1060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solidFill>
                  <a:srgbClr val="333333"/>
                </a:solidFill>
                <a:latin typeface="Verdana"/>
                <a:cs typeface="Verdana"/>
              </a:rPr>
              <a:t>}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>
              <a:lnSpc>
                <a:spcPct val="100000"/>
              </a:lnSpc>
              <a:spcBef>
                <a:spcPts val="100"/>
              </a:spcBef>
            </a:pPr>
            <a:r>
              <a:rPr sz="5200" spc="-175" dirty="0">
                <a:solidFill>
                  <a:srgbClr val="666666"/>
                </a:solidFill>
              </a:rPr>
              <a:t>Failure</a:t>
            </a:r>
            <a:r>
              <a:rPr sz="5200" spc="-240" dirty="0">
                <a:solidFill>
                  <a:srgbClr val="666666"/>
                </a:solidFill>
              </a:rPr>
              <a:t> </a:t>
            </a:r>
            <a:r>
              <a:rPr sz="5200" spc="-200" dirty="0">
                <a:solidFill>
                  <a:srgbClr val="666666"/>
                </a:solidFill>
              </a:rPr>
              <a:t>Behavior</a:t>
            </a:r>
            <a:r>
              <a:rPr sz="5200" spc="-240" dirty="0">
                <a:solidFill>
                  <a:srgbClr val="666666"/>
                </a:solidFill>
              </a:rPr>
              <a:t> </a:t>
            </a:r>
            <a:r>
              <a:rPr sz="5200" spc="-315" dirty="0">
                <a:solidFill>
                  <a:srgbClr val="666666"/>
                </a:solidFill>
              </a:rPr>
              <a:t>-</a:t>
            </a:r>
            <a:r>
              <a:rPr sz="5200" spc="-240" dirty="0">
                <a:solidFill>
                  <a:srgbClr val="666666"/>
                </a:solidFill>
              </a:rPr>
              <a:t> </a:t>
            </a:r>
            <a:r>
              <a:rPr sz="5200" spc="-130" dirty="0">
                <a:solidFill>
                  <a:srgbClr val="666666"/>
                </a:solidFill>
              </a:rPr>
              <a:t>Provisioners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91135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Provisioner</a:t>
            </a:r>
            <a:r>
              <a:rPr spc="-110" dirty="0"/>
              <a:t> </a:t>
            </a:r>
            <a:r>
              <a:rPr spc="-185" dirty="0"/>
              <a:t>-</a:t>
            </a:r>
            <a:r>
              <a:rPr spc="-110" dirty="0"/>
              <a:t> </a:t>
            </a:r>
            <a:r>
              <a:rPr spc="-100" dirty="0"/>
              <a:t>Failure</a:t>
            </a:r>
            <a:r>
              <a:rPr spc="-105" dirty="0"/>
              <a:t> </a:t>
            </a:r>
            <a:r>
              <a:rPr spc="-70" dirty="0"/>
              <a:t>Behaviour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925" y="976255"/>
            <a:ext cx="6845934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default,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provisioners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fail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also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cause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itself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fail.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1155CC"/>
                </a:solidFill>
                <a:latin typeface="Times New Roman"/>
                <a:cs typeface="Times New Roman"/>
              </a:rPr>
              <a:t>on_failure</a:t>
            </a: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setting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change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this.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are: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32912" y="2240037"/>
          <a:ext cx="7239000" cy="138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7030"/>
                <a:gridCol w="5601970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Allowed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Values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continue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Ignore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error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continue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creation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destruction.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fail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0" marR="222250" indent="-1042669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Raise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error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stop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applying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(the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default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behavior).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If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this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a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creation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provisioner,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taint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resource.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6150" y="3799675"/>
            <a:ext cx="3611700" cy="1188649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5855">
              <a:lnSpc>
                <a:spcPct val="100000"/>
              </a:lnSpc>
              <a:spcBef>
                <a:spcPts val="100"/>
              </a:spcBef>
            </a:pPr>
            <a:r>
              <a:rPr sz="5200" spc="-260" dirty="0">
                <a:solidFill>
                  <a:srgbClr val="666666"/>
                </a:solidFill>
              </a:rPr>
              <a:t>DRY</a:t>
            </a:r>
            <a:r>
              <a:rPr sz="5200" spc="-254" dirty="0">
                <a:solidFill>
                  <a:srgbClr val="666666"/>
                </a:solidFill>
              </a:rPr>
              <a:t> </a:t>
            </a:r>
            <a:r>
              <a:rPr sz="5200" spc="-95" dirty="0">
                <a:solidFill>
                  <a:srgbClr val="666666"/>
                </a:solidFill>
              </a:rPr>
              <a:t>Principle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790372" y="3088651"/>
            <a:ext cx="2940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Software</a:t>
            </a:r>
            <a:r>
              <a:rPr sz="2800" spc="-11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Engineering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87007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Understanding</a:t>
            </a:r>
            <a:r>
              <a:rPr spc="-100" dirty="0"/>
              <a:t> </a:t>
            </a:r>
            <a:r>
              <a:rPr spc="-155" dirty="0"/>
              <a:t>DRY</a:t>
            </a:r>
            <a:r>
              <a:rPr spc="-95" dirty="0"/>
              <a:t> </a:t>
            </a:r>
            <a:r>
              <a:rPr spc="-25" dirty="0"/>
              <a:t>Approach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7936230" cy="15532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software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engineering,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don't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repeat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yourself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(DRY)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principle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software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development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aimed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reducing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repetition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software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patterns.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earlier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lecture,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were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making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static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content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single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information.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9874" y="2881524"/>
            <a:ext cx="4843817" cy="16818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4040" y="113685"/>
            <a:ext cx="4164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We</a:t>
            </a:r>
            <a:r>
              <a:rPr spc="-125" dirty="0"/>
              <a:t> </a:t>
            </a:r>
            <a:r>
              <a:rPr spc="-100" dirty="0"/>
              <a:t>are</a:t>
            </a:r>
            <a:r>
              <a:rPr spc="-125" dirty="0"/>
              <a:t> </a:t>
            </a:r>
            <a:r>
              <a:rPr spc="-60" dirty="0"/>
              <a:t>repeating</a:t>
            </a:r>
            <a:r>
              <a:rPr spc="-120" dirty="0"/>
              <a:t> </a:t>
            </a:r>
            <a:r>
              <a:rPr spc="-80" dirty="0"/>
              <a:t>resource</a:t>
            </a:r>
            <a:r>
              <a:rPr spc="-125" dirty="0"/>
              <a:t> </a:t>
            </a:r>
            <a:r>
              <a:rPr spc="-35" dirty="0"/>
              <a:t>code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673608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repeat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times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various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resources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projects.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80" dirty="0">
                <a:solidFill>
                  <a:srgbClr val="37761C"/>
                </a:solidFill>
                <a:latin typeface="Times New Roman"/>
                <a:cs typeface="Times New Roman"/>
              </a:rPr>
              <a:t>Sample</a:t>
            </a:r>
            <a:r>
              <a:rPr sz="1800" spc="-6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37761C"/>
                </a:solidFill>
                <a:latin typeface="Times New Roman"/>
                <a:cs typeface="Times New Roman"/>
              </a:rPr>
              <a:t>EC2</a:t>
            </a:r>
            <a:r>
              <a:rPr sz="1800" spc="-60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7761C"/>
                </a:solidFill>
                <a:latin typeface="Times New Roman"/>
                <a:cs typeface="Times New Roman"/>
              </a:rPr>
              <a:t>Resource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175" y="2610616"/>
            <a:ext cx="2116455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resource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"aws_instance"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"myweb"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50" dirty="0">
                <a:solidFill>
                  <a:srgbClr val="29303B"/>
                </a:solidFill>
                <a:latin typeface="Arial MT"/>
                <a:cs typeface="Arial MT"/>
              </a:rPr>
              <a:t>{</a:t>
            </a:r>
            <a:endParaRPr sz="1050">
              <a:latin typeface="Arial MT"/>
              <a:cs typeface="Arial MT"/>
            </a:endParaRPr>
          </a:p>
          <a:p>
            <a:pPr marL="160020" marR="287020" indent="36830">
              <a:lnSpc>
                <a:spcPct val="208300"/>
              </a:lnSpc>
            </a:pP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ami</a:t>
            </a:r>
            <a:r>
              <a:rPr sz="1050" spc="-2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</a:t>
            </a:r>
            <a:r>
              <a:rPr sz="1050" spc="-2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"ami-bf5540df" instance_type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"t2.micro" security_groups</a:t>
            </a:r>
            <a:r>
              <a:rPr sz="1050" spc="3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</a:t>
            </a:r>
            <a:r>
              <a:rPr sz="1050" spc="3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["default"]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050">
              <a:latin typeface="Arial MT"/>
              <a:cs typeface="Arial MT"/>
            </a:endParaRPr>
          </a:p>
          <a:p>
            <a:pPr marL="86360">
              <a:lnSpc>
                <a:spcPct val="100000"/>
              </a:lnSpc>
            </a:pPr>
            <a:r>
              <a:rPr sz="1050" spc="-50" dirty="0">
                <a:solidFill>
                  <a:srgbClr val="29303B"/>
                </a:solidFill>
                <a:latin typeface="Arial MT"/>
                <a:cs typeface="Arial MT"/>
              </a:rPr>
              <a:t>}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53873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Centralized</a:t>
            </a:r>
            <a:r>
              <a:rPr spc="-70" dirty="0"/>
              <a:t> </a:t>
            </a:r>
            <a:r>
              <a:rPr spc="-10"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7882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centralize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resources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call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whenever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required.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34156" y="1801499"/>
            <a:ext cx="723265" cy="622935"/>
            <a:chOff x="1234156" y="1801499"/>
            <a:chExt cx="723265" cy="622935"/>
          </a:xfrm>
        </p:grpSpPr>
        <p:sp>
          <p:nvSpPr>
            <p:cNvPr id="8" name="object 8"/>
            <p:cNvSpPr/>
            <p:nvPr/>
          </p:nvSpPr>
          <p:spPr>
            <a:xfrm>
              <a:off x="1238919" y="1806262"/>
              <a:ext cx="713740" cy="613410"/>
            </a:xfrm>
            <a:custGeom>
              <a:avLst/>
              <a:gdLst/>
              <a:ahLst/>
              <a:cxnLst/>
              <a:rect l="l" t="t" r="r" b="b"/>
              <a:pathLst>
                <a:path w="713739" h="613410">
                  <a:moveTo>
                    <a:pt x="356699" y="612899"/>
                  </a:moveTo>
                  <a:lnTo>
                    <a:pt x="303989" y="609577"/>
                  </a:lnTo>
                  <a:lnTo>
                    <a:pt x="253680" y="599925"/>
                  </a:lnTo>
                  <a:lnTo>
                    <a:pt x="206324" y="584417"/>
                  </a:lnTo>
                  <a:lnTo>
                    <a:pt x="162473" y="563529"/>
                  </a:lnTo>
                  <a:lnTo>
                    <a:pt x="122678" y="537733"/>
                  </a:lnTo>
                  <a:lnTo>
                    <a:pt x="87492" y="507503"/>
                  </a:lnTo>
                  <a:lnTo>
                    <a:pt x="57466" y="473315"/>
                  </a:lnTo>
                  <a:lnTo>
                    <a:pt x="33152" y="435641"/>
                  </a:lnTo>
                  <a:lnTo>
                    <a:pt x="15102" y="394956"/>
                  </a:lnTo>
                  <a:lnTo>
                    <a:pt x="3867" y="351734"/>
                  </a:lnTo>
                  <a:lnTo>
                    <a:pt x="0" y="306449"/>
                  </a:lnTo>
                  <a:lnTo>
                    <a:pt x="3867" y="261165"/>
                  </a:lnTo>
                  <a:lnTo>
                    <a:pt x="15102" y="217943"/>
                  </a:lnTo>
                  <a:lnTo>
                    <a:pt x="33152" y="177258"/>
                  </a:lnTo>
                  <a:lnTo>
                    <a:pt x="57466" y="139584"/>
                  </a:lnTo>
                  <a:lnTo>
                    <a:pt x="87492" y="105396"/>
                  </a:lnTo>
                  <a:lnTo>
                    <a:pt x="122678" y="75166"/>
                  </a:lnTo>
                  <a:lnTo>
                    <a:pt x="162473" y="49370"/>
                  </a:lnTo>
                  <a:lnTo>
                    <a:pt x="206324" y="28482"/>
                  </a:lnTo>
                  <a:lnTo>
                    <a:pt x="253680" y="12974"/>
                  </a:lnTo>
                  <a:lnTo>
                    <a:pt x="303989" y="3322"/>
                  </a:lnTo>
                  <a:lnTo>
                    <a:pt x="356699" y="0"/>
                  </a:lnTo>
                  <a:lnTo>
                    <a:pt x="409410" y="3322"/>
                  </a:lnTo>
                  <a:lnTo>
                    <a:pt x="459719" y="12974"/>
                  </a:lnTo>
                  <a:lnTo>
                    <a:pt x="507075" y="28482"/>
                  </a:lnTo>
                  <a:lnTo>
                    <a:pt x="550926" y="49370"/>
                  </a:lnTo>
                  <a:lnTo>
                    <a:pt x="590721" y="75166"/>
                  </a:lnTo>
                  <a:lnTo>
                    <a:pt x="625907" y="105396"/>
                  </a:lnTo>
                  <a:lnTo>
                    <a:pt x="655933" y="139584"/>
                  </a:lnTo>
                  <a:lnTo>
                    <a:pt x="680247" y="177258"/>
                  </a:lnTo>
                  <a:lnTo>
                    <a:pt x="698297" y="217943"/>
                  </a:lnTo>
                  <a:lnTo>
                    <a:pt x="709532" y="261165"/>
                  </a:lnTo>
                  <a:lnTo>
                    <a:pt x="713399" y="306449"/>
                  </a:lnTo>
                  <a:lnTo>
                    <a:pt x="709532" y="351734"/>
                  </a:lnTo>
                  <a:lnTo>
                    <a:pt x="698297" y="394956"/>
                  </a:lnTo>
                  <a:lnTo>
                    <a:pt x="680247" y="435641"/>
                  </a:lnTo>
                  <a:lnTo>
                    <a:pt x="655933" y="473315"/>
                  </a:lnTo>
                  <a:lnTo>
                    <a:pt x="625907" y="507503"/>
                  </a:lnTo>
                  <a:lnTo>
                    <a:pt x="590721" y="537733"/>
                  </a:lnTo>
                  <a:lnTo>
                    <a:pt x="550926" y="563529"/>
                  </a:lnTo>
                  <a:lnTo>
                    <a:pt x="507075" y="584417"/>
                  </a:lnTo>
                  <a:lnTo>
                    <a:pt x="459719" y="599925"/>
                  </a:lnTo>
                  <a:lnTo>
                    <a:pt x="409410" y="609577"/>
                  </a:lnTo>
                  <a:lnTo>
                    <a:pt x="356699" y="612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38919" y="1806262"/>
              <a:ext cx="713740" cy="613410"/>
            </a:xfrm>
            <a:custGeom>
              <a:avLst/>
              <a:gdLst/>
              <a:ahLst/>
              <a:cxnLst/>
              <a:rect l="l" t="t" r="r" b="b"/>
              <a:pathLst>
                <a:path w="713739" h="613410">
                  <a:moveTo>
                    <a:pt x="0" y="306449"/>
                  </a:moveTo>
                  <a:lnTo>
                    <a:pt x="3867" y="261165"/>
                  </a:lnTo>
                  <a:lnTo>
                    <a:pt x="15102" y="217943"/>
                  </a:lnTo>
                  <a:lnTo>
                    <a:pt x="33152" y="177258"/>
                  </a:lnTo>
                  <a:lnTo>
                    <a:pt x="57466" y="139584"/>
                  </a:lnTo>
                  <a:lnTo>
                    <a:pt x="87492" y="105396"/>
                  </a:lnTo>
                  <a:lnTo>
                    <a:pt x="122678" y="75166"/>
                  </a:lnTo>
                  <a:lnTo>
                    <a:pt x="162473" y="49370"/>
                  </a:lnTo>
                  <a:lnTo>
                    <a:pt x="206324" y="28482"/>
                  </a:lnTo>
                  <a:lnTo>
                    <a:pt x="253680" y="12974"/>
                  </a:lnTo>
                  <a:lnTo>
                    <a:pt x="303989" y="3322"/>
                  </a:lnTo>
                  <a:lnTo>
                    <a:pt x="356699" y="0"/>
                  </a:lnTo>
                  <a:lnTo>
                    <a:pt x="409410" y="3322"/>
                  </a:lnTo>
                  <a:lnTo>
                    <a:pt x="459719" y="12974"/>
                  </a:lnTo>
                  <a:lnTo>
                    <a:pt x="507075" y="28482"/>
                  </a:lnTo>
                  <a:lnTo>
                    <a:pt x="550926" y="49370"/>
                  </a:lnTo>
                  <a:lnTo>
                    <a:pt x="590721" y="75166"/>
                  </a:lnTo>
                  <a:lnTo>
                    <a:pt x="625907" y="105396"/>
                  </a:lnTo>
                  <a:lnTo>
                    <a:pt x="655933" y="139584"/>
                  </a:lnTo>
                  <a:lnTo>
                    <a:pt x="680247" y="177258"/>
                  </a:lnTo>
                  <a:lnTo>
                    <a:pt x="698297" y="217943"/>
                  </a:lnTo>
                  <a:lnTo>
                    <a:pt x="709532" y="261165"/>
                  </a:lnTo>
                  <a:lnTo>
                    <a:pt x="713399" y="306449"/>
                  </a:lnTo>
                  <a:lnTo>
                    <a:pt x="709532" y="351734"/>
                  </a:lnTo>
                  <a:lnTo>
                    <a:pt x="698297" y="394956"/>
                  </a:lnTo>
                  <a:lnTo>
                    <a:pt x="680247" y="435641"/>
                  </a:lnTo>
                  <a:lnTo>
                    <a:pt x="655933" y="473315"/>
                  </a:lnTo>
                  <a:lnTo>
                    <a:pt x="625907" y="507503"/>
                  </a:lnTo>
                  <a:lnTo>
                    <a:pt x="590721" y="537733"/>
                  </a:lnTo>
                  <a:lnTo>
                    <a:pt x="550926" y="563529"/>
                  </a:lnTo>
                  <a:lnTo>
                    <a:pt x="507075" y="584417"/>
                  </a:lnTo>
                  <a:lnTo>
                    <a:pt x="459719" y="599925"/>
                  </a:lnTo>
                  <a:lnTo>
                    <a:pt x="409410" y="609577"/>
                  </a:lnTo>
                  <a:lnTo>
                    <a:pt x="356699" y="612899"/>
                  </a:lnTo>
                  <a:lnTo>
                    <a:pt x="303989" y="609577"/>
                  </a:lnTo>
                  <a:lnTo>
                    <a:pt x="253680" y="599925"/>
                  </a:lnTo>
                  <a:lnTo>
                    <a:pt x="206324" y="584417"/>
                  </a:lnTo>
                  <a:lnTo>
                    <a:pt x="162473" y="563529"/>
                  </a:lnTo>
                  <a:lnTo>
                    <a:pt x="122678" y="537733"/>
                  </a:lnTo>
                  <a:lnTo>
                    <a:pt x="87492" y="507503"/>
                  </a:lnTo>
                  <a:lnTo>
                    <a:pt x="57466" y="473315"/>
                  </a:lnTo>
                  <a:lnTo>
                    <a:pt x="33152" y="435641"/>
                  </a:lnTo>
                  <a:lnTo>
                    <a:pt x="15102" y="394956"/>
                  </a:lnTo>
                  <a:lnTo>
                    <a:pt x="3867" y="351734"/>
                  </a:lnTo>
                  <a:lnTo>
                    <a:pt x="0" y="306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86806" y="2054972"/>
            <a:ext cx="2138680" cy="45085"/>
            <a:chOff x="2486806" y="2054972"/>
            <a:chExt cx="2138680" cy="45085"/>
          </a:xfrm>
        </p:grpSpPr>
        <p:sp>
          <p:nvSpPr>
            <p:cNvPr id="11" name="object 11"/>
            <p:cNvSpPr/>
            <p:nvPr/>
          </p:nvSpPr>
          <p:spPr>
            <a:xfrm>
              <a:off x="2510286" y="2070376"/>
              <a:ext cx="2091689" cy="13970"/>
            </a:xfrm>
            <a:custGeom>
              <a:avLst/>
              <a:gdLst/>
              <a:ahLst/>
              <a:cxnLst/>
              <a:rect l="l" t="t" r="r" b="b"/>
              <a:pathLst>
                <a:path w="2091689" h="13969">
                  <a:moveTo>
                    <a:pt x="0" y="13672"/>
                  </a:moveTo>
                  <a:lnTo>
                    <a:pt x="209111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91568" y="207326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99" y="21422"/>
                  </a:moveTo>
                  <a:lnTo>
                    <a:pt x="0" y="10903"/>
                  </a:lnTo>
                  <a:lnTo>
                    <a:pt x="29359" y="0"/>
                  </a:lnTo>
                  <a:lnTo>
                    <a:pt x="18717" y="10781"/>
                  </a:lnTo>
                  <a:lnTo>
                    <a:pt x="29499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91568" y="207326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7" y="10781"/>
                  </a:moveTo>
                  <a:lnTo>
                    <a:pt x="29359" y="0"/>
                  </a:lnTo>
                  <a:lnTo>
                    <a:pt x="0" y="10903"/>
                  </a:lnTo>
                  <a:lnTo>
                    <a:pt x="29499" y="21422"/>
                  </a:lnTo>
                  <a:lnTo>
                    <a:pt x="18717" y="1078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0620" y="205973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40" y="21422"/>
                  </a:moveTo>
                  <a:lnTo>
                    <a:pt x="10781" y="10641"/>
                  </a:lnTo>
                  <a:lnTo>
                    <a:pt x="0" y="0"/>
                  </a:lnTo>
                  <a:lnTo>
                    <a:pt x="29499" y="10518"/>
                  </a:lnTo>
                  <a:lnTo>
                    <a:pt x="14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90620" y="205973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81" y="10641"/>
                  </a:moveTo>
                  <a:lnTo>
                    <a:pt x="140" y="21422"/>
                  </a:lnTo>
                  <a:lnTo>
                    <a:pt x="29499" y="10518"/>
                  </a:lnTo>
                  <a:lnTo>
                    <a:pt x="0" y="0"/>
                  </a:lnTo>
                  <a:lnTo>
                    <a:pt x="10781" y="1064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6825" y="3193519"/>
            <a:ext cx="2116455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resource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"aws_instance"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"myweb"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50" dirty="0">
                <a:solidFill>
                  <a:srgbClr val="29303B"/>
                </a:solidFill>
                <a:latin typeface="Arial MT"/>
                <a:cs typeface="Arial MT"/>
              </a:rPr>
              <a:t>{</a:t>
            </a:r>
            <a:endParaRPr sz="1050">
              <a:latin typeface="Arial MT"/>
              <a:cs typeface="Arial MT"/>
            </a:endParaRPr>
          </a:p>
          <a:p>
            <a:pPr marL="160020" marR="287020" indent="36830">
              <a:lnSpc>
                <a:spcPct val="208300"/>
              </a:lnSpc>
            </a:pP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ami</a:t>
            </a:r>
            <a:r>
              <a:rPr sz="1050" spc="-2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</a:t>
            </a:r>
            <a:r>
              <a:rPr sz="1050" spc="-2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"ami-bf5540df" instance_type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"t2.micro" security_groups</a:t>
            </a:r>
            <a:r>
              <a:rPr sz="1050" spc="3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</a:t>
            </a:r>
            <a:r>
              <a:rPr sz="1050" spc="3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["default"]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050">
              <a:latin typeface="Arial MT"/>
              <a:cs typeface="Arial MT"/>
            </a:endParaRPr>
          </a:p>
          <a:p>
            <a:pPr marL="86360">
              <a:lnSpc>
                <a:spcPct val="100000"/>
              </a:lnSpc>
            </a:pPr>
            <a:r>
              <a:rPr sz="1050" spc="-50" dirty="0">
                <a:solidFill>
                  <a:srgbClr val="29303B"/>
                </a:solidFill>
                <a:latin typeface="Arial MT"/>
                <a:cs typeface="Arial MT"/>
              </a:rPr>
              <a:t>}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18101" y="1877274"/>
            <a:ext cx="1913255" cy="400050"/>
          </a:xfrm>
          <a:custGeom>
            <a:avLst/>
            <a:gdLst/>
            <a:ahLst/>
            <a:cxnLst/>
            <a:rect l="l" t="t" r="r" b="b"/>
            <a:pathLst>
              <a:path w="1913254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846448" y="0"/>
                </a:lnTo>
                <a:lnTo>
                  <a:pt x="1883427" y="11198"/>
                </a:lnTo>
                <a:lnTo>
                  <a:pt x="1908026" y="41144"/>
                </a:lnTo>
                <a:lnTo>
                  <a:pt x="1913099" y="66651"/>
                </a:lnTo>
                <a:lnTo>
                  <a:pt x="1913099" y="333248"/>
                </a:lnTo>
                <a:lnTo>
                  <a:pt x="1907862" y="359192"/>
                </a:lnTo>
                <a:lnTo>
                  <a:pt x="1893578" y="380378"/>
                </a:lnTo>
                <a:lnTo>
                  <a:pt x="1872392" y="394662"/>
                </a:lnTo>
                <a:lnTo>
                  <a:pt x="18464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58400" y="1952638"/>
            <a:ext cx="1310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module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“source”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4995" y="2535824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source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99775" y="2816511"/>
            <a:ext cx="31115" cy="264160"/>
            <a:chOff x="1599775" y="2816511"/>
            <a:chExt cx="31115" cy="264160"/>
          </a:xfrm>
        </p:grpSpPr>
        <p:sp>
          <p:nvSpPr>
            <p:cNvPr id="21" name="object 21"/>
            <p:cNvSpPr/>
            <p:nvPr/>
          </p:nvSpPr>
          <p:spPr>
            <a:xfrm>
              <a:off x="1615250" y="2839992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69">
                  <a:moveTo>
                    <a:pt x="0" y="0"/>
                  </a:moveTo>
                  <a:lnTo>
                    <a:pt x="0" y="21701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04538" y="28212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04538" y="28212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04538" y="304629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29430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3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04538" y="304629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10711"/>
                  </a:moveTo>
                  <a:lnTo>
                    <a:pt x="0" y="0"/>
                  </a:lnTo>
                  <a:lnTo>
                    <a:pt x="10711" y="29430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000" y="1801184"/>
            <a:ext cx="642556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65" dirty="0">
                <a:solidFill>
                  <a:srgbClr val="666666"/>
                </a:solidFill>
                <a:latin typeface="Times New Roman"/>
                <a:cs typeface="Times New Roman"/>
              </a:rPr>
              <a:t>Challenges</a:t>
            </a:r>
            <a:r>
              <a:rPr sz="5200" spc="-2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4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5200" spc="-25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65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90372" y="3088651"/>
            <a:ext cx="2940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Software</a:t>
            </a:r>
            <a:r>
              <a:rPr sz="2800" spc="-11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Engineering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7550" y="113685"/>
            <a:ext cx="4378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4" dirty="0"/>
              <a:t> </a:t>
            </a:r>
            <a:r>
              <a:rPr spc="-35" dirty="0"/>
              <a:t>Installation</a:t>
            </a:r>
            <a:r>
              <a:rPr spc="-114" dirty="0"/>
              <a:t> </a:t>
            </a:r>
            <a:r>
              <a:rPr spc="-90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0950" y="972915"/>
            <a:ext cx="429577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installation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very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simple.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single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binary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file,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download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87662" y="3149674"/>
            <a:ext cx="935355" cy="352425"/>
            <a:chOff x="1187662" y="3149674"/>
            <a:chExt cx="935355" cy="352425"/>
          </a:xfrm>
        </p:grpSpPr>
        <p:sp>
          <p:nvSpPr>
            <p:cNvPr id="8" name="object 8"/>
            <p:cNvSpPr/>
            <p:nvPr/>
          </p:nvSpPr>
          <p:spPr>
            <a:xfrm>
              <a:off x="1192424" y="3154437"/>
              <a:ext cx="925830" cy="342900"/>
            </a:xfrm>
            <a:custGeom>
              <a:avLst/>
              <a:gdLst/>
              <a:ahLst/>
              <a:cxnLst/>
              <a:rect l="l" t="t" r="r" b="b"/>
              <a:pathLst>
                <a:path w="925830" h="342900">
                  <a:moveTo>
                    <a:pt x="868648" y="342899"/>
                  </a:move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8648" y="0"/>
                  </a:lnTo>
                  <a:lnTo>
                    <a:pt x="909060" y="16739"/>
                  </a:lnTo>
                  <a:lnTo>
                    <a:pt x="925799" y="57151"/>
                  </a:lnTo>
                  <a:lnTo>
                    <a:pt x="925799" y="285748"/>
                  </a:lnTo>
                  <a:lnTo>
                    <a:pt x="921308" y="307994"/>
                  </a:lnTo>
                  <a:lnTo>
                    <a:pt x="909060" y="326160"/>
                  </a:lnTo>
                  <a:lnTo>
                    <a:pt x="890894" y="338408"/>
                  </a:lnTo>
                  <a:lnTo>
                    <a:pt x="868648" y="3428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92424" y="3154437"/>
              <a:ext cx="925830" cy="342900"/>
            </a:xfrm>
            <a:custGeom>
              <a:avLst/>
              <a:gdLst/>
              <a:ahLst/>
              <a:cxnLst/>
              <a:rect l="l" t="t" r="r" b="b"/>
              <a:pathLst>
                <a:path w="925830" h="342900">
                  <a:moveTo>
                    <a:pt x="0" y="57151"/>
                  </a:moveTo>
                  <a:lnTo>
                    <a:pt x="4491" y="34905"/>
                  </a:lnTo>
                  <a:lnTo>
                    <a:pt x="16739" y="16739"/>
                  </a:lnTo>
                  <a:lnTo>
                    <a:pt x="34905" y="4491"/>
                  </a:lnTo>
                  <a:lnTo>
                    <a:pt x="57151" y="0"/>
                  </a:lnTo>
                  <a:lnTo>
                    <a:pt x="868648" y="0"/>
                  </a:lnTo>
                  <a:lnTo>
                    <a:pt x="909060" y="16739"/>
                  </a:lnTo>
                  <a:lnTo>
                    <a:pt x="925799" y="57151"/>
                  </a:lnTo>
                  <a:lnTo>
                    <a:pt x="925799" y="285748"/>
                  </a:lnTo>
                  <a:lnTo>
                    <a:pt x="921308" y="307994"/>
                  </a:lnTo>
                  <a:lnTo>
                    <a:pt x="909060" y="326160"/>
                  </a:lnTo>
                  <a:lnTo>
                    <a:pt x="890894" y="338408"/>
                  </a:lnTo>
                  <a:lnTo>
                    <a:pt x="868648" y="342899"/>
                  </a:lnTo>
                  <a:lnTo>
                    <a:pt x="57151" y="342899"/>
                  </a:lnTo>
                  <a:lnTo>
                    <a:pt x="34905" y="338408"/>
                  </a:lnTo>
                  <a:lnTo>
                    <a:pt x="16739" y="326160"/>
                  </a:lnTo>
                  <a:lnTo>
                    <a:pt x="4491" y="307994"/>
                  </a:lnTo>
                  <a:lnTo>
                    <a:pt x="0" y="285748"/>
                  </a:lnTo>
                  <a:lnTo>
                    <a:pt x="0" y="57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6000" y="2657050"/>
            <a:ext cx="1337674" cy="133767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538987" y="3314895"/>
            <a:ext cx="2399030" cy="31115"/>
            <a:chOff x="2538987" y="3314895"/>
            <a:chExt cx="2399030" cy="31115"/>
          </a:xfrm>
        </p:grpSpPr>
        <p:sp>
          <p:nvSpPr>
            <p:cNvPr id="12" name="object 12"/>
            <p:cNvSpPr/>
            <p:nvPr/>
          </p:nvSpPr>
          <p:spPr>
            <a:xfrm>
              <a:off x="2543749" y="3321237"/>
              <a:ext cx="2371090" cy="9525"/>
            </a:xfrm>
            <a:custGeom>
              <a:avLst/>
              <a:gdLst/>
              <a:ahLst/>
              <a:cxnLst/>
              <a:rect l="l" t="t" r="r" b="b"/>
              <a:pathLst>
                <a:path w="2371090" h="9525">
                  <a:moveTo>
                    <a:pt x="0" y="0"/>
                  </a:moveTo>
                  <a:lnTo>
                    <a:pt x="2370657" y="917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03654" y="331965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53" y="10752"/>
                  </a:lnTo>
                  <a:lnTo>
                    <a:pt x="82" y="0"/>
                  </a:lnTo>
                  <a:lnTo>
                    <a:pt x="29471" y="10825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03654" y="331965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53" y="10752"/>
                  </a:moveTo>
                  <a:lnTo>
                    <a:pt x="0" y="21422"/>
                  </a:lnTo>
                  <a:lnTo>
                    <a:pt x="29471" y="10825"/>
                  </a:lnTo>
                  <a:lnTo>
                    <a:pt x="82" y="0"/>
                  </a:lnTo>
                  <a:lnTo>
                    <a:pt x="10753" y="107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58826" y="3638312"/>
            <a:ext cx="746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terraform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88404" y="2936913"/>
            <a:ext cx="815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Download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326136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Challenges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7642859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common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need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management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build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environments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staging,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production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similar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setup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keeping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environment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different.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5851" y="2140024"/>
            <a:ext cx="1913255" cy="400050"/>
          </a:xfrm>
          <a:custGeom>
            <a:avLst/>
            <a:gdLst/>
            <a:ahLst/>
            <a:cxnLst/>
            <a:rect l="l" t="t" r="r" b="b"/>
            <a:pathLst>
              <a:path w="1913255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846448" y="0"/>
                </a:lnTo>
                <a:lnTo>
                  <a:pt x="1883426" y="11198"/>
                </a:lnTo>
                <a:lnTo>
                  <a:pt x="1908026" y="41144"/>
                </a:lnTo>
                <a:lnTo>
                  <a:pt x="1913099" y="66651"/>
                </a:lnTo>
                <a:lnTo>
                  <a:pt x="1913099" y="333248"/>
                </a:lnTo>
                <a:lnTo>
                  <a:pt x="1907862" y="359192"/>
                </a:lnTo>
                <a:lnTo>
                  <a:pt x="1893578" y="380378"/>
                </a:lnTo>
                <a:lnTo>
                  <a:pt x="1872392" y="394662"/>
                </a:lnTo>
                <a:lnTo>
                  <a:pt x="18464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42402" y="2215388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Staging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5101" y="2976750"/>
            <a:ext cx="1913255" cy="400050"/>
          </a:xfrm>
          <a:custGeom>
            <a:avLst/>
            <a:gdLst/>
            <a:ahLst/>
            <a:cxnLst/>
            <a:rect l="l" t="t" r="r" b="b"/>
            <a:pathLst>
              <a:path w="1913255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846448" y="0"/>
                </a:lnTo>
                <a:lnTo>
                  <a:pt x="1883426" y="11198"/>
                </a:lnTo>
                <a:lnTo>
                  <a:pt x="1908026" y="41144"/>
                </a:lnTo>
                <a:lnTo>
                  <a:pt x="1913099" y="66651"/>
                </a:lnTo>
                <a:lnTo>
                  <a:pt x="1913099" y="333248"/>
                </a:lnTo>
                <a:lnTo>
                  <a:pt x="1907862" y="359192"/>
                </a:lnTo>
                <a:lnTo>
                  <a:pt x="1893578" y="380378"/>
                </a:lnTo>
                <a:lnTo>
                  <a:pt x="1872392" y="394662"/>
                </a:lnTo>
                <a:lnTo>
                  <a:pt x="18464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20903" y="3052112"/>
            <a:ext cx="875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Production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32325" y="2253502"/>
            <a:ext cx="19570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instance_type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t2.micro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32325" y="3042652"/>
            <a:ext cx="201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instance_type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m4.large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326136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Challenges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71158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directly,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replica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module.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34156" y="1801499"/>
            <a:ext cx="723265" cy="622935"/>
            <a:chOff x="1234156" y="1801499"/>
            <a:chExt cx="723265" cy="622935"/>
          </a:xfrm>
        </p:grpSpPr>
        <p:sp>
          <p:nvSpPr>
            <p:cNvPr id="8" name="object 8"/>
            <p:cNvSpPr/>
            <p:nvPr/>
          </p:nvSpPr>
          <p:spPr>
            <a:xfrm>
              <a:off x="1238919" y="1806262"/>
              <a:ext cx="713740" cy="613410"/>
            </a:xfrm>
            <a:custGeom>
              <a:avLst/>
              <a:gdLst/>
              <a:ahLst/>
              <a:cxnLst/>
              <a:rect l="l" t="t" r="r" b="b"/>
              <a:pathLst>
                <a:path w="713739" h="613410">
                  <a:moveTo>
                    <a:pt x="356699" y="612899"/>
                  </a:moveTo>
                  <a:lnTo>
                    <a:pt x="303989" y="609577"/>
                  </a:lnTo>
                  <a:lnTo>
                    <a:pt x="253680" y="599925"/>
                  </a:lnTo>
                  <a:lnTo>
                    <a:pt x="206324" y="584417"/>
                  </a:lnTo>
                  <a:lnTo>
                    <a:pt x="162473" y="563529"/>
                  </a:lnTo>
                  <a:lnTo>
                    <a:pt x="122678" y="537733"/>
                  </a:lnTo>
                  <a:lnTo>
                    <a:pt x="87492" y="507503"/>
                  </a:lnTo>
                  <a:lnTo>
                    <a:pt x="57466" y="473315"/>
                  </a:lnTo>
                  <a:lnTo>
                    <a:pt x="33152" y="435641"/>
                  </a:lnTo>
                  <a:lnTo>
                    <a:pt x="15102" y="394956"/>
                  </a:lnTo>
                  <a:lnTo>
                    <a:pt x="3867" y="351734"/>
                  </a:lnTo>
                  <a:lnTo>
                    <a:pt x="0" y="306449"/>
                  </a:lnTo>
                  <a:lnTo>
                    <a:pt x="3867" y="261165"/>
                  </a:lnTo>
                  <a:lnTo>
                    <a:pt x="15102" y="217943"/>
                  </a:lnTo>
                  <a:lnTo>
                    <a:pt x="33152" y="177258"/>
                  </a:lnTo>
                  <a:lnTo>
                    <a:pt x="57466" y="139584"/>
                  </a:lnTo>
                  <a:lnTo>
                    <a:pt x="87492" y="105396"/>
                  </a:lnTo>
                  <a:lnTo>
                    <a:pt x="122678" y="75166"/>
                  </a:lnTo>
                  <a:lnTo>
                    <a:pt x="162473" y="49370"/>
                  </a:lnTo>
                  <a:lnTo>
                    <a:pt x="206324" y="28482"/>
                  </a:lnTo>
                  <a:lnTo>
                    <a:pt x="253680" y="12974"/>
                  </a:lnTo>
                  <a:lnTo>
                    <a:pt x="303989" y="3322"/>
                  </a:lnTo>
                  <a:lnTo>
                    <a:pt x="356699" y="0"/>
                  </a:lnTo>
                  <a:lnTo>
                    <a:pt x="409410" y="3322"/>
                  </a:lnTo>
                  <a:lnTo>
                    <a:pt x="459719" y="12974"/>
                  </a:lnTo>
                  <a:lnTo>
                    <a:pt x="507075" y="28482"/>
                  </a:lnTo>
                  <a:lnTo>
                    <a:pt x="550926" y="49370"/>
                  </a:lnTo>
                  <a:lnTo>
                    <a:pt x="590721" y="75166"/>
                  </a:lnTo>
                  <a:lnTo>
                    <a:pt x="625907" y="105396"/>
                  </a:lnTo>
                  <a:lnTo>
                    <a:pt x="655933" y="139584"/>
                  </a:lnTo>
                  <a:lnTo>
                    <a:pt x="680247" y="177258"/>
                  </a:lnTo>
                  <a:lnTo>
                    <a:pt x="698297" y="217943"/>
                  </a:lnTo>
                  <a:lnTo>
                    <a:pt x="709532" y="261165"/>
                  </a:lnTo>
                  <a:lnTo>
                    <a:pt x="713399" y="306449"/>
                  </a:lnTo>
                  <a:lnTo>
                    <a:pt x="709532" y="351734"/>
                  </a:lnTo>
                  <a:lnTo>
                    <a:pt x="698297" y="394956"/>
                  </a:lnTo>
                  <a:lnTo>
                    <a:pt x="680247" y="435641"/>
                  </a:lnTo>
                  <a:lnTo>
                    <a:pt x="655933" y="473315"/>
                  </a:lnTo>
                  <a:lnTo>
                    <a:pt x="625907" y="507503"/>
                  </a:lnTo>
                  <a:lnTo>
                    <a:pt x="590721" y="537733"/>
                  </a:lnTo>
                  <a:lnTo>
                    <a:pt x="550926" y="563529"/>
                  </a:lnTo>
                  <a:lnTo>
                    <a:pt x="507075" y="584417"/>
                  </a:lnTo>
                  <a:lnTo>
                    <a:pt x="459719" y="599925"/>
                  </a:lnTo>
                  <a:lnTo>
                    <a:pt x="409410" y="609577"/>
                  </a:lnTo>
                  <a:lnTo>
                    <a:pt x="356699" y="612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38919" y="1806262"/>
              <a:ext cx="713740" cy="613410"/>
            </a:xfrm>
            <a:custGeom>
              <a:avLst/>
              <a:gdLst/>
              <a:ahLst/>
              <a:cxnLst/>
              <a:rect l="l" t="t" r="r" b="b"/>
              <a:pathLst>
                <a:path w="713739" h="613410">
                  <a:moveTo>
                    <a:pt x="0" y="306449"/>
                  </a:moveTo>
                  <a:lnTo>
                    <a:pt x="3867" y="261165"/>
                  </a:lnTo>
                  <a:lnTo>
                    <a:pt x="15102" y="217943"/>
                  </a:lnTo>
                  <a:lnTo>
                    <a:pt x="33152" y="177258"/>
                  </a:lnTo>
                  <a:lnTo>
                    <a:pt x="57466" y="139584"/>
                  </a:lnTo>
                  <a:lnTo>
                    <a:pt x="87492" y="105396"/>
                  </a:lnTo>
                  <a:lnTo>
                    <a:pt x="122678" y="75166"/>
                  </a:lnTo>
                  <a:lnTo>
                    <a:pt x="162473" y="49370"/>
                  </a:lnTo>
                  <a:lnTo>
                    <a:pt x="206324" y="28482"/>
                  </a:lnTo>
                  <a:lnTo>
                    <a:pt x="253680" y="12974"/>
                  </a:lnTo>
                  <a:lnTo>
                    <a:pt x="303989" y="3322"/>
                  </a:lnTo>
                  <a:lnTo>
                    <a:pt x="356699" y="0"/>
                  </a:lnTo>
                  <a:lnTo>
                    <a:pt x="409410" y="3322"/>
                  </a:lnTo>
                  <a:lnTo>
                    <a:pt x="459719" y="12974"/>
                  </a:lnTo>
                  <a:lnTo>
                    <a:pt x="507075" y="28482"/>
                  </a:lnTo>
                  <a:lnTo>
                    <a:pt x="550926" y="49370"/>
                  </a:lnTo>
                  <a:lnTo>
                    <a:pt x="590721" y="75166"/>
                  </a:lnTo>
                  <a:lnTo>
                    <a:pt x="625907" y="105396"/>
                  </a:lnTo>
                  <a:lnTo>
                    <a:pt x="655933" y="139584"/>
                  </a:lnTo>
                  <a:lnTo>
                    <a:pt x="680247" y="177258"/>
                  </a:lnTo>
                  <a:lnTo>
                    <a:pt x="698297" y="217943"/>
                  </a:lnTo>
                  <a:lnTo>
                    <a:pt x="709532" y="261165"/>
                  </a:lnTo>
                  <a:lnTo>
                    <a:pt x="713399" y="306449"/>
                  </a:lnTo>
                  <a:lnTo>
                    <a:pt x="709532" y="351734"/>
                  </a:lnTo>
                  <a:lnTo>
                    <a:pt x="698297" y="394956"/>
                  </a:lnTo>
                  <a:lnTo>
                    <a:pt x="680247" y="435641"/>
                  </a:lnTo>
                  <a:lnTo>
                    <a:pt x="655933" y="473315"/>
                  </a:lnTo>
                  <a:lnTo>
                    <a:pt x="625907" y="507503"/>
                  </a:lnTo>
                  <a:lnTo>
                    <a:pt x="590721" y="537733"/>
                  </a:lnTo>
                  <a:lnTo>
                    <a:pt x="550926" y="563529"/>
                  </a:lnTo>
                  <a:lnTo>
                    <a:pt x="507075" y="584417"/>
                  </a:lnTo>
                  <a:lnTo>
                    <a:pt x="459719" y="599925"/>
                  </a:lnTo>
                  <a:lnTo>
                    <a:pt x="409410" y="609577"/>
                  </a:lnTo>
                  <a:lnTo>
                    <a:pt x="356699" y="612899"/>
                  </a:lnTo>
                  <a:lnTo>
                    <a:pt x="303989" y="609577"/>
                  </a:lnTo>
                  <a:lnTo>
                    <a:pt x="253680" y="599925"/>
                  </a:lnTo>
                  <a:lnTo>
                    <a:pt x="206324" y="584417"/>
                  </a:lnTo>
                  <a:lnTo>
                    <a:pt x="162473" y="563529"/>
                  </a:lnTo>
                  <a:lnTo>
                    <a:pt x="122678" y="537733"/>
                  </a:lnTo>
                  <a:lnTo>
                    <a:pt x="87492" y="507503"/>
                  </a:lnTo>
                  <a:lnTo>
                    <a:pt x="57466" y="473315"/>
                  </a:lnTo>
                  <a:lnTo>
                    <a:pt x="33152" y="435641"/>
                  </a:lnTo>
                  <a:lnTo>
                    <a:pt x="15102" y="394956"/>
                  </a:lnTo>
                  <a:lnTo>
                    <a:pt x="3867" y="351734"/>
                  </a:lnTo>
                  <a:lnTo>
                    <a:pt x="0" y="306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86806" y="2054972"/>
            <a:ext cx="2138680" cy="45085"/>
            <a:chOff x="2486806" y="2054972"/>
            <a:chExt cx="2138680" cy="45085"/>
          </a:xfrm>
        </p:grpSpPr>
        <p:sp>
          <p:nvSpPr>
            <p:cNvPr id="11" name="object 11"/>
            <p:cNvSpPr/>
            <p:nvPr/>
          </p:nvSpPr>
          <p:spPr>
            <a:xfrm>
              <a:off x="2510286" y="2070376"/>
              <a:ext cx="2091689" cy="13970"/>
            </a:xfrm>
            <a:custGeom>
              <a:avLst/>
              <a:gdLst/>
              <a:ahLst/>
              <a:cxnLst/>
              <a:rect l="l" t="t" r="r" b="b"/>
              <a:pathLst>
                <a:path w="2091689" h="13969">
                  <a:moveTo>
                    <a:pt x="0" y="13672"/>
                  </a:moveTo>
                  <a:lnTo>
                    <a:pt x="209111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91568" y="207326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99" y="21422"/>
                  </a:moveTo>
                  <a:lnTo>
                    <a:pt x="0" y="10903"/>
                  </a:lnTo>
                  <a:lnTo>
                    <a:pt x="29359" y="0"/>
                  </a:lnTo>
                  <a:lnTo>
                    <a:pt x="18717" y="10781"/>
                  </a:lnTo>
                  <a:lnTo>
                    <a:pt x="29499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91568" y="207326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7" y="10781"/>
                  </a:moveTo>
                  <a:lnTo>
                    <a:pt x="29359" y="0"/>
                  </a:lnTo>
                  <a:lnTo>
                    <a:pt x="0" y="10903"/>
                  </a:lnTo>
                  <a:lnTo>
                    <a:pt x="29499" y="21422"/>
                  </a:lnTo>
                  <a:lnTo>
                    <a:pt x="18717" y="1078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0620" y="205973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40" y="21422"/>
                  </a:moveTo>
                  <a:lnTo>
                    <a:pt x="10781" y="10641"/>
                  </a:lnTo>
                  <a:lnTo>
                    <a:pt x="0" y="0"/>
                  </a:lnTo>
                  <a:lnTo>
                    <a:pt x="29499" y="10518"/>
                  </a:lnTo>
                  <a:lnTo>
                    <a:pt x="14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90620" y="205973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81" y="10641"/>
                  </a:moveTo>
                  <a:lnTo>
                    <a:pt x="140" y="21422"/>
                  </a:lnTo>
                  <a:lnTo>
                    <a:pt x="29499" y="10518"/>
                  </a:lnTo>
                  <a:lnTo>
                    <a:pt x="0" y="0"/>
                  </a:lnTo>
                  <a:lnTo>
                    <a:pt x="10781" y="1064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6825" y="3193519"/>
            <a:ext cx="21164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resource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"aws_instance"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"myweb"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50" dirty="0">
                <a:solidFill>
                  <a:srgbClr val="29303B"/>
                </a:solidFill>
                <a:latin typeface="Arial MT"/>
                <a:cs typeface="Arial MT"/>
              </a:rPr>
              <a:t>{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1514" y="3526894"/>
            <a:ext cx="126301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ami</a:t>
            </a:r>
            <a:r>
              <a:rPr sz="1050" spc="-2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</a:t>
            </a:r>
            <a:r>
              <a:rPr sz="1050" spc="-2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"ami-bf5540df"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0700" y="3860269"/>
            <a:ext cx="176022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instance_type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"t2.micro"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050">
              <a:latin typeface="Arial MT"/>
              <a:cs typeface="Arial MT"/>
            </a:endParaRPr>
          </a:p>
          <a:p>
            <a:pPr marL="86360">
              <a:lnSpc>
                <a:spcPct val="100000"/>
              </a:lnSpc>
            </a:pP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security_groups</a:t>
            </a:r>
            <a:r>
              <a:rPr sz="1050" spc="3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</a:t>
            </a:r>
            <a:r>
              <a:rPr sz="1050" spc="3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["default"]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050" spc="-50" dirty="0">
                <a:solidFill>
                  <a:srgbClr val="29303B"/>
                </a:solidFill>
                <a:latin typeface="Arial MT"/>
                <a:cs typeface="Arial MT"/>
              </a:rPr>
              <a:t>}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18101" y="1877274"/>
            <a:ext cx="1913255" cy="400050"/>
          </a:xfrm>
          <a:custGeom>
            <a:avLst/>
            <a:gdLst/>
            <a:ahLst/>
            <a:cxnLst/>
            <a:rect l="l" t="t" r="r" b="b"/>
            <a:pathLst>
              <a:path w="1913254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846448" y="0"/>
                </a:lnTo>
                <a:lnTo>
                  <a:pt x="1883427" y="11198"/>
                </a:lnTo>
                <a:lnTo>
                  <a:pt x="1908026" y="41144"/>
                </a:lnTo>
                <a:lnTo>
                  <a:pt x="1913099" y="66651"/>
                </a:lnTo>
                <a:lnTo>
                  <a:pt x="1913099" y="333248"/>
                </a:lnTo>
                <a:lnTo>
                  <a:pt x="1907862" y="359192"/>
                </a:lnTo>
                <a:lnTo>
                  <a:pt x="1893578" y="380378"/>
                </a:lnTo>
                <a:lnTo>
                  <a:pt x="1872392" y="394662"/>
                </a:lnTo>
                <a:lnTo>
                  <a:pt x="18464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55402" y="1952638"/>
            <a:ext cx="1071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Development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84995" y="2535824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source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99775" y="2816511"/>
            <a:ext cx="31115" cy="264160"/>
            <a:chOff x="1599775" y="2816511"/>
            <a:chExt cx="31115" cy="264160"/>
          </a:xfrm>
        </p:grpSpPr>
        <p:sp>
          <p:nvSpPr>
            <p:cNvPr id="23" name="object 23"/>
            <p:cNvSpPr/>
            <p:nvPr/>
          </p:nvSpPr>
          <p:spPr>
            <a:xfrm>
              <a:off x="1615250" y="2839992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69">
                  <a:moveTo>
                    <a:pt x="0" y="0"/>
                  </a:moveTo>
                  <a:lnTo>
                    <a:pt x="0" y="21701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04538" y="28212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04538" y="28212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04538" y="304629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29430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3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04538" y="304629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10711"/>
                  </a:moveTo>
                  <a:lnTo>
                    <a:pt x="0" y="0"/>
                  </a:lnTo>
                  <a:lnTo>
                    <a:pt x="10711" y="29430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5018101" y="2673599"/>
            <a:ext cx="1913255" cy="400050"/>
          </a:xfrm>
          <a:custGeom>
            <a:avLst/>
            <a:gdLst/>
            <a:ahLst/>
            <a:cxnLst/>
            <a:rect l="l" t="t" r="r" b="b"/>
            <a:pathLst>
              <a:path w="1913254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846448" y="0"/>
                </a:lnTo>
                <a:lnTo>
                  <a:pt x="1883427" y="11198"/>
                </a:lnTo>
                <a:lnTo>
                  <a:pt x="1908026" y="41144"/>
                </a:lnTo>
                <a:lnTo>
                  <a:pt x="1913099" y="66651"/>
                </a:lnTo>
                <a:lnTo>
                  <a:pt x="1913099" y="333248"/>
                </a:lnTo>
                <a:lnTo>
                  <a:pt x="1907862" y="359192"/>
                </a:lnTo>
                <a:lnTo>
                  <a:pt x="1893578" y="380378"/>
                </a:lnTo>
                <a:lnTo>
                  <a:pt x="1872392" y="394662"/>
                </a:lnTo>
                <a:lnTo>
                  <a:pt x="18464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553904" y="2748962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Staging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38000" y="1943187"/>
            <a:ext cx="657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t2.micro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45750" y="2739513"/>
            <a:ext cx="638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t2.small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18101" y="3469925"/>
            <a:ext cx="1913255" cy="400050"/>
          </a:xfrm>
          <a:custGeom>
            <a:avLst/>
            <a:gdLst/>
            <a:ahLst/>
            <a:cxnLst/>
            <a:rect l="l" t="t" r="r" b="b"/>
            <a:pathLst>
              <a:path w="1913254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846448" y="0"/>
                </a:lnTo>
                <a:lnTo>
                  <a:pt x="1883427" y="11198"/>
                </a:lnTo>
                <a:lnTo>
                  <a:pt x="1908026" y="41144"/>
                </a:lnTo>
                <a:lnTo>
                  <a:pt x="1913099" y="66651"/>
                </a:lnTo>
                <a:lnTo>
                  <a:pt x="1913099" y="333248"/>
                </a:lnTo>
                <a:lnTo>
                  <a:pt x="1907862" y="359192"/>
                </a:lnTo>
                <a:lnTo>
                  <a:pt x="1893578" y="380378"/>
                </a:lnTo>
                <a:lnTo>
                  <a:pt x="1872392" y="394662"/>
                </a:lnTo>
                <a:lnTo>
                  <a:pt x="18464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455402" y="3545288"/>
            <a:ext cx="875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Production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45750" y="3587088"/>
            <a:ext cx="717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m4.large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0">
              <a:lnSpc>
                <a:spcPct val="100000"/>
              </a:lnSpc>
              <a:spcBef>
                <a:spcPts val="100"/>
              </a:spcBef>
            </a:pPr>
            <a:r>
              <a:rPr sz="5200" spc="-155" dirty="0">
                <a:solidFill>
                  <a:srgbClr val="666666"/>
                </a:solidFill>
              </a:rPr>
              <a:t>Using</a:t>
            </a:r>
            <a:r>
              <a:rPr sz="5200" spc="-250" dirty="0">
                <a:solidFill>
                  <a:srgbClr val="666666"/>
                </a:solidFill>
              </a:rPr>
              <a:t> </a:t>
            </a:r>
            <a:r>
              <a:rPr sz="5200" spc="-220" dirty="0">
                <a:solidFill>
                  <a:srgbClr val="666666"/>
                </a:solidFill>
              </a:rPr>
              <a:t>Locals</a:t>
            </a:r>
            <a:r>
              <a:rPr sz="5200" spc="-250" dirty="0">
                <a:solidFill>
                  <a:srgbClr val="666666"/>
                </a:solidFill>
              </a:rPr>
              <a:t> </a:t>
            </a:r>
            <a:r>
              <a:rPr sz="5200" spc="-40" dirty="0">
                <a:solidFill>
                  <a:srgbClr val="666666"/>
                </a:solidFill>
              </a:rPr>
              <a:t>with</a:t>
            </a:r>
            <a:r>
              <a:rPr sz="5200" spc="-250" dirty="0">
                <a:solidFill>
                  <a:srgbClr val="666666"/>
                </a:solidFill>
              </a:rPr>
              <a:t> </a:t>
            </a:r>
            <a:r>
              <a:rPr sz="5200" spc="-65" dirty="0">
                <a:solidFill>
                  <a:srgbClr val="666666"/>
                </a:solidFill>
              </a:rPr>
              <a:t>Modules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3060465" y="3088651"/>
            <a:ext cx="27565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9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Function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00469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Understanding</a:t>
            </a:r>
            <a:r>
              <a:rPr spc="-110" dirty="0"/>
              <a:t> </a:t>
            </a:r>
            <a:r>
              <a:rPr dirty="0"/>
              <a:t>the</a:t>
            </a:r>
            <a:r>
              <a:rPr spc="-110" dirty="0"/>
              <a:t> </a:t>
            </a:r>
            <a:r>
              <a:rPr spc="-60" dirty="0"/>
              <a:t>Challenge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7375" y="860690"/>
            <a:ext cx="7498715" cy="5721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also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users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override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might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want.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1194" y="1767837"/>
            <a:ext cx="723265" cy="622935"/>
            <a:chOff x="841194" y="1767837"/>
            <a:chExt cx="723265" cy="622935"/>
          </a:xfrm>
        </p:grpSpPr>
        <p:sp>
          <p:nvSpPr>
            <p:cNvPr id="8" name="object 8"/>
            <p:cNvSpPr/>
            <p:nvPr/>
          </p:nvSpPr>
          <p:spPr>
            <a:xfrm>
              <a:off x="845956" y="1772599"/>
              <a:ext cx="713740" cy="613410"/>
            </a:xfrm>
            <a:custGeom>
              <a:avLst/>
              <a:gdLst/>
              <a:ahLst/>
              <a:cxnLst/>
              <a:rect l="l" t="t" r="r" b="b"/>
              <a:pathLst>
                <a:path w="713740" h="613410">
                  <a:moveTo>
                    <a:pt x="356699" y="612899"/>
                  </a:moveTo>
                  <a:lnTo>
                    <a:pt x="303989" y="609577"/>
                  </a:lnTo>
                  <a:lnTo>
                    <a:pt x="253680" y="599925"/>
                  </a:lnTo>
                  <a:lnTo>
                    <a:pt x="206324" y="584417"/>
                  </a:lnTo>
                  <a:lnTo>
                    <a:pt x="162473" y="563529"/>
                  </a:lnTo>
                  <a:lnTo>
                    <a:pt x="122678" y="537733"/>
                  </a:lnTo>
                  <a:lnTo>
                    <a:pt x="87492" y="507503"/>
                  </a:lnTo>
                  <a:lnTo>
                    <a:pt x="57466" y="473315"/>
                  </a:lnTo>
                  <a:lnTo>
                    <a:pt x="33152" y="435641"/>
                  </a:lnTo>
                  <a:lnTo>
                    <a:pt x="15102" y="394956"/>
                  </a:lnTo>
                  <a:lnTo>
                    <a:pt x="3867" y="351734"/>
                  </a:lnTo>
                  <a:lnTo>
                    <a:pt x="0" y="306449"/>
                  </a:lnTo>
                  <a:lnTo>
                    <a:pt x="3867" y="261165"/>
                  </a:lnTo>
                  <a:lnTo>
                    <a:pt x="15102" y="217943"/>
                  </a:lnTo>
                  <a:lnTo>
                    <a:pt x="33152" y="177258"/>
                  </a:lnTo>
                  <a:lnTo>
                    <a:pt x="57466" y="139584"/>
                  </a:lnTo>
                  <a:lnTo>
                    <a:pt x="87492" y="105396"/>
                  </a:lnTo>
                  <a:lnTo>
                    <a:pt x="122678" y="75166"/>
                  </a:lnTo>
                  <a:lnTo>
                    <a:pt x="162473" y="49370"/>
                  </a:lnTo>
                  <a:lnTo>
                    <a:pt x="206324" y="28482"/>
                  </a:lnTo>
                  <a:lnTo>
                    <a:pt x="253680" y="12974"/>
                  </a:lnTo>
                  <a:lnTo>
                    <a:pt x="303989" y="3322"/>
                  </a:lnTo>
                  <a:lnTo>
                    <a:pt x="356699" y="0"/>
                  </a:lnTo>
                  <a:lnTo>
                    <a:pt x="409410" y="3322"/>
                  </a:lnTo>
                  <a:lnTo>
                    <a:pt x="459719" y="12974"/>
                  </a:lnTo>
                  <a:lnTo>
                    <a:pt x="507075" y="28482"/>
                  </a:lnTo>
                  <a:lnTo>
                    <a:pt x="550926" y="49370"/>
                  </a:lnTo>
                  <a:lnTo>
                    <a:pt x="590721" y="75166"/>
                  </a:lnTo>
                  <a:lnTo>
                    <a:pt x="625907" y="105396"/>
                  </a:lnTo>
                  <a:lnTo>
                    <a:pt x="655933" y="139584"/>
                  </a:lnTo>
                  <a:lnTo>
                    <a:pt x="680247" y="177258"/>
                  </a:lnTo>
                  <a:lnTo>
                    <a:pt x="698297" y="217943"/>
                  </a:lnTo>
                  <a:lnTo>
                    <a:pt x="709532" y="261165"/>
                  </a:lnTo>
                  <a:lnTo>
                    <a:pt x="713399" y="306449"/>
                  </a:lnTo>
                  <a:lnTo>
                    <a:pt x="709532" y="351734"/>
                  </a:lnTo>
                  <a:lnTo>
                    <a:pt x="698297" y="394956"/>
                  </a:lnTo>
                  <a:lnTo>
                    <a:pt x="680247" y="435641"/>
                  </a:lnTo>
                  <a:lnTo>
                    <a:pt x="655933" y="473315"/>
                  </a:lnTo>
                  <a:lnTo>
                    <a:pt x="625907" y="507503"/>
                  </a:lnTo>
                  <a:lnTo>
                    <a:pt x="590721" y="537733"/>
                  </a:lnTo>
                  <a:lnTo>
                    <a:pt x="550926" y="563529"/>
                  </a:lnTo>
                  <a:lnTo>
                    <a:pt x="507075" y="584417"/>
                  </a:lnTo>
                  <a:lnTo>
                    <a:pt x="459719" y="599925"/>
                  </a:lnTo>
                  <a:lnTo>
                    <a:pt x="409410" y="609577"/>
                  </a:lnTo>
                  <a:lnTo>
                    <a:pt x="356699" y="612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5956" y="1772599"/>
              <a:ext cx="713740" cy="613410"/>
            </a:xfrm>
            <a:custGeom>
              <a:avLst/>
              <a:gdLst/>
              <a:ahLst/>
              <a:cxnLst/>
              <a:rect l="l" t="t" r="r" b="b"/>
              <a:pathLst>
                <a:path w="713740" h="613410">
                  <a:moveTo>
                    <a:pt x="0" y="306449"/>
                  </a:moveTo>
                  <a:lnTo>
                    <a:pt x="3867" y="261165"/>
                  </a:lnTo>
                  <a:lnTo>
                    <a:pt x="15102" y="217943"/>
                  </a:lnTo>
                  <a:lnTo>
                    <a:pt x="33152" y="177258"/>
                  </a:lnTo>
                  <a:lnTo>
                    <a:pt x="57466" y="139584"/>
                  </a:lnTo>
                  <a:lnTo>
                    <a:pt x="87492" y="105396"/>
                  </a:lnTo>
                  <a:lnTo>
                    <a:pt x="122678" y="75166"/>
                  </a:lnTo>
                  <a:lnTo>
                    <a:pt x="162473" y="49370"/>
                  </a:lnTo>
                  <a:lnTo>
                    <a:pt x="206324" y="28482"/>
                  </a:lnTo>
                  <a:lnTo>
                    <a:pt x="253680" y="12974"/>
                  </a:lnTo>
                  <a:lnTo>
                    <a:pt x="303989" y="3322"/>
                  </a:lnTo>
                  <a:lnTo>
                    <a:pt x="356699" y="0"/>
                  </a:lnTo>
                  <a:lnTo>
                    <a:pt x="409410" y="3322"/>
                  </a:lnTo>
                  <a:lnTo>
                    <a:pt x="459719" y="12974"/>
                  </a:lnTo>
                  <a:lnTo>
                    <a:pt x="507075" y="28482"/>
                  </a:lnTo>
                  <a:lnTo>
                    <a:pt x="550926" y="49370"/>
                  </a:lnTo>
                  <a:lnTo>
                    <a:pt x="590721" y="75166"/>
                  </a:lnTo>
                  <a:lnTo>
                    <a:pt x="625907" y="105396"/>
                  </a:lnTo>
                  <a:lnTo>
                    <a:pt x="655933" y="139584"/>
                  </a:lnTo>
                  <a:lnTo>
                    <a:pt x="680247" y="177258"/>
                  </a:lnTo>
                  <a:lnTo>
                    <a:pt x="698297" y="217943"/>
                  </a:lnTo>
                  <a:lnTo>
                    <a:pt x="709532" y="261165"/>
                  </a:lnTo>
                  <a:lnTo>
                    <a:pt x="713399" y="306449"/>
                  </a:lnTo>
                  <a:lnTo>
                    <a:pt x="709532" y="351734"/>
                  </a:lnTo>
                  <a:lnTo>
                    <a:pt x="698297" y="394956"/>
                  </a:lnTo>
                  <a:lnTo>
                    <a:pt x="680247" y="435641"/>
                  </a:lnTo>
                  <a:lnTo>
                    <a:pt x="655933" y="473315"/>
                  </a:lnTo>
                  <a:lnTo>
                    <a:pt x="625907" y="507503"/>
                  </a:lnTo>
                  <a:lnTo>
                    <a:pt x="590721" y="537733"/>
                  </a:lnTo>
                  <a:lnTo>
                    <a:pt x="550926" y="563529"/>
                  </a:lnTo>
                  <a:lnTo>
                    <a:pt x="507075" y="584417"/>
                  </a:lnTo>
                  <a:lnTo>
                    <a:pt x="459719" y="599925"/>
                  </a:lnTo>
                  <a:lnTo>
                    <a:pt x="409410" y="609577"/>
                  </a:lnTo>
                  <a:lnTo>
                    <a:pt x="356699" y="612899"/>
                  </a:lnTo>
                  <a:lnTo>
                    <a:pt x="303989" y="609577"/>
                  </a:lnTo>
                  <a:lnTo>
                    <a:pt x="253680" y="599925"/>
                  </a:lnTo>
                  <a:lnTo>
                    <a:pt x="206324" y="584417"/>
                  </a:lnTo>
                  <a:lnTo>
                    <a:pt x="162473" y="563529"/>
                  </a:lnTo>
                  <a:lnTo>
                    <a:pt x="122678" y="537733"/>
                  </a:lnTo>
                  <a:lnTo>
                    <a:pt x="87492" y="507503"/>
                  </a:lnTo>
                  <a:lnTo>
                    <a:pt x="57466" y="473315"/>
                  </a:lnTo>
                  <a:lnTo>
                    <a:pt x="33152" y="435641"/>
                  </a:lnTo>
                  <a:lnTo>
                    <a:pt x="15102" y="394956"/>
                  </a:lnTo>
                  <a:lnTo>
                    <a:pt x="3867" y="351734"/>
                  </a:lnTo>
                  <a:lnTo>
                    <a:pt x="0" y="306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07798" y="2371983"/>
            <a:ext cx="1609725" cy="67945"/>
            <a:chOff x="2407798" y="2371983"/>
            <a:chExt cx="1609725" cy="67945"/>
          </a:xfrm>
        </p:grpSpPr>
        <p:sp>
          <p:nvSpPr>
            <p:cNvPr id="11" name="object 11"/>
            <p:cNvSpPr/>
            <p:nvPr/>
          </p:nvSpPr>
          <p:spPr>
            <a:xfrm>
              <a:off x="2454760" y="2402849"/>
              <a:ext cx="1515745" cy="6350"/>
            </a:xfrm>
            <a:custGeom>
              <a:avLst/>
              <a:gdLst/>
              <a:ahLst/>
              <a:cxnLst/>
              <a:rect l="l" t="t" r="r" b="b"/>
              <a:pathLst>
                <a:path w="1515745" h="6350">
                  <a:moveTo>
                    <a:pt x="0" y="0"/>
                  </a:moveTo>
                  <a:lnTo>
                    <a:pt x="1515528" y="580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17323" y="2381508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5" h="43180">
                  <a:moveTo>
                    <a:pt x="58777" y="42846"/>
                  </a:moveTo>
                  <a:lnTo>
                    <a:pt x="0" y="21197"/>
                  </a:lnTo>
                  <a:lnTo>
                    <a:pt x="58941" y="0"/>
                  </a:lnTo>
                  <a:lnTo>
                    <a:pt x="37436" y="21340"/>
                  </a:lnTo>
                  <a:lnTo>
                    <a:pt x="58777" y="428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17323" y="2381508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5" h="43180">
                  <a:moveTo>
                    <a:pt x="37436" y="21340"/>
                  </a:moveTo>
                  <a:lnTo>
                    <a:pt x="58941" y="0"/>
                  </a:lnTo>
                  <a:lnTo>
                    <a:pt x="0" y="21197"/>
                  </a:lnTo>
                  <a:lnTo>
                    <a:pt x="58777" y="42846"/>
                  </a:lnTo>
                  <a:lnTo>
                    <a:pt x="37436" y="2134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48784" y="2387144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0" y="42846"/>
                  </a:moveTo>
                  <a:lnTo>
                    <a:pt x="21504" y="21505"/>
                  </a:lnTo>
                  <a:lnTo>
                    <a:pt x="163" y="0"/>
                  </a:lnTo>
                  <a:lnTo>
                    <a:pt x="58941" y="21648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48784" y="2387144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21504" y="21505"/>
                  </a:moveTo>
                  <a:lnTo>
                    <a:pt x="0" y="42846"/>
                  </a:lnTo>
                  <a:lnTo>
                    <a:pt x="58941" y="21648"/>
                  </a:lnTo>
                  <a:lnTo>
                    <a:pt x="163" y="0"/>
                  </a:lnTo>
                  <a:lnTo>
                    <a:pt x="21504" y="21505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3869" y="3159866"/>
            <a:ext cx="21164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resource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"aws_instance"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"myweb"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50" dirty="0">
                <a:solidFill>
                  <a:srgbClr val="29303B"/>
                </a:solidFill>
                <a:latin typeface="Arial MT"/>
                <a:cs typeface="Arial MT"/>
              </a:rPr>
              <a:t>{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8559" y="3493241"/>
            <a:ext cx="126301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ami</a:t>
            </a:r>
            <a:r>
              <a:rPr sz="1050" spc="-2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</a:t>
            </a:r>
            <a:r>
              <a:rPr sz="1050" spc="-2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"ami-bf5540df"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7745" y="3826616"/>
            <a:ext cx="2111375" cy="51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instance_type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var.instance_type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050" spc="-50" dirty="0">
                <a:solidFill>
                  <a:srgbClr val="29303B"/>
                </a:solidFill>
                <a:latin typeface="Arial MT"/>
                <a:cs typeface="Arial MT"/>
              </a:rPr>
              <a:t>}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66889" y="1828062"/>
            <a:ext cx="1913255" cy="400050"/>
          </a:xfrm>
          <a:custGeom>
            <a:avLst/>
            <a:gdLst/>
            <a:ahLst/>
            <a:cxnLst/>
            <a:rect l="l" t="t" r="r" b="b"/>
            <a:pathLst>
              <a:path w="1913254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846448" y="0"/>
                </a:lnTo>
                <a:lnTo>
                  <a:pt x="1883427" y="11198"/>
                </a:lnTo>
                <a:lnTo>
                  <a:pt x="1908026" y="41144"/>
                </a:lnTo>
                <a:lnTo>
                  <a:pt x="1913099" y="66651"/>
                </a:lnTo>
                <a:lnTo>
                  <a:pt x="1913099" y="333248"/>
                </a:lnTo>
                <a:lnTo>
                  <a:pt x="1907862" y="359192"/>
                </a:lnTo>
                <a:lnTo>
                  <a:pt x="1893578" y="380378"/>
                </a:lnTo>
                <a:lnTo>
                  <a:pt x="1872392" y="394662"/>
                </a:lnTo>
                <a:lnTo>
                  <a:pt x="18464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04190" y="1903425"/>
            <a:ext cx="1071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Development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2033" y="2502162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source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36563" y="2819024"/>
            <a:ext cx="31115" cy="264160"/>
            <a:chOff x="1136563" y="2819024"/>
            <a:chExt cx="31115" cy="264160"/>
          </a:xfrm>
        </p:grpSpPr>
        <p:sp>
          <p:nvSpPr>
            <p:cNvPr id="23" name="object 23"/>
            <p:cNvSpPr/>
            <p:nvPr/>
          </p:nvSpPr>
          <p:spPr>
            <a:xfrm>
              <a:off x="1152037" y="2842505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69">
                  <a:moveTo>
                    <a:pt x="0" y="0"/>
                  </a:moveTo>
                  <a:lnTo>
                    <a:pt x="0" y="21701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1325" y="2823787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1325" y="2823787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41325" y="3048807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29430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3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41325" y="3048807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10711"/>
                  </a:moveTo>
                  <a:lnTo>
                    <a:pt x="0" y="0"/>
                  </a:lnTo>
                  <a:lnTo>
                    <a:pt x="10711" y="29430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4166889" y="2624387"/>
            <a:ext cx="1913255" cy="400050"/>
          </a:xfrm>
          <a:custGeom>
            <a:avLst/>
            <a:gdLst/>
            <a:ahLst/>
            <a:cxnLst/>
            <a:rect l="l" t="t" r="r" b="b"/>
            <a:pathLst>
              <a:path w="1913254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846448" y="0"/>
                </a:lnTo>
                <a:lnTo>
                  <a:pt x="1883427" y="11198"/>
                </a:lnTo>
                <a:lnTo>
                  <a:pt x="1908026" y="41144"/>
                </a:lnTo>
                <a:lnTo>
                  <a:pt x="1913099" y="66651"/>
                </a:lnTo>
                <a:lnTo>
                  <a:pt x="1913099" y="333248"/>
                </a:lnTo>
                <a:lnTo>
                  <a:pt x="1907862" y="359192"/>
                </a:lnTo>
                <a:lnTo>
                  <a:pt x="1893578" y="380378"/>
                </a:lnTo>
                <a:lnTo>
                  <a:pt x="1872392" y="394662"/>
                </a:lnTo>
                <a:lnTo>
                  <a:pt x="18464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702691" y="2699750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Staging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09700" y="1895004"/>
            <a:ext cx="1807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instance_type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=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m5.xlarge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66889" y="3420712"/>
            <a:ext cx="1913255" cy="400050"/>
          </a:xfrm>
          <a:custGeom>
            <a:avLst/>
            <a:gdLst/>
            <a:ahLst/>
            <a:cxnLst/>
            <a:rect l="l" t="t" r="r" b="b"/>
            <a:pathLst>
              <a:path w="1913254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846448" y="0"/>
                </a:lnTo>
                <a:lnTo>
                  <a:pt x="1883427" y="11198"/>
                </a:lnTo>
                <a:lnTo>
                  <a:pt x="1908026" y="41144"/>
                </a:lnTo>
                <a:lnTo>
                  <a:pt x="1913099" y="66651"/>
                </a:lnTo>
                <a:lnTo>
                  <a:pt x="1913099" y="333248"/>
                </a:lnTo>
                <a:lnTo>
                  <a:pt x="1907862" y="359192"/>
                </a:lnTo>
                <a:lnTo>
                  <a:pt x="1893578" y="380378"/>
                </a:lnTo>
                <a:lnTo>
                  <a:pt x="1872392" y="394662"/>
                </a:lnTo>
                <a:lnTo>
                  <a:pt x="18464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604190" y="3496075"/>
            <a:ext cx="875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Production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71150" y="2691329"/>
            <a:ext cx="1892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instance_type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=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m5.2xlarge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71150" y="3538978"/>
            <a:ext cx="18503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instance_type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=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t2.medium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673985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Setting</a:t>
            </a:r>
            <a:r>
              <a:rPr spc="-130" dirty="0"/>
              <a:t> </a:t>
            </a:r>
            <a:r>
              <a:rPr dirty="0"/>
              <a:t>the</a:t>
            </a:r>
            <a:r>
              <a:rPr spc="-130" dirty="0"/>
              <a:t> </a:t>
            </a:r>
            <a:r>
              <a:rPr spc="-10" dirty="0"/>
              <a:t>Context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2600" y="813916"/>
            <a:ext cx="7586345" cy="127698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many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repetitive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make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difficult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maintain.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6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centralize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users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override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24" y="2336200"/>
            <a:ext cx="3541999" cy="17615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9625" y="2295500"/>
            <a:ext cx="3541992" cy="175217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831475" y="3156113"/>
            <a:ext cx="655320" cy="31115"/>
            <a:chOff x="3831475" y="3156113"/>
            <a:chExt cx="655320" cy="31115"/>
          </a:xfrm>
        </p:grpSpPr>
        <p:sp>
          <p:nvSpPr>
            <p:cNvPr id="10" name="object 10"/>
            <p:cNvSpPr/>
            <p:nvPr/>
          </p:nvSpPr>
          <p:spPr>
            <a:xfrm>
              <a:off x="3831475" y="3171587"/>
              <a:ext cx="631825" cy="0"/>
            </a:xfrm>
            <a:custGeom>
              <a:avLst/>
              <a:gdLst/>
              <a:ahLst/>
              <a:cxnLst/>
              <a:rect l="l" t="t" r="r" b="b"/>
              <a:pathLst>
                <a:path w="631825">
                  <a:moveTo>
                    <a:pt x="0" y="0"/>
                  </a:moveTo>
                  <a:lnTo>
                    <a:pt x="6312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52020" y="316087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52020" y="316087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11925" y="4218088"/>
            <a:ext cx="1270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Hardcoded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Port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85687" y="4218088"/>
            <a:ext cx="10394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Variable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Port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2068" y="113685"/>
            <a:ext cx="17691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Using</a:t>
            </a:r>
            <a:r>
              <a:rPr spc="-100" dirty="0"/>
              <a:t> </a:t>
            </a:r>
            <a:r>
              <a:rPr spc="-105" dirty="0"/>
              <a:t>Locals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8699" y="813916"/>
            <a:ext cx="64395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Instead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make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use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locals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assign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values.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centralize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users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override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8699" y="2101325"/>
            <a:ext cx="4061674" cy="25001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2960">
              <a:lnSpc>
                <a:spcPct val="100000"/>
              </a:lnSpc>
              <a:spcBef>
                <a:spcPts val="100"/>
              </a:spcBef>
            </a:pPr>
            <a:r>
              <a:rPr sz="5200" spc="-75" dirty="0">
                <a:solidFill>
                  <a:srgbClr val="666666"/>
                </a:solidFill>
              </a:rPr>
              <a:t>Module</a:t>
            </a:r>
            <a:r>
              <a:rPr sz="5200" spc="-220" dirty="0">
                <a:solidFill>
                  <a:srgbClr val="666666"/>
                </a:solidFill>
              </a:rPr>
              <a:t> </a:t>
            </a:r>
            <a:r>
              <a:rPr sz="5200" spc="60" dirty="0">
                <a:solidFill>
                  <a:srgbClr val="666666"/>
                </a:solidFill>
              </a:rPr>
              <a:t>Outputs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3101124" y="3088651"/>
            <a:ext cx="2319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75" dirty="0">
                <a:solidFill>
                  <a:srgbClr val="FF7900"/>
                </a:solidFill>
                <a:latin typeface="Times New Roman"/>
                <a:cs typeface="Times New Roman"/>
              </a:rPr>
              <a:t>Output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the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7900"/>
                </a:solidFill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0079" y="113685"/>
            <a:ext cx="3272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0" dirty="0">
                <a:solidFill>
                  <a:srgbClr val="FF7900"/>
                </a:solidFill>
                <a:latin typeface="Times New Roman"/>
                <a:cs typeface="Times New Roman"/>
              </a:rPr>
              <a:t>Revising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75" dirty="0">
                <a:solidFill>
                  <a:srgbClr val="FF7900"/>
                </a:solidFill>
                <a:latin typeface="Times New Roman"/>
                <a:cs typeface="Times New Roman"/>
              </a:rPr>
              <a:t>Output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Values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8674" y="916790"/>
            <a:ext cx="7477759" cy="5721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spc="5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make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information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about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available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command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line,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expose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information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configurations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use.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4700" y="2650900"/>
            <a:ext cx="4863049" cy="1144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8752" y="113685"/>
            <a:ext cx="4596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Accessing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Child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FF7900"/>
                </a:solidFill>
                <a:latin typeface="Times New Roman"/>
                <a:cs typeface="Times New Roman"/>
              </a:rPr>
              <a:t>Module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Outputs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8674" y="841966"/>
            <a:ext cx="6522720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parent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child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available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expressions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as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module.&lt;MODULE</a:t>
            </a:r>
            <a:r>
              <a:rPr sz="1800" spc="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NAME&gt;.&lt;OUTPUT</a:t>
            </a:r>
            <a:r>
              <a:rPr sz="1800" spc="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NAME&gt;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600" y="1784412"/>
            <a:ext cx="3819875" cy="261534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03300" y="3014376"/>
            <a:ext cx="739775" cy="62230"/>
            <a:chOff x="4203300" y="3014376"/>
            <a:chExt cx="739775" cy="62230"/>
          </a:xfrm>
        </p:grpSpPr>
        <p:sp>
          <p:nvSpPr>
            <p:cNvPr id="9" name="object 9"/>
            <p:cNvSpPr/>
            <p:nvPr/>
          </p:nvSpPr>
          <p:spPr>
            <a:xfrm>
              <a:off x="4203300" y="3045324"/>
              <a:ext cx="692785" cy="0"/>
            </a:xfrm>
            <a:custGeom>
              <a:avLst/>
              <a:gdLst/>
              <a:ahLst/>
              <a:cxnLst/>
              <a:rect l="l" t="t" r="r" b="b"/>
              <a:pathLst>
                <a:path w="692785">
                  <a:moveTo>
                    <a:pt x="0" y="0"/>
                  </a:moveTo>
                  <a:lnTo>
                    <a:pt x="692213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74090" y="3023901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0" y="42846"/>
                  </a:moveTo>
                  <a:lnTo>
                    <a:pt x="21423" y="21423"/>
                  </a:lnTo>
                  <a:lnTo>
                    <a:pt x="0" y="0"/>
                  </a:lnTo>
                  <a:lnTo>
                    <a:pt x="58860" y="21423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74090" y="3023901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21423" y="21423"/>
                  </a:moveTo>
                  <a:lnTo>
                    <a:pt x="0" y="42846"/>
                  </a:lnTo>
                  <a:lnTo>
                    <a:pt x="58860" y="21423"/>
                  </a:lnTo>
                  <a:lnTo>
                    <a:pt x="0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5625" y="2168924"/>
            <a:ext cx="3501125" cy="17528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3245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</a:rPr>
              <a:t>T</a:t>
            </a:r>
            <a:r>
              <a:rPr sz="5200" spc="-55" dirty="0">
                <a:solidFill>
                  <a:srgbClr val="666666"/>
                </a:solidFill>
              </a:rPr>
              <a:t>erra</a:t>
            </a:r>
            <a:r>
              <a:rPr sz="5200" spc="-195" dirty="0">
                <a:solidFill>
                  <a:srgbClr val="666666"/>
                </a:solidFill>
              </a:rPr>
              <a:t>f</a:t>
            </a:r>
            <a:r>
              <a:rPr sz="5200" spc="-55" dirty="0">
                <a:solidFill>
                  <a:srgbClr val="666666"/>
                </a:solidFill>
              </a:rPr>
              <a:t>orm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114" dirty="0">
                <a:solidFill>
                  <a:srgbClr val="666666"/>
                </a:solidFill>
              </a:rPr>
              <a:t>Registry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58318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Supported</a:t>
            </a:r>
            <a:r>
              <a:rPr spc="-90" dirty="0"/>
              <a:t> </a:t>
            </a:r>
            <a:r>
              <a:rPr spc="-45" dirty="0"/>
              <a:t>Platforms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0950" y="972915"/>
            <a:ext cx="4808220" cy="238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works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platforms,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these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includes: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Windows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macOS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Linux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FreeBSD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OpenBSD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Solaris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8364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75" dirty="0"/>
              <a:t>Terraform</a:t>
            </a:r>
            <a:r>
              <a:rPr spc="-110" dirty="0"/>
              <a:t> </a:t>
            </a:r>
            <a:r>
              <a:rPr spc="-50" dirty="0"/>
              <a:t>Registry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966156"/>
            <a:ext cx="7694295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Registry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repository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written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community.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registry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help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get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started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quickly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123" y="2387275"/>
            <a:ext cx="4508923" cy="1896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81368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Module</a:t>
            </a:r>
            <a:r>
              <a:rPr spc="-125" dirty="0"/>
              <a:t> </a:t>
            </a:r>
            <a:r>
              <a:rPr spc="-30" dirty="0"/>
              <a:t>Location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966156"/>
            <a:ext cx="7902575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intend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need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define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path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where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are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present.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locations,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some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Path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GitHub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Registry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Bucket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90" dirty="0">
                <a:solidFill>
                  <a:srgbClr val="666666"/>
                </a:solidFill>
                <a:latin typeface="Times New Roman"/>
                <a:cs typeface="Times New Roman"/>
              </a:rPr>
              <a:t>HTTP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URLs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33731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Verified</a:t>
            </a:r>
            <a:r>
              <a:rPr spc="-125" dirty="0"/>
              <a:t> </a:t>
            </a:r>
            <a:r>
              <a:rPr spc="-60" dirty="0"/>
              <a:t>Modules</a:t>
            </a:r>
            <a:r>
              <a:rPr spc="-125" dirty="0"/>
              <a:t> </a:t>
            </a:r>
            <a:r>
              <a:rPr dirty="0"/>
              <a:t>in</a:t>
            </a:r>
            <a:r>
              <a:rPr spc="-125" dirty="0"/>
              <a:t> </a:t>
            </a:r>
            <a:r>
              <a:rPr spc="-75" dirty="0"/>
              <a:t>Terraform</a:t>
            </a:r>
            <a:r>
              <a:rPr spc="-125" dirty="0"/>
              <a:t> </a:t>
            </a:r>
            <a:r>
              <a:rPr spc="-50" dirty="0"/>
              <a:t>Registry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966156"/>
            <a:ext cx="8151495" cy="1280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Registry,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find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verified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maintained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various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third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party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vendors.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available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various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 </a:t>
            </a:r>
            <a:r>
              <a:rPr sz="1800" spc="-204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VPC,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RDS,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ELB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2820" y="2753550"/>
            <a:ext cx="4938300" cy="18011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33731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Verified</a:t>
            </a:r>
            <a:r>
              <a:rPr spc="-125" dirty="0"/>
              <a:t> </a:t>
            </a:r>
            <a:r>
              <a:rPr spc="-60" dirty="0"/>
              <a:t>Modules</a:t>
            </a:r>
            <a:r>
              <a:rPr spc="-125" dirty="0"/>
              <a:t> </a:t>
            </a:r>
            <a:r>
              <a:rPr dirty="0"/>
              <a:t>in</a:t>
            </a:r>
            <a:r>
              <a:rPr spc="-125" dirty="0"/>
              <a:t> </a:t>
            </a:r>
            <a:r>
              <a:rPr spc="-75" dirty="0"/>
              <a:t>Terraform</a:t>
            </a:r>
            <a:r>
              <a:rPr spc="-125" dirty="0"/>
              <a:t> </a:t>
            </a:r>
            <a:r>
              <a:rPr spc="-50" dirty="0"/>
              <a:t>Registry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966156"/>
            <a:ext cx="8018780" cy="22618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Verified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reviewed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HashiCorp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actively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maintained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contributors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stay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up-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to-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compatible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both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their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respective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providers.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blue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verification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badge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appears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next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verified.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46735">
              <a:lnSpc>
                <a:spcPct val="100699"/>
              </a:lnSpc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verification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currently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manual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process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restricted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small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group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trusted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HashiCorp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partners.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0448" y="3366175"/>
            <a:ext cx="3515574" cy="12822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55067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Using</a:t>
            </a:r>
            <a:r>
              <a:rPr spc="-125" dirty="0"/>
              <a:t> </a:t>
            </a:r>
            <a:r>
              <a:rPr spc="-75" dirty="0"/>
              <a:t>Registry</a:t>
            </a:r>
            <a:r>
              <a:rPr spc="-125" dirty="0"/>
              <a:t> </a:t>
            </a:r>
            <a:r>
              <a:rPr spc="-40" dirty="0"/>
              <a:t>Module</a:t>
            </a:r>
            <a:r>
              <a:rPr spc="-120" dirty="0"/>
              <a:t> </a:t>
            </a:r>
            <a:r>
              <a:rPr dirty="0"/>
              <a:t>in</a:t>
            </a:r>
            <a:r>
              <a:rPr spc="-125" dirty="0"/>
              <a:t> </a:t>
            </a:r>
            <a:r>
              <a:rPr spc="-50" dirty="0"/>
              <a:t>Terraform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966156"/>
            <a:ext cx="8412480" cy="1280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Registry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make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argument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that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contains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path.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Below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references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registry.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61574" y="2673924"/>
          <a:ext cx="4356734" cy="953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5764"/>
                <a:gridCol w="251460"/>
                <a:gridCol w="1508125"/>
                <a:gridCol w="921385"/>
              </a:tblGrid>
              <a:tr h="219710">
                <a:tc gridSpan="2">
                  <a:txBody>
                    <a:bodyPr/>
                    <a:lstStyle/>
                    <a:p>
                      <a:pPr>
                        <a:lnSpc>
                          <a:spcPts val="1390"/>
                        </a:lnSpc>
                      </a:pPr>
                      <a:r>
                        <a:rPr sz="120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module</a:t>
                      </a:r>
                      <a:r>
                        <a:rPr sz="1200" spc="-7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spc="-2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"ec2-</a:t>
                      </a:r>
                      <a:r>
                        <a:rPr sz="120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instance"</a:t>
                      </a:r>
                      <a:r>
                        <a:rPr sz="1200" spc="-65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spc="-5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7175">
                <a:tc gridSpan="4"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244"/>
                        </a:spcBef>
                        <a:tabLst>
                          <a:tab pos="836294" algn="l"/>
                        </a:tabLst>
                      </a:pPr>
                      <a:r>
                        <a:rPr sz="1200" spc="-1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source</a:t>
                      </a:r>
                      <a:r>
                        <a:rPr sz="120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	=</a:t>
                      </a:r>
                      <a:r>
                        <a:rPr sz="1200" spc="21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spc="-2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"terraform-aws-modules/ec2-</a:t>
                      </a:r>
                      <a:r>
                        <a:rPr sz="1200" spc="-1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instance/aws"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31114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7175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20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version</a:t>
                      </a:r>
                      <a:r>
                        <a:rPr sz="1200" spc="-5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sz="1200" spc="-45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spc="-1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"2.13.0"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31114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9710">
                <a:tc gridSpan="3">
                  <a:txBody>
                    <a:bodyPr/>
                    <a:lstStyle/>
                    <a:p>
                      <a:pPr marL="167005">
                        <a:lnSpc>
                          <a:spcPts val="1390"/>
                        </a:lnSpc>
                        <a:spcBef>
                          <a:spcPts val="244"/>
                        </a:spcBef>
                      </a:pPr>
                      <a:r>
                        <a:rPr sz="120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#</a:t>
                      </a:r>
                      <a:r>
                        <a:rPr sz="1200" spc="-6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insert</a:t>
                      </a:r>
                      <a:r>
                        <a:rPr sz="1200" spc="-55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the</a:t>
                      </a:r>
                      <a:r>
                        <a:rPr sz="1200" spc="-55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10</a:t>
                      </a:r>
                      <a:r>
                        <a:rPr sz="1200" spc="-55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required</a:t>
                      </a:r>
                      <a:r>
                        <a:rPr sz="1200" spc="-6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variables</a:t>
                      </a:r>
                      <a:r>
                        <a:rPr sz="1200" spc="-55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spc="-20" dirty="0">
                          <a:solidFill>
                            <a:srgbClr val="555555"/>
                          </a:solidFill>
                          <a:latin typeface="Consolas"/>
                          <a:cs typeface="Consolas"/>
                        </a:rPr>
                        <a:t>here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31114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61574" y="3702625"/>
            <a:ext cx="83820" cy="182880"/>
          </a:xfrm>
          <a:custGeom>
            <a:avLst/>
            <a:gdLst/>
            <a:ahLst/>
            <a:cxnLst/>
            <a:rect l="l" t="t" r="r" b="b"/>
            <a:pathLst>
              <a:path w="83820" h="182879">
                <a:moveTo>
                  <a:pt x="83790" y="182879"/>
                </a:moveTo>
                <a:lnTo>
                  <a:pt x="0" y="182879"/>
                </a:lnTo>
                <a:lnTo>
                  <a:pt x="0" y="0"/>
                </a:lnTo>
                <a:lnTo>
                  <a:pt x="83790" y="0"/>
                </a:lnTo>
                <a:lnTo>
                  <a:pt x="83790" y="182879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8875" y="3683829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555555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7623" y="1801184"/>
            <a:ext cx="509270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05" dirty="0">
                <a:solidFill>
                  <a:srgbClr val="666666"/>
                </a:solidFill>
                <a:latin typeface="Times New Roman"/>
                <a:cs typeface="Times New Roman"/>
              </a:rPr>
              <a:t>Publishing</a:t>
            </a:r>
            <a:r>
              <a:rPr sz="5200" spc="-2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8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3278" y="3088651"/>
            <a:ext cx="5355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FF7900"/>
                </a:solidFill>
                <a:latin typeface="Times New Roman"/>
                <a:cs typeface="Times New Roman"/>
              </a:rPr>
              <a:t>Publish</a:t>
            </a:r>
            <a:r>
              <a:rPr sz="2800" spc="-9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FF7900"/>
                </a:solidFill>
                <a:latin typeface="Times New Roman"/>
                <a:cs typeface="Times New Roman"/>
              </a:rPr>
              <a:t>Modules</a:t>
            </a:r>
            <a:r>
              <a:rPr sz="2800" spc="-9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to</a:t>
            </a:r>
            <a:r>
              <a:rPr sz="2800" spc="-9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9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Registry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844039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0" dirty="0"/>
              <a:t> </a:t>
            </a:r>
            <a:r>
              <a:rPr spc="-45" dirty="0"/>
              <a:t>of</a:t>
            </a:r>
            <a:r>
              <a:rPr spc="-105" dirty="0"/>
              <a:t> </a:t>
            </a:r>
            <a:r>
              <a:rPr spc="-55" dirty="0"/>
              <a:t>Publishing</a:t>
            </a:r>
            <a:r>
              <a:rPr spc="-105" dirty="0"/>
              <a:t> </a:t>
            </a:r>
            <a:r>
              <a:rPr spc="-45" dirty="0"/>
              <a:t>Modules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2275" y="879390"/>
            <a:ext cx="7387590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Anyone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publish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share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Registry.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Published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support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versioning,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automatically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generate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documentation,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allow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browsing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version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histories,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show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examples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READMEs,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more.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2966" y="2601719"/>
            <a:ext cx="4680432" cy="188563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8666" y="113685"/>
            <a:ext cx="5116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Requirements</a:t>
            </a:r>
            <a:r>
              <a:rPr spc="-100" dirty="0"/>
              <a:t> </a:t>
            </a:r>
            <a:r>
              <a:rPr spc="-55" dirty="0"/>
              <a:t>for</a:t>
            </a:r>
            <a:r>
              <a:rPr spc="-95" dirty="0"/>
              <a:t> </a:t>
            </a:r>
            <a:r>
              <a:rPr spc="-55" dirty="0"/>
              <a:t>Publishing</a:t>
            </a:r>
            <a:r>
              <a:rPr spc="-95" dirty="0"/>
              <a:t> </a:t>
            </a:r>
            <a:r>
              <a:rPr spc="-20" dirty="0"/>
              <a:t>Module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5637" y="843312"/>
          <a:ext cx="7627620" cy="3653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7525"/>
                <a:gridCol w="5840095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b="1" spc="-10" dirty="0">
                          <a:latin typeface="Arial"/>
                          <a:cs typeface="Arial"/>
                        </a:rPr>
                        <a:t>Requirement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GitHub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3225" marR="269875" indent="-13995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module</a:t>
                      </a:r>
                      <a:r>
                        <a:rPr sz="13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must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3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GitHub</a:t>
                      </a:r>
                      <a:r>
                        <a:rPr sz="13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must</a:t>
                      </a:r>
                      <a:r>
                        <a:rPr sz="13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3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public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repo.</a:t>
                      </a:r>
                      <a:r>
                        <a:rPr sz="13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This</a:t>
                      </a:r>
                      <a:r>
                        <a:rPr sz="13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13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only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50" dirty="0">
                          <a:latin typeface="Arial MT"/>
                          <a:cs typeface="Arial MT"/>
                        </a:rPr>
                        <a:t>a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requirement</a:t>
                      </a:r>
                      <a:r>
                        <a:rPr sz="13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3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public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registry.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Named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67510" marR="818515" indent="-8445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Module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repositories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must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use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this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0" dirty="0">
                          <a:latin typeface="Arial MT"/>
                          <a:cs typeface="Arial MT"/>
                        </a:rPr>
                        <a:t>three-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part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name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format </a:t>
                      </a:r>
                      <a:r>
                        <a:rPr sz="1300" spc="-20" dirty="0">
                          <a:latin typeface="Arial MT"/>
                          <a:cs typeface="Arial MT"/>
                        </a:rPr>
                        <a:t>terraform-&lt;PROVIDER&gt;-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&lt;NAME&gt;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marL="494030" marR="486409" indent="44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Repository description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8565" marR="111125" indent="-2371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GitHub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repository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description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populate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short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description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3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module.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marL="572135" marR="257175" indent="-3079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Standard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module structure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3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module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must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adhere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standard</a:t>
                      </a:r>
                      <a:r>
                        <a:rPr sz="13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module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structure.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0" dirty="0">
                          <a:latin typeface="Arial MT"/>
                          <a:cs typeface="Arial MT"/>
                        </a:rPr>
                        <a:t>x.y.z</a:t>
                      </a:r>
                      <a:r>
                        <a:rPr sz="13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tags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3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releases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 marR="14351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registry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uses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tags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identify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module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versions.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Release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tag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names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0" dirty="0">
                          <a:latin typeface="Arial MT"/>
                          <a:cs typeface="Arial MT"/>
                        </a:rPr>
                        <a:t>must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3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semantic</a:t>
                      </a:r>
                      <a:r>
                        <a:rPr sz="13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version,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which</a:t>
                      </a:r>
                      <a:r>
                        <a:rPr sz="13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optionally</a:t>
                      </a:r>
                      <a:r>
                        <a:rPr sz="13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prefixed</a:t>
                      </a:r>
                      <a:r>
                        <a:rPr sz="13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3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0" dirty="0">
                          <a:latin typeface="Arial MT"/>
                          <a:cs typeface="Arial MT"/>
                        </a:rPr>
                        <a:t>v.</a:t>
                      </a:r>
                      <a:r>
                        <a:rPr sz="13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25" dirty="0">
                          <a:latin typeface="Arial MT"/>
                          <a:cs typeface="Arial MT"/>
                        </a:rPr>
                        <a:t>For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example,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v1.0.4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3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0.9.2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6524" y="113685"/>
            <a:ext cx="3760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solidFill>
                  <a:srgbClr val="FF7900"/>
                </a:solidFill>
                <a:latin typeface="Times New Roman"/>
                <a:cs typeface="Times New Roman"/>
              </a:rPr>
              <a:t>Standard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FF7900"/>
                </a:solidFill>
                <a:latin typeface="Times New Roman"/>
                <a:cs typeface="Times New Roman"/>
              </a:rPr>
              <a:t>Module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Structure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2275" y="879390"/>
            <a:ext cx="7130415" cy="5721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standard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structure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directory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layout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recommend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for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reusable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distributed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separate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repositories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250" y="2309899"/>
            <a:ext cx="2521424" cy="16177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3200" y="1662598"/>
            <a:ext cx="2005474" cy="29123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9080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</a:rPr>
              <a:t>T</a:t>
            </a:r>
            <a:r>
              <a:rPr sz="5200" spc="-55" dirty="0">
                <a:solidFill>
                  <a:srgbClr val="666666"/>
                </a:solidFill>
              </a:rPr>
              <a:t>erra</a:t>
            </a:r>
            <a:r>
              <a:rPr sz="5200" spc="-195" dirty="0">
                <a:solidFill>
                  <a:srgbClr val="666666"/>
                </a:solidFill>
              </a:rPr>
              <a:t>f</a:t>
            </a:r>
            <a:r>
              <a:rPr sz="5200" spc="-55" dirty="0">
                <a:solidFill>
                  <a:srgbClr val="666666"/>
                </a:solidFill>
              </a:rPr>
              <a:t>orm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670" dirty="0">
                <a:solidFill>
                  <a:srgbClr val="666666"/>
                </a:solidFill>
              </a:rPr>
              <a:t>W</a:t>
            </a:r>
            <a:r>
              <a:rPr sz="5200" spc="-125" dirty="0">
                <a:solidFill>
                  <a:srgbClr val="666666"/>
                </a:solidFill>
              </a:rPr>
              <a:t>orks</a:t>
            </a:r>
            <a:r>
              <a:rPr sz="5200" spc="-229" dirty="0">
                <a:solidFill>
                  <a:srgbClr val="666666"/>
                </a:solidFill>
              </a:rPr>
              <a:t>p</a:t>
            </a:r>
            <a:r>
              <a:rPr sz="5200" spc="-125" dirty="0">
                <a:solidFill>
                  <a:srgbClr val="666666"/>
                </a:solidFill>
              </a:rPr>
              <a:t>a</a:t>
            </a:r>
            <a:r>
              <a:rPr sz="5200" spc="-245" dirty="0">
                <a:solidFill>
                  <a:srgbClr val="666666"/>
                </a:solidFill>
              </a:rPr>
              <a:t>c</a:t>
            </a:r>
            <a:r>
              <a:rPr sz="5200" spc="-125" dirty="0">
                <a:solidFill>
                  <a:srgbClr val="666666"/>
                </a:solidFill>
              </a:rPr>
              <a:t>e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3137587" y="3088651"/>
            <a:ext cx="2388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FF7900"/>
                </a:solidFill>
                <a:latin typeface="Times New Roman"/>
                <a:cs typeface="Times New Roman"/>
              </a:rPr>
              <a:t>Interesting</a:t>
            </a: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7900"/>
                </a:solidFill>
                <a:latin typeface="Times New Roman"/>
                <a:cs typeface="Times New Roman"/>
              </a:rPr>
              <a:t>topics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8135" y="113685"/>
            <a:ext cx="5117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14" dirty="0"/>
              <a:t> </a:t>
            </a:r>
            <a:r>
              <a:rPr spc="-35" dirty="0"/>
              <a:t>Installation</a:t>
            </a:r>
            <a:r>
              <a:rPr spc="-114" dirty="0"/>
              <a:t> </a:t>
            </a:r>
            <a:r>
              <a:rPr spc="-185" dirty="0"/>
              <a:t>-</a:t>
            </a:r>
            <a:r>
              <a:rPr spc="-114" dirty="0"/>
              <a:t> </a:t>
            </a:r>
            <a:r>
              <a:rPr spc="-95" dirty="0"/>
              <a:t>Mac</a:t>
            </a:r>
            <a:r>
              <a:rPr spc="-114" dirty="0"/>
              <a:t> </a:t>
            </a:r>
            <a:r>
              <a:rPr spc="-70" dirty="0"/>
              <a:t>&amp;</a:t>
            </a:r>
            <a:r>
              <a:rPr spc="-110" dirty="0"/>
              <a:t> </a:t>
            </a:r>
            <a:r>
              <a:rPr spc="-10" dirty="0"/>
              <a:t>Linux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0950" y="1038390"/>
            <a:ext cx="652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two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primary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steps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required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install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Mac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Linux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813" y="2091856"/>
            <a:ext cx="3672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2909" algn="l"/>
              </a:tabLst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1)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	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Download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Binary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File.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7813" y="3149131"/>
            <a:ext cx="261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2909" algn="l"/>
              </a:tabLst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2)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	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Move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right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path.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0912" y="2074862"/>
            <a:ext cx="2586355" cy="2273300"/>
            <a:chOff x="540912" y="2074862"/>
            <a:chExt cx="2586355" cy="2273300"/>
          </a:xfrm>
        </p:grpSpPr>
        <p:sp>
          <p:nvSpPr>
            <p:cNvPr id="3" name="object 3"/>
            <p:cNvSpPr/>
            <p:nvPr/>
          </p:nvSpPr>
          <p:spPr>
            <a:xfrm>
              <a:off x="545674" y="2079625"/>
              <a:ext cx="2576830" cy="2263775"/>
            </a:xfrm>
            <a:custGeom>
              <a:avLst/>
              <a:gdLst/>
              <a:ahLst/>
              <a:cxnLst/>
              <a:rect l="l" t="t" r="r" b="b"/>
              <a:pathLst>
                <a:path w="2576830" h="2263775">
                  <a:moveTo>
                    <a:pt x="2199442" y="2263499"/>
                  </a:moveTo>
                  <a:lnTo>
                    <a:pt x="377257" y="2263499"/>
                  </a:lnTo>
                  <a:lnTo>
                    <a:pt x="329935" y="2260560"/>
                  </a:lnTo>
                  <a:lnTo>
                    <a:pt x="284366" y="2251978"/>
                  </a:lnTo>
                  <a:lnTo>
                    <a:pt x="240906" y="2238106"/>
                  </a:lnTo>
                  <a:lnTo>
                    <a:pt x="199906" y="2219298"/>
                  </a:lnTo>
                  <a:lnTo>
                    <a:pt x="161722" y="2195908"/>
                  </a:lnTo>
                  <a:lnTo>
                    <a:pt x="126705" y="2168288"/>
                  </a:lnTo>
                  <a:lnTo>
                    <a:pt x="95211" y="2136794"/>
                  </a:lnTo>
                  <a:lnTo>
                    <a:pt x="67591" y="2101777"/>
                  </a:lnTo>
                  <a:lnTo>
                    <a:pt x="44201" y="2063593"/>
                  </a:lnTo>
                  <a:lnTo>
                    <a:pt x="25393" y="2022593"/>
                  </a:lnTo>
                  <a:lnTo>
                    <a:pt x="11521" y="1979133"/>
                  </a:lnTo>
                  <a:lnTo>
                    <a:pt x="2939" y="1933564"/>
                  </a:lnTo>
                  <a:lnTo>
                    <a:pt x="0" y="1886242"/>
                  </a:lnTo>
                  <a:lnTo>
                    <a:pt x="0" y="377257"/>
                  </a:lnTo>
                  <a:lnTo>
                    <a:pt x="2939" y="329935"/>
                  </a:lnTo>
                  <a:lnTo>
                    <a:pt x="11521" y="284366"/>
                  </a:lnTo>
                  <a:lnTo>
                    <a:pt x="25393" y="240906"/>
                  </a:lnTo>
                  <a:lnTo>
                    <a:pt x="44201" y="199906"/>
                  </a:lnTo>
                  <a:lnTo>
                    <a:pt x="67591" y="161722"/>
                  </a:lnTo>
                  <a:lnTo>
                    <a:pt x="95211" y="126705"/>
                  </a:lnTo>
                  <a:lnTo>
                    <a:pt x="126705" y="95211"/>
                  </a:lnTo>
                  <a:lnTo>
                    <a:pt x="161722" y="67591"/>
                  </a:lnTo>
                  <a:lnTo>
                    <a:pt x="199906" y="44201"/>
                  </a:lnTo>
                  <a:lnTo>
                    <a:pt x="240906" y="25393"/>
                  </a:lnTo>
                  <a:lnTo>
                    <a:pt x="284366" y="11521"/>
                  </a:lnTo>
                  <a:lnTo>
                    <a:pt x="329935" y="2939"/>
                  </a:lnTo>
                  <a:lnTo>
                    <a:pt x="377257" y="0"/>
                  </a:lnTo>
                  <a:lnTo>
                    <a:pt x="2199442" y="0"/>
                  </a:lnTo>
                  <a:lnTo>
                    <a:pt x="2249030" y="3271"/>
                  </a:lnTo>
                  <a:lnTo>
                    <a:pt x="2297349" y="12925"/>
                  </a:lnTo>
                  <a:lnTo>
                    <a:pt x="2343812" y="28717"/>
                  </a:lnTo>
                  <a:lnTo>
                    <a:pt x="2387833" y="50404"/>
                  </a:lnTo>
                  <a:lnTo>
                    <a:pt x="2428826" y="77745"/>
                  </a:lnTo>
                  <a:lnTo>
                    <a:pt x="2466203" y="110495"/>
                  </a:lnTo>
                  <a:lnTo>
                    <a:pt x="2498954" y="147873"/>
                  </a:lnTo>
                  <a:lnTo>
                    <a:pt x="2526295" y="188866"/>
                  </a:lnTo>
                  <a:lnTo>
                    <a:pt x="2547982" y="232887"/>
                  </a:lnTo>
                  <a:lnTo>
                    <a:pt x="2563774" y="279350"/>
                  </a:lnTo>
                  <a:lnTo>
                    <a:pt x="2573428" y="327669"/>
                  </a:lnTo>
                  <a:lnTo>
                    <a:pt x="2576699" y="377257"/>
                  </a:lnTo>
                  <a:lnTo>
                    <a:pt x="2576699" y="1886242"/>
                  </a:lnTo>
                  <a:lnTo>
                    <a:pt x="2573760" y="1933564"/>
                  </a:lnTo>
                  <a:lnTo>
                    <a:pt x="2565178" y="1979133"/>
                  </a:lnTo>
                  <a:lnTo>
                    <a:pt x="2551306" y="2022593"/>
                  </a:lnTo>
                  <a:lnTo>
                    <a:pt x="2532498" y="2063593"/>
                  </a:lnTo>
                  <a:lnTo>
                    <a:pt x="2509108" y="2101777"/>
                  </a:lnTo>
                  <a:lnTo>
                    <a:pt x="2481488" y="2136794"/>
                  </a:lnTo>
                  <a:lnTo>
                    <a:pt x="2449994" y="2168288"/>
                  </a:lnTo>
                  <a:lnTo>
                    <a:pt x="2414977" y="2195908"/>
                  </a:lnTo>
                  <a:lnTo>
                    <a:pt x="2376793" y="2219298"/>
                  </a:lnTo>
                  <a:lnTo>
                    <a:pt x="2335793" y="2238106"/>
                  </a:lnTo>
                  <a:lnTo>
                    <a:pt x="2292333" y="2251978"/>
                  </a:lnTo>
                  <a:lnTo>
                    <a:pt x="2246764" y="2260560"/>
                  </a:lnTo>
                  <a:lnTo>
                    <a:pt x="2199442" y="2263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5674" y="2079625"/>
              <a:ext cx="2576830" cy="2263775"/>
            </a:xfrm>
            <a:custGeom>
              <a:avLst/>
              <a:gdLst/>
              <a:ahLst/>
              <a:cxnLst/>
              <a:rect l="l" t="t" r="r" b="b"/>
              <a:pathLst>
                <a:path w="2576830" h="2263775">
                  <a:moveTo>
                    <a:pt x="0" y="377257"/>
                  </a:moveTo>
                  <a:lnTo>
                    <a:pt x="2939" y="329935"/>
                  </a:lnTo>
                  <a:lnTo>
                    <a:pt x="11521" y="284366"/>
                  </a:lnTo>
                  <a:lnTo>
                    <a:pt x="25393" y="240906"/>
                  </a:lnTo>
                  <a:lnTo>
                    <a:pt x="44201" y="199906"/>
                  </a:lnTo>
                  <a:lnTo>
                    <a:pt x="67591" y="161722"/>
                  </a:lnTo>
                  <a:lnTo>
                    <a:pt x="95211" y="126705"/>
                  </a:lnTo>
                  <a:lnTo>
                    <a:pt x="126705" y="95211"/>
                  </a:lnTo>
                  <a:lnTo>
                    <a:pt x="161722" y="67591"/>
                  </a:lnTo>
                  <a:lnTo>
                    <a:pt x="199906" y="44201"/>
                  </a:lnTo>
                  <a:lnTo>
                    <a:pt x="240906" y="25393"/>
                  </a:lnTo>
                  <a:lnTo>
                    <a:pt x="284366" y="11521"/>
                  </a:lnTo>
                  <a:lnTo>
                    <a:pt x="329935" y="2939"/>
                  </a:lnTo>
                  <a:lnTo>
                    <a:pt x="377257" y="0"/>
                  </a:lnTo>
                  <a:lnTo>
                    <a:pt x="2199442" y="0"/>
                  </a:lnTo>
                  <a:lnTo>
                    <a:pt x="2249030" y="3271"/>
                  </a:lnTo>
                  <a:lnTo>
                    <a:pt x="2297349" y="12925"/>
                  </a:lnTo>
                  <a:lnTo>
                    <a:pt x="2343812" y="28717"/>
                  </a:lnTo>
                  <a:lnTo>
                    <a:pt x="2387833" y="50404"/>
                  </a:lnTo>
                  <a:lnTo>
                    <a:pt x="2428826" y="77745"/>
                  </a:lnTo>
                  <a:lnTo>
                    <a:pt x="2466203" y="110495"/>
                  </a:lnTo>
                  <a:lnTo>
                    <a:pt x="2498954" y="147873"/>
                  </a:lnTo>
                  <a:lnTo>
                    <a:pt x="2526295" y="188866"/>
                  </a:lnTo>
                  <a:lnTo>
                    <a:pt x="2547982" y="232887"/>
                  </a:lnTo>
                  <a:lnTo>
                    <a:pt x="2563774" y="279350"/>
                  </a:lnTo>
                  <a:lnTo>
                    <a:pt x="2573428" y="327669"/>
                  </a:lnTo>
                  <a:lnTo>
                    <a:pt x="2576699" y="377257"/>
                  </a:lnTo>
                  <a:lnTo>
                    <a:pt x="2576699" y="1886242"/>
                  </a:lnTo>
                  <a:lnTo>
                    <a:pt x="2573760" y="1933564"/>
                  </a:lnTo>
                  <a:lnTo>
                    <a:pt x="2565178" y="1979133"/>
                  </a:lnTo>
                  <a:lnTo>
                    <a:pt x="2551306" y="2022593"/>
                  </a:lnTo>
                  <a:lnTo>
                    <a:pt x="2532498" y="2063593"/>
                  </a:lnTo>
                  <a:lnTo>
                    <a:pt x="2509108" y="2101777"/>
                  </a:lnTo>
                  <a:lnTo>
                    <a:pt x="2481488" y="2136794"/>
                  </a:lnTo>
                  <a:lnTo>
                    <a:pt x="2449994" y="2168288"/>
                  </a:lnTo>
                  <a:lnTo>
                    <a:pt x="2414977" y="2195908"/>
                  </a:lnTo>
                  <a:lnTo>
                    <a:pt x="2376793" y="2219298"/>
                  </a:lnTo>
                  <a:lnTo>
                    <a:pt x="2335793" y="2238106"/>
                  </a:lnTo>
                  <a:lnTo>
                    <a:pt x="2292333" y="2251978"/>
                  </a:lnTo>
                  <a:lnTo>
                    <a:pt x="2246764" y="2260560"/>
                  </a:lnTo>
                  <a:lnTo>
                    <a:pt x="2199442" y="2263499"/>
                  </a:lnTo>
                  <a:lnTo>
                    <a:pt x="377257" y="2263499"/>
                  </a:lnTo>
                  <a:lnTo>
                    <a:pt x="329935" y="2260560"/>
                  </a:lnTo>
                  <a:lnTo>
                    <a:pt x="284366" y="2251978"/>
                  </a:lnTo>
                  <a:lnTo>
                    <a:pt x="240906" y="2238106"/>
                  </a:lnTo>
                  <a:lnTo>
                    <a:pt x="199906" y="2219298"/>
                  </a:lnTo>
                  <a:lnTo>
                    <a:pt x="161722" y="2195908"/>
                  </a:lnTo>
                  <a:lnTo>
                    <a:pt x="126705" y="2168288"/>
                  </a:lnTo>
                  <a:lnTo>
                    <a:pt x="95211" y="2136794"/>
                  </a:lnTo>
                  <a:lnTo>
                    <a:pt x="67591" y="2101777"/>
                  </a:lnTo>
                  <a:lnTo>
                    <a:pt x="44201" y="2063593"/>
                  </a:lnTo>
                  <a:lnTo>
                    <a:pt x="25393" y="2022593"/>
                  </a:lnTo>
                  <a:lnTo>
                    <a:pt x="11521" y="1979133"/>
                  </a:lnTo>
                  <a:lnTo>
                    <a:pt x="2939" y="1933564"/>
                  </a:lnTo>
                  <a:lnTo>
                    <a:pt x="0" y="1886242"/>
                  </a:lnTo>
                  <a:lnTo>
                    <a:pt x="0" y="3772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5526" y="2478750"/>
              <a:ext cx="1913255" cy="400050"/>
            </a:xfrm>
            <a:custGeom>
              <a:avLst/>
              <a:gdLst/>
              <a:ahLst/>
              <a:cxnLst/>
              <a:rect l="l" t="t" r="r" b="b"/>
              <a:pathLst>
                <a:path w="1913255" h="400050">
                  <a:moveTo>
                    <a:pt x="1846448" y="399899"/>
                  </a:move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846448" y="0"/>
                  </a:lnTo>
                  <a:lnTo>
                    <a:pt x="1883426" y="11198"/>
                  </a:lnTo>
                  <a:lnTo>
                    <a:pt x="1908026" y="41144"/>
                  </a:lnTo>
                  <a:lnTo>
                    <a:pt x="1913099" y="66651"/>
                  </a:lnTo>
                  <a:lnTo>
                    <a:pt x="1913099" y="333248"/>
                  </a:lnTo>
                  <a:lnTo>
                    <a:pt x="1907862" y="359192"/>
                  </a:lnTo>
                  <a:lnTo>
                    <a:pt x="1893578" y="380378"/>
                  </a:lnTo>
                  <a:lnTo>
                    <a:pt x="1872392" y="394662"/>
                  </a:lnTo>
                  <a:lnTo>
                    <a:pt x="1846448" y="39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5526" y="2478750"/>
              <a:ext cx="1913255" cy="400050"/>
            </a:xfrm>
            <a:custGeom>
              <a:avLst/>
              <a:gdLst/>
              <a:ahLst/>
              <a:cxnLst/>
              <a:rect l="l" t="t" r="r" b="b"/>
              <a:pathLst>
                <a:path w="1913255" h="400050">
                  <a:moveTo>
                    <a:pt x="0" y="66651"/>
                  </a:move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846448" y="0"/>
                  </a:lnTo>
                  <a:lnTo>
                    <a:pt x="1883426" y="11198"/>
                  </a:lnTo>
                  <a:lnTo>
                    <a:pt x="1908026" y="41144"/>
                  </a:lnTo>
                  <a:lnTo>
                    <a:pt x="1913099" y="66651"/>
                  </a:lnTo>
                  <a:lnTo>
                    <a:pt x="1913099" y="333248"/>
                  </a:lnTo>
                  <a:lnTo>
                    <a:pt x="1907862" y="359192"/>
                  </a:lnTo>
                  <a:lnTo>
                    <a:pt x="1893578" y="380378"/>
                  </a:lnTo>
                  <a:lnTo>
                    <a:pt x="1872392" y="394662"/>
                  </a:lnTo>
                  <a:lnTo>
                    <a:pt x="1846448" y="399899"/>
                  </a:ln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12725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Understanding</a:t>
            </a:r>
            <a:r>
              <a:rPr spc="-80" dirty="0"/>
              <a:t> </a:t>
            </a:r>
            <a:r>
              <a:rPr spc="-130" dirty="0"/>
              <a:t>WorkSpaces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9" name="object 9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7150" y="916516"/>
            <a:ext cx="7734934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workspaces,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workspace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have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set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environment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associated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1328" y="2554113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Staging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20764" y="3426412"/>
            <a:ext cx="1922780" cy="409575"/>
            <a:chOff x="920764" y="3426412"/>
            <a:chExt cx="1922780" cy="409575"/>
          </a:xfrm>
        </p:grpSpPr>
        <p:sp>
          <p:nvSpPr>
            <p:cNvPr id="14" name="object 14"/>
            <p:cNvSpPr/>
            <p:nvPr/>
          </p:nvSpPr>
          <p:spPr>
            <a:xfrm>
              <a:off x="925526" y="3431175"/>
              <a:ext cx="1913255" cy="400050"/>
            </a:xfrm>
            <a:custGeom>
              <a:avLst/>
              <a:gdLst/>
              <a:ahLst/>
              <a:cxnLst/>
              <a:rect l="l" t="t" r="r" b="b"/>
              <a:pathLst>
                <a:path w="1913255" h="400050">
                  <a:moveTo>
                    <a:pt x="1846448" y="399899"/>
                  </a:move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846448" y="0"/>
                  </a:lnTo>
                  <a:lnTo>
                    <a:pt x="1883426" y="11198"/>
                  </a:lnTo>
                  <a:lnTo>
                    <a:pt x="1908026" y="41144"/>
                  </a:lnTo>
                  <a:lnTo>
                    <a:pt x="1913099" y="66651"/>
                  </a:lnTo>
                  <a:lnTo>
                    <a:pt x="1913099" y="333248"/>
                  </a:lnTo>
                  <a:lnTo>
                    <a:pt x="1907862" y="359192"/>
                  </a:lnTo>
                  <a:lnTo>
                    <a:pt x="1893578" y="380378"/>
                  </a:lnTo>
                  <a:lnTo>
                    <a:pt x="1872392" y="394662"/>
                  </a:lnTo>
                  <a:lnTo>
                    <a:pt x="1846448" y="39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5526" y="3431175"/>
              <a:ext cx="1913255" cy="400050"/>
            </a:xfrm>
            <a:custGeom>
              <a:avLst/>
              <a:gdLst/>
              <a:ahLst/>
              <a:cxnLst/>
              <a:rect l="l" t="t" r="r" b="b"/>
              <a:pathLst>
                <a:path w="1913255" h="400050">
                  <a:moveTo>
                    <a:pt x="0" y="66651"/>
                  </a:moveTo>
                  <a:lnTo>
                    <a:pt x="5237" y="40707"/>
                  </a:lnTo>
                  <a:lnTo>
                    <a:pt x="19521" y="19521"/>
                  </a:lnTo>
                  <a:lnTo>
                    <a:pt x="40707" y="5237"/>
                  </a:lnTo>
                  <a:lnTo>
                    <a:pt x="66651" y="0"/>
                  </a:lnTo>
                  <a:lnTo>
                    <a:pt x="1846448" y="0"/>
                  </a:lnTo>
                  <a:lnTo>
                    <a:pt x="1883426" y="11198"/>
                  </a:lnTo>
                  <a:lnTo>
                    <a:pt x="1908026" y="41144"/>
                  </a:lnTo>
                  <a:lnTo>
                    <a:pt x="1913099" y="66651"/>
                  </a:lnTo>
                  <a:lnTo>
                    <a:pt x="1913099" y="333248"/>
                  </a:lnTo>
                  <a:lnTo>
                    <a:pt x="1907862" y="359192"/>
                  </a:lnTo>
                  <a:lnTo>
                    <a:pt x="1893578" y="380378"/>
                  </a:lnTo>
                  <a:lnTo>
                    <a:pt x="1872392" y="394662"/>
                  </a:lnTo>
                  <a:lnTo>
                    <a:pt x="1846448" y="399899"/>
                  </a:lnTo>
                  <a:lnTo>
                    <a:pt x="66651" y="399899"/>
                  </a:lnTo>
                  <a:lnTo>
                    <a:pt x="40707" y="394662"/>
                  </a:lnTo>
                  <a:lnTo>
                    <a:pt x="19521" y="380378"/>
                  </a:lnTo>
                  <a:lnTo>
                    <a:pt x="5237" y="359192"/>
                  </a:lnTo>
                  <a:lnTo>
                    <a:pt x="0" y="333248"/>
                  </a:lnTo>
                  <a:lnTo>
                    <a:pt x="0" y="666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61328" y="3506538"/>
            <a:ext cx="875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Production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51200" y="2596427"/>
            <a:ext cx="19570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instance_type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t2.micro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97575" y="3588352"/>
            <a:ext cx="201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instance_type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m4.large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61276" y="2650898"/>
            <a:ext cx="1366520" cy="1007744"/>
            <a:chOff x="2961276" y="2650898"/>
            <a:chExt cx="1366520" cy="1007744"/>
          </a:xfrm>
        </p:grpSpPr>
        <p:sp>
          <p:nvSpPr>
            <p:cNvPr id="20" name="object 20"/>
            <p:cNvSpPr/>
            <p:nvPr/>
          </p:nvSpPr>
          <p:spPr>
            <a:xfrm>
              <a:off x="2970801" y="2675100"/>
              <a:ext cx="1310005" cy="6985"/>
            </a:xfrm>
            <a:custGeom>
              <a:avLst/>
              <a:gdLst/>
              <a:ahLst/>
              <a:cxnLst/>
              <a:rect l="l" t="t" r="r" b="b"/>
              <a:pathLst>
                <a:path w="1310004" h="6985">
                  <a:moveTo>
                    <a:pt x="0" y="0"/>
                  </a:moveTo>
                  <a:lnTo>
                    <a:pt x="1309914" y="6858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9181" y="2660423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0" y="42846"/>
                  </a:moveTo>
                  <a:lnTo>
                    <a:pt x="21535" y="21535"/>
                  </a:lnTo>
                  <a:lnTo>
                    <a:pt x="224" y="0"/>
                  </a:lnTo>
                  <a:lnTo>
                    <a:pt x="58971" y="21731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59181" y="2660423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21535" y="21535"/>
                  </a:moveTo>
                  <a:lnTo>
                    <a:pt x="0" y="42846"/>
                  </a:lnTo>
                  <a:lnTo>
                    <a:pt x="58971" y="21731"/>
                  </a:lnTo>
                  <a:lnTo>
                    <a:pt x="224" y="0"/>
                  </a:lnTo>
                  <a:lnTo>
                    <a:pt x="21535" y="21535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70801" y="3620700"/>
              <a:ext cx="1310005" cy="6985"/>
            </a:xfrm>
            <a:custGeom>
              <a:avLst/>
              <a:gdLst/>
              <a:ahLst/>
              <a:cxnLst/>
              <a:rect l="l" t="t" r="r" b="b"/>
              <a:pathLst>
                <a:path w="1310004" h="6985">
                  <a:moveTo>
                    <a:pt x="0" y="0"/>
                  </a:moveTo>
                  <a:lnTo>
                    <a:pt x="1309914" y="6858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59181" y="3606023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0" y="42846"/>
                  </a:moveTo>
                  <a:lnTo>
                    <a:pt x="21535" y="21535"/>
                  </a:lnTo>
                  <a:lnTo>
                    <a:pt x="224" y="0"/>
                  </a:lnTo>
                  <a:lnTo>
                    <a:pt x="58971" y="21731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59181" y="3606023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21535" y="21535"/>
                  </a:moveTo>
                  <a:lnTo>
                    <a:pt x="0" y="42846"/>
                  </a:lnTo>
                  <a:lnTo>
                    <a:pt x="58971" y="21731"/>
                  </a:lnTo>
                  <a:lnTo>
                    <a:pt x="224" y="0"/>
                  </a:lnTo>
                  <a:lnTo>
                    <a:pt x="21535" y="21535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67429" y="4449507"/>
            <a:ext cx="735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Project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7355">
              <a:lnSpc>
                <a:spcPct val="100000"/>
              </a:lnSpc>
              <a:spcBef>
                <a:spcPts val="100"/>
              </a:spcBef>
            </a:pPr>
            <a:r>
              <a:rPr sz="5200" spc="-600" dirty="0">
                <a:solidFill>
                  <a:srgbClr val="666666"/>
                </a:solidFill>
              </a:rPr>
              <a:t>T</a:t>
            </a:r>
            <a:r>
              <a:rPr sz="5200" spc="-100" dirty="0">
                <a:solidFill>
                  <a:srgbClr val="666666"/>
                </a:solidFill>
              </a:rPr>
              <a:t>eam</a:t>
            </a:r>
            <a:r>
              <a:rPr sz="5200" spc="-229" dirty="0">
                <a:solidFill>
                  <a:srgbClr val="666666"/>
                </a:solidFill>
              </a:rPr>
              <a:t> </a:t>
            </a:r>
            <a:r>
              <a:rPr sz="5200" spc="-40" dirty="0">
                <a:solidFill>
                  <a:srgbClr val="666666"/>
                </a:solidFill>
              </a:rPr>
              <a:t>Collaboration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64592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Local</a:t>
            </a:r>
            <a:r>
              <a:rPr spc="-90" dirty="0"/>
              <a:t> </a:t>
            </a:r>
            <a:r>
              <a:rPr spc="-60" dirty="0"/>
              <a:t>Changes</a:t>
            </a:r>
            <a:r>
              <a:rPr spc="-85" dirty="0"/>
              <a:t> </a:t>
            </a:r>
            <a:r>
              <a:rPr spc="-100" dirty="0"/>
              <a:t>are</a:t>
            </a:r>
            <a:r>
              <a:rPr spc="-90" dirty="0"/>
              <a:t> </a:t>
            </a:r>
            <a:r>
              <a:rPr dirty="0"/>
              <a:t>not</a:t>
            </a:r>
            <a:r>
              <a:rPr spc="-85" dirty="0"/>
              <a:t> </a:t>
            </a:r>
            <a:r>
              <a:rPr spc="-165" dirty="0"/>
              <a:t>always</a:t>
            </a:r>
            <a:r>
              <a:rPr spc="-85" dirty="0"/>
              <a:t> </a:t>
            </a:r>
            <a:r>
              <a:rPr spc="-20" dirty="0"/>
              <a:t>good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527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B5394"/>
                </a:solidFill>
                <a:latin typeface="Times New Roman"/>
                <a:cs typeface="Times New Roman"/>
              </a:rPr>
              <a:t>Currently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0B5394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0B5394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0B5394"/>
                </a:solidFill>
                <a:latin typeface="Times New Roman"/>
                <a:cs typeface="Times New Roman"/>
              </a:rPr>
              <a:t>been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working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0B5394"/>
                </a:solidFill>
                <a:latin typeface="Times New Roman"/>
                <a:cs typeface="Times New Roman"/>
              </a:rPr>
              <a:t>with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0B5394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code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locally.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0538" y="1766350"/>
            <a:ext cx="2828925" cy="1520825"/>
            <a:chOff x="520538" y="1766350"/>
            <a:chExt cx="2828925" cy="15208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700" y="1766350"/>
              <a:ext cx="1113400" cy="11134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5300" y="2879750"/>
              <a:ext cx="2819400" cy="402590"/>
            </a:xfrm>
            <a:custGeom>
              <a:avLst/>
              <a:gdLst/>
              <a:ahLst/>
              <a:cxnLst/>
              <a:rect l="l" t="t" r="r" b="b"/>
              <a:pathLst>
                <a:path w="2819400" h="402589">
                  <a:moveTo>
                    <a:pt x="1355099" y="0"/>
                  </a:moveTo>
                  <a:lnTo>
                    <a:pt x="0" y="371999"/>
                  </a:lnTo>
                </a:path>
                <a:path w="2819400" h="402589">
                  <a:moveTo>
                    <a:pt x="1355099" y="0"/>
                  </a:moveTo>
                  <a:lnTo>
                    <a:pt x="2819399" y="4022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55250" y="3417913"/>
            <a:ext cx="126047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Terraform</a:t>
            </a:r>
            <a:r>
              <a:rPr sz="14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 MT"/>
              <a:cs typeface="Arial MT"/>
            </a:endParaRPr>
          </a:p>
          <a:p>
            <a:pPr marL="258445">
              <a:lnSpc>
                <a:spcPts val="1664"/>
              </a:lnSpc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………</a:t>
            </a:r>
            <a:endParaRPr sz="1400">
              <a:latin typeface="Arial MT"/>
              <a:cs typeface="Arial MT"/>
            </a:endParaRPr>
          </a:p>
          <a:p>
            <a:pPr marL="258445">
              <a:lnSpc>
                <a:spcPts val="1664"/>
              </a:lnSpc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………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1869" y="2083986"/>
            <a:ext cx="924840" cy="7093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28473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Centralized</a:t>
            </a:r>
            <a:r>
              <a:rPr spc="-70" dirty="0"/>
              <a:t> </a:t>
            </a:r>
            <a:r>
              <a:rPr spc="-40" dirty="0"/>
              <a:t>Management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18417" y="2267637"/>
            <a:ext cx="2828925" cy="1388110"/>
            <a:chOff x="318417" y="2267637"/>
            <a:chExt cx="2828925" cy="13881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650" y="2267637"/>
              <a:ext cx="1113400" cy="11134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3180" y="3243515"/>
              <a:ext cx="2819400" cy="407670"/>
            </a:xfrm>
            <a:custGeom>
              <a:avLst/>
              <a:gdLst/>
              <a:ahLst/>
              <a:cxnLst/>
              <a:rect l="l" t="t" r="r" b="b"/>
              <a:pathLst>
                <a:path w="2819400" h="407670">
                  <a:moveTo>
                    <a:pt x="1355099" y="0"/>
                  </a:moveTo>
                  <a:lnTo>
                    <a:pt x="0" y="371999"/>
                  </a:lnTo>
                </a:path>
                <a:path w="2819400" h="407670">
                  <a:moveTo>
                    <a:pt x="1355095" y="5060"/>
                  </a:moveTo>
                  <a:lnTo>
                    <a:pt x="2819395" y="40736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43050" y="3547138"/>
            <a:ext cx="1260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Terraform</a:t>
            </a:r>
            <a:r>
              <a:rPr sz="14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9303" y="3966238"/>
            <a:ext cx="5588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………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………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3444" y="2466873"/>
            <a:ext cx="924840" cy="70934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213552" y="1193162"/>
            <a:ext cx="2153285" cy="400050"/>
          </a:xfrm>
          <a:custGeom>
            <a:avLst/>
            <a:gdLst/>
            <a:ahLst/>
            <a:cxnLst/>
            <a:rect l="l" t="t" r="r" b="b"/>
            <a:pathLst>
              <a:path w="2153285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2086148" y="0"/>
                </a:lnTo>
                <a:lnTo>
                  <a:pt x="2123126" y="11198"/>
                </a:lnTo>
                <a:lnTo>
                  <a:pt x="2147726" y="41144"/>
                </a:lnTo>
                <a:lnTo>
                  <a:pt x="2152799" y="66651"/>
                </a:lnTo>
                <a:lnTo>
                  <a:pt x="2152799" y="333248"/>
                </a:lnTo>
                <a:lnTo>
                  <a:pt x="2147562" y="359192"/>
                </a:lnTo>
                <a:lnTo>
                  <a:pt x="2133278" y="380378"/>
                </a:lnTo>
                <a:lnTo>
                  <a:pt x="2112092" y="394662"/>
                </a:lnTo>
                <a:lnTo>
                  <a:pt x="20861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3101" y="1268525"/>
            <a:ext cx="1497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Central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Repository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14238" y="1781595"/>
            <a:ext cx="877569" cy="885825"/>
            <a:chOff x="2614238" y="1781595"/>
            <a:chExt cx="877569" cy="885825"/>
          </a:xfrm>
        </p:grpSpPr>
        <p:sp>
          <p:nvSpPr>
            <p:cNvPr id="15" name="object 15"/>
            <p:cNvSpPr/>
            <p:nvPr/>
          </p:nvSpPr>
          <p:spPr>
            <a:xfrm>
              <a:off x="2619000" y="1799658"/>
              <a:ext cx="854710" cy="863600"/>
            </a:xfrm>
            <a:custGeom>
              <a:avLst/>
              <a:gdLst/>
              <a:ahLst/>
              <a:cxnLst/>
              <a:rect l="l" t="t" r="r" b="b"/>
              <a:pathLst>
                <a:path w="854710" h="863600">
                  <a:moveTo>
                    <a:pt x="0" y="863004"/>
                  </a:moveTo>
                  <a:lnTo>
                    <a:pt x="85453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58384" y="178635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5222" y="28449"/>
                  </a:moveTo>
                  <a:lnTo>
                    <a:pt x="15148" y="13300"/>
                  </a:lnTo>
                  <a:lnTo>
                    <a:pt x="0" y="13375"/>
                  </a:lnTo>
                  <a:lnTo>
                    <a:pt x="28318" y="0"/>
                  </a:lnTo>
                  <a:lnTo>
                    <a:pt x="15222" y="28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58384" y="178635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5148" y="13300"/>
                  </a:moveTo>
                  <a:lnTo>
                    <a:pt x="15222" y="28449"/>
                  </a:lnTo>
                  <a:lnTo>
                    <a:pt x="28318" y="0"/>
                  </a:lnTo>
                  <a:lnTo>
                    <a:pt x="0" y="13375"/>
                  </a:lnTo>
                  <a:lnTo>
                    <a:pt x="15148" y="1330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865912" y="1771712"/>
            <a:ext cx="788035" cy="778510"/>
            <a:chOff x="4865912" y="1771712"/>
            <a:chExt cx="788035" cy="778510"/>
          </a:xfrm>
        </p:grpSpPr>
        <p:sp>
          <p:nvSpPr>
            <p:cNvPr id="19" name="object 19"/>
            <p:cNvSpPr/>
            <p:nvPr/>
          </p:nvSpPr>
          <p:spPr>
            <a:xfrm>
              <a:off x="4870674" y="1776474"/>
              <a:ext cx="765175" cy="755650"/>
            </a:xfrm>
            <a:custGeom>
              <a:avLst/>
              <a:gdLst/>
              <a:ahLst/>
              <a:cxnLst/>
              <a:rect l="l" t="t" r="r" b="b"/>
              <a:pathLst>
                <a:path w="765175" h="755650">
                  <a:moveTo>
                    <a:pt x="0" y="0"/>
                  </a:moveTo>
                  <a:lnTo>
                    <a:pt x="764872" y="75526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20399" y="251659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467" y="28300"/>
                  </a:moveTo>
                  <a:lnTo>
                    <a:pt x="0" y="15243"/>
                  </a:lnTo>
                  <a:lnTo>
                    <a:pt x="15148" y="15148"/>
                  </a:lnTo>
                  <a:lnTo>
                    <a:pt x="15052" y="0"/>
                  </a:lnTo>
                  <a:lnTo>
                    <a:pt x="28467" y="283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20399" y="251659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5148" y="15148"/>
                  </a:moveTo>
                  <a:lnTo>
                    <a:pt x="0" y="15243"/>
                  </a:lnTo>
                  <a:lnTo>
                    <a:pt x="28467" y="28300"/>
                  </a:lnTo>
                  <a:lnTo>
                    <a:pt x="15052" y="0"/>
                  </a:lnTo>
                  <a:lnTo>
                    <a:pt x="15148" y="1514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5183945" y="3291925"/>
            <a:ext cx="2829560" cy="402590"/>
          </a:xfrm>
          <a:custGeom>
            <a:avLst/>
            <a:gdLst/>
            <a:ahLst/>
            <a:cxnLst/>
            <a:rect l="l" t="t" r="r" b="b"/>
            <a:pathLst>
              <a:path w="2829559" h="402589">
                <a:moveTo>
                  <a:pt x="1355099" y="5044"/>
                </a:moveTo>
                <a:lnTo>
                  <a:pt x="0" y="377044"/>
                </a:lnTo>
              </a:path>
              <a:path w="2829559" h="402589">
                <a:moveTo>
                  <a:pt x="1365204" y="0"/>
                </a:moveTo>
                <a:lnTo>
                  <a:pt x="2829504" y="4022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913675" y="3649013"/>
            <a:ext cx="1260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Terraform</a:t>
            </a:r>
            <a:r>
              <a:rPr sz="14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0000"/>
                </a:solidFill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9928" y="4068113"/>
            <a:ext cx="5588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………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</a:pPr>
            <a:r>
              <a:rPr sz="1400" spc="-25" dirty="0">
                <a:solidFill>
                  <a:srgbClr val="FF0000"/>
                </a:solidFill>
                <a:latin typeface="Arial MT"/>
                <a:cs typeface="Arial MT"/>
              </a:rPr>
              <a:t>………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72" rIns="0" bIns="0" rtlCol="0">
            <a:spAutoFit/>
          </a:bodyPr>
          <a:lstStyle/>
          <a:p>
            <a:pPr marL="108267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Relax</a:t>
            </a:r>
            <a:r>
              <a:rPr spc="-114" dirty="0"/>
              <a:t> </a:t>
            </a:r>
            <a:r>
              <a:rPr spc="-10" dirty="0"/>
              <a:t>and</a:t>
            </a:r>
            <a:r>
              <a:rPr spc="-110" dirty="0"/>
              <a:t> </a:t>
            </a:r>
            <a:r>
              <a:rPr spc="-100" dirty="0"/>
              <a:t>Have</a:t>
            </a:r>
            <a:r>
              <a:rPr spc="-110" dirty="0"/>
              <a:t> </a:t>
            </a:r>
            <a:r>
              <a:rPr spc="-130" dirty="0"/>
              <a:t>a</a:t>
            </a:r>
            <a:r>
              <a:rPr spc="-110" dirty="0"/>
              <a:t> </a:t>
            </a:r>
            <a:r>
              <a:rPr spc="-100" dirty="0"/>
              <a:t>Meme</a:t>
            </a:r>
            <a:r>
              <a:rPr spc="-114" dirty="0"/>
              <a:t> </a:t>
            </a:r>
            <a:r>
              <a:rPr spc="-125" dirty="0"/>
              <a:t>Before</a:t>
            </a:r>
            <a:r>
              <a:rPr spc="-110" dirty="0"/>
              <a:t> </a:t>
            </a:r>
            <a:r>
              <a:rPr spc="-55" dirty="0"/>
              <a:t>Proceeding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4202" y="1297650"/>
            <a:ext cx="3253849" cy="30076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8454" y="1929073"/>
            <a:ext cx="57721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44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400" spc="-65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4400" spc="-1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400" spc="-125" dirty="0">
                <a:solidFill>
                  <a:srgbClr val="666666"/>
                </a:solidFill>
                <a:latin typeface="Times New Roman"/>
                <a:cs typeface="Times New Roman"/>
              </a:rPr>
              <a:t>Sources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18821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Supported</a:t>
            </a:r>
            <a:r>
              <a:rPr spc="-105" dirty="0"/>
              <a:t> </a:t>
            </a:r>
            <a:r>
              <a:rPr spc="-40" dirty="0"/>
              <a:t>Module</a:t>
            </a:r>
            <a:r>
              <a:rPr spc="-105" dirty="0"/>
              <a:t> </a:t>
            </a:r>
            <a:r>
              <a:rPr spc="-85" dirty="0"/>
              <a:t>Sources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675" y="1022506"/>
            <a:ext cx="8039734" cy="3214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source</a:t>
            </a:r>
            <a:r>
              <a:rPr sz="1800" spc="-8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argument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tells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where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find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desired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child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module.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paths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Registry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GitHub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Bitbucket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Generic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Git,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Mercurial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repositories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90" dirty="0">
                <a:solidFill>
                  <a:srgbClr val="666666"/>
                </a:solidFill>
                <a:latin typeface="Times New Roman"/>
                <a:cs typeface="Times New Roman"/>
              </a:rPr>
              <a:t>HTTP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URLs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buckets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GCS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buckets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7598" y="2376288"/>
            <a:ext cx="4338600" cy="793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6812" y="216106"/>
            <a:ext cx="1462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Local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7900"/>
                </a:solidFill>
                <a:latin typeface="Times New Roman"/>
                <a:cs typeface="Times New Roman"/>
              </a:rPr>
              <a:t>Path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9899" y="1303039"/>
            <a:ext cx="71951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path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must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begin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either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90" dirty="0">
                <a:solidFill>
                  <a:srgbClr val="666666"/>
                </a:solidFill>
                <a:latin typeface="Times New Roman"/>
                <a:cs typeface="Times New Roman"/>
              </a:rPr>
              <a:t>./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../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indicate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local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path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intended.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4650" y="2808252"/>
            <a:ext cx="3041574" cy="10847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2818" y="216106"/>
            <a:ext cx="2630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Git</a:t>
            </a:r>
            <a:r>
              <a:rPr spc="-135" dirty="0"/>
              <a:t> </a:t>
            </a:r>
            <a:r>
              <a:rPr spc="-40" dirty="0"/>
              <a:t>Module</a:t>
            </a:r>
            <a:r>
              <a:rPr spc="-130" dirty="0"/>
              <a:t> </a:t>
            </a:r>
            <a:r>
              <a:rPr spc="-70" dirty="0"/>
              <a:t>Source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8575" y="1009714"/>
            <a:ext cx="715137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Arbitrary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repositories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prefixing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address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special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git:: prefix.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06045">
              <a:lnSpc>
                <a:spcPct val="100699"/>
              </a:lnSpc>
              <a:spcBef>
                <a:spcPts val="5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After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prefix,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valid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URL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specified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select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protocols supported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by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Git.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575" y="3495739"/>
            <a:ext cx="7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188" y="2986529"/>
            <a:ext cx="4445224" cy="1407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58318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Referencing</a:t>
            </a:r>
            <a:r>
              <a:rPr spc="-105" dirty="0"/>
              <a:t> </a:t>
            </a:r>
            <a:r>
              <a:rPr dirty="0"/>
              <a:t>to</a:t>
            </a:r>
            <a:r>
              <a:rPr spc="-95" dirty="0"/>
              <a:t> </a:t>
            </a:r>
            <a:r>
              <a:rPr spc="-130" dirty="0"/>
              <a:t>a</a:t>
            </a:r>
            <a:r>
              <a:rPr spc="-95" dirty="0"/>
              <a:t> </a:t>
            </a:r>
            <a:r>
              <a:rPr spc="-35" dirty="0"/>
              <a:t>Branch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1175" y="892464"/>
            <a:ext cx="740092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4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default,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clone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default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branch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(referenced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by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HEAD)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selected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repository.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override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argument: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175" y="3378489"/>
            <a:ext cx="7299959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value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argument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reference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would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accepted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git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checkout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command,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including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branch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tag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names.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4987" y="2406953"/>
            <a:ext cx="4779474" cy="905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845">
              <a:lnSpc>
                <a:spcPct val="100000"/>
              </a:lnSpc>
              <a:spcBef>
                <a:spcPts val="100"/>
              </a:spcBef>
            </a:pPr>
            <a:r>
              <a:rPr sz="5200" spc="-75" dirty="0">
                <a:solidFill>
                  <a:srgbClr val="666666"/>
                </a:solidFill>
              </a:rPr>
              <a:t>Choosing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20" dirty="0">
                <a:solidFill>
                  <a:srgbClr val="666666"/>
                </a:solidFill>
              </a:rPr>
              <a:t>IDE</a:t>
            </a:r>
            <a:r>
              <a:rPr sz="5200" spc="-270" dirty="0">
                <a:solidFill>
                  <a:srgbClr val="666666"/>
                </a:solidFill>
              </a:rPr>
              <a:t> </a:t>
            </a:r>
            <a:r>
              <a:rPr sz="5200" spc="-150" dirty="0">
                <a:solidFill>
                  <a:srgbClr val="666666"/>
                </a:solidFill>
              </a:rPr>
              <a:t>For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525" dirty="0">
                <a:solidFill>
                  <a:srgbClr val="666666"/>
                </a:solidFill>
              </a:rPr>
              <a:t>T</a:t>
            </a:r>
            <a:r>
              <a:rPr sz="5200" spc="-20" dirty="0">
                <a:solidFill>
                  <a:srgbClr val="666666"/>
                </a:solidFill>
              </a:rPr>
              <a:t>erra</a:t>
            </a:r>
            <a:r>
              <a:rPr sz="5200" spc="-160" dirty="0">
                <a:solidFill>
                  <a:srgbClr val="666666"/>
                </a:solidFill>
              </a:rPr>
              <a:t>f</a:t>
            </a:r>
            <a:r>
              <a:rPr sz="5200" spc="-20" dirty="0">
                <a:solidFill>
                  <a:srgbClr val="666666"/>
                </a:solidFill>
              </a:rPr>
              <a:t>orm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3180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</a:rPr>
              <a:t>T</a:t>
            </a:r>
            <a:r>
              <a:rPr sz="5200" spc="-55" dirty="0">
                <a:solidFill>
                  <a:srgbClr val="666666"/>
                </a:solidFill>
              </a:rPr>
              <a:t>erra</a:t>
            </a:r>
            <a:r>
              <a:rPr sz="5200" spc="-195" dirty="0">
                <a:solidFill>
                  <a:srgbClr val="666666"/>
                </a:solidFill>
              </a:rPr>
              <a:t>f</a:t>
            </a:r>
            <a:r>
              <a:rPr sz="5200" spc="-55" dirty="0">
                <a:solidFill>
                  <a:srgbClr val="666666"/>
                </a:solidFill>
              </a:rPr>
              <a:t>orm</a:t>
            </a:r>
            <a:r>
              <a:rPr sz="5200" spc="-250" dirty="0">
                <a:solidFill>
                  <a:srgbClr val="666666"/>
                </a:solidFill>
              </a:rPr>
              <a:t> </a:t>
            </a:r>
            <a:r>
              <a:rPr sz="5200" spc="-130" dirty="0">
                <a:solidFill>
                  <a:srgbClr val="666666"/>
                </a:solidFill>
              </a:rPr>
              <a:t>&amp;</a:t>
            </a:r>
            <a:r>
              <a:rPr sz="5200" spc="-254" dirty="0">
                <a:solidFill>
                  <a:srgbClr val="666666"/>
                </a:solidFill>
              </a:rPr>
              <a:t> </a:t>
            </a:r>
            <a:r>
              <a:rPr sz="5200" spc="-35" dirty="0">
                <a:solidFill>
                  <a:srgbClr val="666666"/>
                </a:solidFill>
              </a:rPr>
              <a:t>GitIgnore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52857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25" dirty="0"/>
              <a:t> </a:t>
            </a:r>
            <a:r>
              <a:rPr spc="-45" dirty="0"/>
              <a:t>of</a:t>
            </a:r>
            <a:r>
              <a:rPr spc="-120" dirty="0"/>
              <a:t> </a:t>
            </a:r>
            <a:r>
              <a:rPr spc="-55" dirty="0"/>
              <a:t>gitignore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7433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.gitignore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text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tells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folders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ignore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project.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53512" y="2137637"/>
          <a:ext cx="1370965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0965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.gitignore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conf/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*.artifacts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credentials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8038" y="2733176"/>
            <a:ext cx="2125193" cy="5047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33045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25" dirty="0"/>
              <a:t> </a:t>
            </a:r>
            <a:r>
              <a:rPr spc="-10" dirty="0"/>
              <a:t>and</a:t>
            </a:r>
            <a:r>
              <a:rPr spc="-120" dirty="0"/>
              <a:t> </a:t>
            </a:r>
            <a:r>
              <a:rPr spc="-50" dirty="0"/>
              <a:t>.gitignore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2500" y="1079105"/>
            <a:ext cx="810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Depending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environments,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recommended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avoid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committing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certain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GIT.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11062" y="2057487"/>
          <a:ext cx="7654925" cy="1958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2605"/>
                <a:gridCol w="5862320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Files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Ignore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.terraform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This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file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will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recreated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when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init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run.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terraform.tfvars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Likely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contain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sensitive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data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usernames/passwords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secrets.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terraform.tfstate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Should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stored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remote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side.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crash.log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If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crashes,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logs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stored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file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named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crash.log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2130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</a:rPr>
              <a:t>T</a:t>
            </a:r>
            <a:r>
              <a:rPr sz="5200" spc="-55" dirty="0">
                <a:solidFill>
                  <a:srgbClr val="666666"/>
                </a:solidFill>
              </a:rPr>
              <a:t>erra</a:t>
            </a:r>
            <a:r>
              <a:rPr sz="5200" spc="-195" dirty="0">
                <a:solidFill>
                  <a:srgbClr val="666666"/>
                </a:solidFill>
              </a:rPr>
              <a:t>f</a:t>
            </a:r>
            <a:r>
              <a:rPr sz="5200" spc="-55" dirty="0">
                <a:solidFill>
                  <a:srgbClr val="666666"/>
                </a:solidFill>
              </a:rPr>
              <a:t>orm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140" dirty="0">
                <a:solidFill>
                  <a:srgbClr val="666666"/>
                </a:solidFill>
              </a:rPr>
              <a:t>Backend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0250" y="113685"/>
            <a:ext cx="2552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Basics</a:t>
            </a:r>
            <a:r>
              <a:rPr spc="-125" dirty="0"/>
              <a:t> </a:t>
            </a:r>
            <a:r>
              <a:rPr spc="-45" dirty="0"/>
              <a:t>of</a:t>
            </a:r>
            <a:r>
              <a:rPr spc="-125" dirty="0"/>
              <a:t> </a:t>
            </a:r>
            <a:r>
              <a:rPr spc="-80" dirty="0"/>
              <a:t>Backends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4824" y="829991"/>
            <a:ext cx="80765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Backends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primarily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determine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where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its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4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default,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implicitly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uses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backend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called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disk.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76" y="2583576"/>
            <a:ext cx="2383899" cy="15266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8867" y="2127063"/>
            <a:ext cx="3211508" cy="224804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029974" y="3164150"/>
            <a:ext cx="851535" cy="31115"/>
            <a:chOff x="3029974" y="3164150"/>
            <a:chExt cx="851535" cy="31115"/>
          </a:xfrm>
        </p:grpSpPr>
        <p:sp>
          <p:nvSpPr>
            <p:cNvPr id="10" name="object 10"/>
            <p:cNvSpPr/>
            <p:nvPr/>
          </p:nvSpPr>
          <p:spPr>
            <a:xfrm>
              <a:off x="3029974" y="3179624"/>
              <a:ext cx="828040" cy="0"/>
            </a:xfrm>
            <a:custGeom>
              <a:avLst/>
              <a:gdLst/>
              <a:ahLst/>
              <a:cxnLst/>
              <a:rect l="l" t="t" r="r" b="b"/>
              <a:pathLst>
                <a:path w="828039">
                  <a:moveTo>
                    <a:pt x="0" y="0"/>
                  </a:moveTo>
                  <a:lnTo>
                    <a:pt x="8277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47020" y="31689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7020" y="31689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13950" y="4246188"/>
            <a:ext cx="617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demo.tf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4949" y="4441038"/>
            <a:ext cx="1280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terraform.tfstate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0970" y="113685"/>
            <a:ext cx="41516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Challenge</a:t>
            </a:r>
            <a:r>
              <a:rPr spc="-135" dirty="0"/>
              <a:t> </a:t>
            </a:r>
            <a:r>
              <a:rPr spc="-25" dirty="0"/>
              <a:t>with</a:t>
            </a:r>
            <a:r>
              <a:rPr spc="-135" dirty="0"/>
              <a:t> </a:t>
            </a:r>
            <a:r>
              <a:rPr spc="-100" dirty="0"/>
              <a:t>Local</a:t>
            </a:r>
            <a:r>
              <a:rPr spc="-130" dirty="0"/>
              <a:t> </a:t>
            </a:r>
            <a:r>
              <a:rPr spc="-65" dirty="0"/>
              <a:t>Backend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6524" y="816555"/>
            <a:ext cx="6547484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Nowadays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project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handled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collaborated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entire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team.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Storing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laptop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collaboration.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1462" y="2119200"/>
            <a:ext cx="1909524" cy="25663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77050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Ideal</a:t>
            </a:r>
            <a:r>
              <a:rPr spc="-135" dirty="0"/>
              <a:t> </a:t>
            </a:r>
            <a:r>
              <a:rPr spc="-30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3000" y="898090"/>
            <a:ext cx="5164455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Following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describes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recommended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architectures: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9052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Repository.</a:t>
            </a:r>
            <a:endParaRPr sz="1800">
              <a:latin typeface="Times New Roman"/>
              <a:cs typeface="Times New Roman"/>
            </a:endParaRPr>
          </a:p>
          <a:p>
            <a:pPr marL="469265" indent="-39052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69265" algn="l"/>
              </a:tabLst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Central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backend.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67124" y="2464974"/>
            <a:ext cx="1762125" cy="400050"/>
          </a:xfrm>
          <a:custGeom>
            <a:avLst/>
            <a:gdLst/>
            <a:ahLst/>
            <a:cxnLst/>
            <a:rect l="l" t="t" r="r" b="b"/>
            <a:pathLst>
              <a:path w="1762125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695248" y="0"/>
                </a:lnTo>
                <a:lnTo>
                  <a:pt x="1732226" y="11198"/>
                </a:lnTo>
                <a:lnTo>
                  <a:pt x="1756826" y="41144"/>
                </a:lnTo>
                <a:lnTo>
                  <a:pt x="1761899" y="66651"/>
                </a:lnTo>
                <a:lnTo>
                  <a:pt x="1761899" y="333248"/>
                </a:lnTo>
                <a:lnTo>
                  <a:pt x="1756662" y="359192"/>
                </a:lnTo>
                <a:lnTo>
                  <a:pt x="1742378" y="380378"/>
                </a:lnTo>
                <a:lnTo>
                  <a:pt x="1721192" y="394662"/>
                </a:lnTo>
                <a:lnTo>
                  <a:pt x="16952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08922" y="2540338"/>
            <a:ext cx="1348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Central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Git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Repo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9326" y="3462070"/>
            <a:ext cx="656840" cy="65571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87399" y="4300988"/>
            <a:ext cx="1339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Central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Backend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60174" y="2637300"/>
            <a:ext cx="1902460" cy="1216660"/>
          </a:xfrm>
          <a:custGeom>
            <a:avLst/>
            <a:gdLst/>
            <a:ahLst/>
            <a:cxnLst/>
            <a:rect l="l" t="t" r="r" b="b"/>
            <a:pathLst>
              <a:path w="1902460" h="1216660">
                <a:moveTo>
                  <a:pt x="0" y="663899"/>
                </a:moveTo>
                <a:lnTo>
                  <a:pt x="1669799" y="0"/>
                </a:lnTo>
              </a:path>
              <a:path w="1902460" h="1216660">
                <a:moveTo>
                  <a:pt x="11125" y="705336"/>
                </a:moveTo>
                <a:lnTo>
                  <a:pt x="1902325" y="121623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18099" y="3810038"/>
            <a:ext cx="1280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terraform.tfstate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6750" y="2559113"/>
            <a:ext cx="6083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7761C"/>
                </a:solidFill>
                <a:latin typeface="Arial MT"/>
                <a:cs typeface="Arial MT"/>
              </a:rPr>
              <a:t>TF</a:t>
            </a:r>
            <a:r>
              <a:rPr sz="1400" spc="-10" dirty="0">
                <a:solidFill>
                  <a:srgbClr val="37761C"/>
                </a:solidFill>
                <a:latin typeface="Arial MT"/>
                <a:cs typeface="Arial MT"/>
              </a:rPr>
              <a:t> files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8449" y="2988424"/>
            <a:ext cx="853500" cy="8534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32600" y="3919438"/>
            <a:ext cx="1684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Project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Collaborators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69862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Backends</a:t>
            </a:r>
            <a:r>
              <a:rPr spc="-120" dirty="0"/>
              <a:t> </a:t>
            </a:r>
            <a:r>
              <a:rPr spc="-30" dirty="0"/>
              <a:t>Supported</a:t>
            </a:r>
            <a:r>
              <a:rPr spc="-114" dirty="0"/>
              <a:t> </a:t>
            </a:r>
            <a:r>
              <a:rPr dirty="0"/>
              <a:t>in</a:t>
            </a:r>
            <a:r>
              <a:rPr spc="-120" dirty="0"/>
              <a:t> </a:t>
            </a:r>
            <a:r>
              <a:rPr spc="-50" dirty="0"/>
              <a:t>Terraform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Terraform</a:t>
            </a:r>
            <a:r>
              <a:rPr spc="-60" dirty="0"/>
              <a:t> </a:t>
            </a:r>
            <a:r>
              <a:rPr spc="-20" dirty="0"/>
              <a:t>supports</a:t>
            </a:r>
            <a:r>
              <a:rPr spc="-55" dirty="0"/>
              <a:t> </a:t>
            </a:r>
            <a:r>
              <a:rPr spc="-30" dirty="0"/>
              <a:t>multiple</a:t>
            </a:r>
            <a:r>
              <a:rPr spc="-55" dirty="0"/>
              <a:t> backends </a:t>
            </a:r>
            <a:r>
              <a:rPr dirty="0"/>
              <a:t>that</a:t>
            </a:r>
            <a:r>
              <a:rPr spc="-55" dirty="0"/>
              <a:t> </a:t>
            </a:r>
            <a:r>
              <a:rPr spc="-85" dirty="0"/>
              <a:t>allows</a:t>
            </a:r>
            <a:r>
              <a:rPr spc="-55" dirty="0"/>
              <a:t> </a:t>
            </a:r>
            <a:r>
              <a:rPr spc="-30" dirty="0"/>
              <a:t>remote</a:t>
            </a:r>
            <a:r>
              <a:rPr spc="-55" dirty="0"/>
              <a:t> </a:t>
            </a:r>
            <a:r>
              <a:rPr spc="-90" dirty="0"/>
              <a:t>service</a:t>
            </a:r>
            <a:r>
              <a:rPr spc="-55" dirty="0"/>
              <a:t> </a:t>
            </a:r>
            <a:r>
              <a:rPr spc="-45" dirty="0"/>
              <a:t>related</a:t>
            </a:r>
            <a:r>
              <a:rPr spc="-55" dirty="0"/>
              <a:t> </a:t>
            </a:r>
            <a:r>
              <a:rPr spc="-10" dirty="0"/>
              <a:t>operations.</a:t>
            </a: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/>
          </a:p>
          <a:p>
            <a:pPr marL="12700">
              <a:lnSpc>
                <a:spcPct val="100000"/>
              </a:lnSpc>
            </a:pPr>
            <a:r>
              <a:rPr spc="-75" dirty="0"/>
              <a:t>Some</a:t>
            </a:r>
            <a:r>
              <a:rPr spc="-85" dirty="0"/>
              <a:t> </a:t>
            </a:r>
            <a:r>
              <a:rPr spc="-30" dirty="0"/>
              <a:t>of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10" dirty="0"/>
              <a:t>popular</a:t>
            </a:r>
            <a:r>
              <a:rPr spc="-80" dirty="0"/>
              <a:t> </a:t>
            </a:r>
            <a:r>
              <a:rPr spc="-55" dirty="0"/>
              <a:t>backends</a:t>
            </a:r>
            <a:r>
              <a:rPr spc="-80" dirty="0"/>
              <a:t> </a:t>
            </a:r>
            <a:r>
              <a:rPr spc="-10" dirty="0"/>
              <a:t>include:</a:t>
            </a: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/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pc="-25" dirty="0"/>
              <a:t>S3</a:t>
            </a: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pc="-10" dirty="0"/>
              <a:t>Consul</a:t>
            </a: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pc="-10" dirty="0"/>
              <a:t>Azurerm</a:t>
            </a: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pc="-10" dirty="0"/>
              <a:t>Kubernetes</a:t>
            </a: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pc="70" dirty="0"/>
              <a:t>HTTP</a:t>
            </a: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pc="-20" dirty="0"/>
              <a:t>ETCD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898775">
              <a:lnSpc>
                <a:spcPct val="100000"/>
              </a:lnSpc>
              <a:spcBef>
                <a:spcPts val="100"/>
              </a:spcBef>
            </a:pPr>
            <a:r>
              <a:rPr dirty="0"/>
              <a:t>Important</a:t>
            </a:r>
            <a:r>
              <a:rPr spc="80" dirty="0"/>
              <a:t> </a:t>
            </a:r>
            <a:r>
              <a:rPr spc="-20" dirty="0"/>
              <a:t>Note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4825" y="972891"/>
            <a:ext cx="8270875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Accessing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service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generally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requires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kind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credentials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Some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backends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act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plain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"remote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disks"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files;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others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support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locking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while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operations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being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performed,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helps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prevent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conflicts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inconsistencies.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4950" y="3086112"/>
            <a:ext cx="952174" cy="9521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267" y="3086087"/>
            <a:ext cx="798157" cy="79319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75374" y="3369595"/>
            <a:ext cx="1744345" cy="31115"/>
            <a:chOff x="2975374" y="3369595"/>
            <a:chExt cx="1744345" cy="31115"/>
          </a:xfrm>
        </p:grpSpPr>
        <p:sp>
          <p:nvSpPr>
            <p:cNvPr id="10" name="object 10"/>
            <p:cNvSpPr/>
            <p:nvPr/>
          </p:nvSpPr>
          <p:spPr>
            <a:xfrm>
              <a:off x="2980137" y="3375999"/>
              <a:ext cx="1716405" cy="9525"/>
            </a:xfrm>
            <a:custGeom>
              <a:avLst/>
              <a:gdLst/>
              <a:ahLst/>
              <a:cxnLst/>
              <a:rect l="l" t="t" r="r" b="b"/>
              <a:pathLst>
                <a:path w="1716404" h="9525">
                  <a:moveTo>
                    <a:pt x="0" y="0"/>
                  </a:moveTo>
                  <a:lnTo>
                    <a:pt x="1716057" y="912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85426" y="337435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68" y="10768"/>
                  </a:lnTo>
                  <a:lnTo>
                    <a:pt x="113" y="0"/>
                  </a:lnTo>
                  <a:lnTo>
                    <a:pt x="29486" y="1086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85426" y="337435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68" y="10768"/>
                  </a:moveTo>
                  <a:lnTo>
                    <a:pt x="0" y="21422"/>
                  </a:lnTo>
                  <a:lnTo>
                    <a:pt x="29486" y="10867"/>
                  </a:lnTo>
                  <a:lnTo>
                    <a:pt x="113" y="0"/>
                  </a:lnTo>
                  <a:lnTo>
                    <a:pt x="10768" y="1076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44674" y="399663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Terraform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1850" y="4076138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S3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Bucket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86400" y="3041713"/>
            <a:ext cx="1250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Store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State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29474" y="3877881"/>
            <a:ext cx="1744345" cy="31115"/>
            <a:chOff x="3029474" y="3877881"/>
            <a:chExt cx="1744345" cy="31115"/>
          </a:xfrm>
        </p:grpSpPr>
        <p:sp>
          <p:nvSpPr>
            <p:cNvPr id="17" name="object 17"/>
            <p:cNvSpPr/>
            <p:nvPr/>
          </p:nvSpPr>
          <p:spPr>
            <a:xfrm>
              <a:off x="3052955" y="3893298"/>
              <a:ext cx="1716405" cy="9525"/>
            </a:xfrm>
            <a:custGeom>
              <a:avLst/>
              <a:gdLst/>
              <a:ahLst/>
              <a:cxnLst/>
              <a:rect l="l" t="t" r="r" b="b"/>
              <a:pathLst>
                <a:path w="1716404" h="9525">
                  <a:moveTo>
                    <a:pt x="0" y="0"/>
                  </a:moveTo>
                  <a:lnTo>
                    <a:pt x="1716057" y="912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34237" y="388264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372" y="21422"/>
                  </a:moveTo>
                  <a:lnTo>
                    <a:pt x="0" y="10554"/>
                  </a:lnTo>
                  <a:lnTo>
                    <a:pt x="29486" y="0"/>
                  </a:lnTo>
                  <a:lnTo>
                    <a:pt x="18717" y="10654"/>
                  </a:lnTo>
                  <a:lnTo>
                    <a:pt x="29372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34237" y="388264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7" y="10654"/>
                  </a:moveTo>
                  <a:lnTo>
                    <a:pt x="29486" y="0"/>
                  </a:lnTo>
                  <a:lnTo>
                    <a:pt x="0" y="10554"/>
                  </a:lnTo>
                  <a:lnTo>
                    <a:pt x="29372" y="21422"/>
                  </a:lnTo>
                  <a:lnTo>
                    <a:pt x="18717" y="106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186400" y="4104213"/>
            <a:ext cx="14077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Authenticate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First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6505">
              <a:lnSpc>
                <a:spcPct val="100000"/>
              </a:lnSpc>
              <a:spcBef>
                <a:spcPts val="100"/>
              </a:spcBef>
            </a:pPr>
            <a:r>
              <a:rPr sz="5200" spc="-155" dirty="0">
                <a:solidFill>
                  <a:srgbClr val="666666"/>
                </a:solidFill>
              </a:rPr>
              <a:t>State</a:t>
            </a:r>
            <a:r>
              <a:rPr sz="5200" spc="-215" dirty="0">
                <a:solidFill>
                  <a:srgbClr val="666666"/>
                </a:solidFill>
              </a:rPr>
              <a:t> </a:t>
            </a:r>
            <a:r>
              <a:rPr sz="5200" spc="-114" dirty="0">
                <a:solidFill>
                  <a:srgbClr val="666666"/>
                </a:solidFill>
              </a:rPr>
              <a:t>Locking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12681" y="3088651"/>
            <a:ext cx="26962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Let’s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80" dirty="0">
                <a:solidFill>
                  <a:srgbClr val="FF7900"/>
                </a:solidFill>
                <a:latin typeface="Times New Roman"/>
                <a:cs typeface="Times New Roman"/>
              </a:rPr>
              <a:t>Lock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the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7900"/>
                </a:solidFill>
                <a:latin typeface="Times New Roman"/>
                <a:cs typeface="Times New Roman"/>
              </a:rPr>
              <a:t>State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2433" y="113685"/>
            <a:ext cx="39535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40" dirty="0"/>
              <a:t> </a:t>
            </a:r>
            <a:r>
              <a:rPr spc="-10" dirty="0"/>
              <a:t>Code</a:t>
            </a:r>
            <a:r>
              <a:rPr spc="-135" dirty="0"/>
              <a:t> </a:t>
            </a:r>
            <a:r>
              <a:rPr dirty="0"/>
              <a:t>in</a:t>
            </a:r>
            <a:r>
              <a:rPr spc="-140" dirty="0"/>
              <a:t> </a:t>
            </a:r>
            <a:r>
              <a:rPr spc="-25" dirty="0"/>
              <a:t>NotePad!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3250" y="879116"/>
            <a:ext cx="6402070" cy="198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595959"/>
                </a:solidFill>
                <a:latin typeface="Times New Roman"/>
                <a:cs typeface="Times New Roman"/>
              </a:rPr>
              <a:t>You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595959"/>
                </a:solidFill>
                <a:latin typeface="Times New Roman"/>
                <a:cs typeface="Times New Roman"/>
              </a:rPr>
              <a:t>write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code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Notepad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will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not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595959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any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impact.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Downsides: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85" dirty="0">
                <a:solidFill>
                  <a:srgbClr val="595959"/>
                </a:solidFill>
                <a:latin typeface="Times New Roman"/>
                <a:cs typeface="Times New Roman"/>
              </a:rPr>
              <a:t>Slower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Development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40" dirty="0">
                <a:solidFill>
                  <a:srgbClr val="595959"/>
                </a:solidFill>
                <a:latin typeface="Times New Roman"/>
                <a:cs typeface="Times New Roman"/>
              </a:rPr>
              <a:t>Limited</a:t>
            </a:r>
            <a:r>
              <a:rPr sz="1800" spc="-6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Features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950" y="3448312"/>
            <a:ext cx="3109423" cy="74577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636037" y="2673875"/>
            <a:ext cx="3943985" cy="1911985"/>
            <a:chOff x="3636037" y="2673875"/>
            <a:chExt cx="3943985" cy="1911985"/>
          </a:xfrm>
        </p:grpSpPr>
        <p:sp>
          <p:nvSpPr>
            <p:cNvPr id="9" name="object 9"/>
            <p:cNvSpPr/>
            <p:nvPr/>
          </p:nvSpPr>
          <p:spPr>
            <a:xfrm>
              <a:off x="3636037" y="3821187"/>
              <a:ext cx="1104900" cy="0"/>
            </a:xfrm>
            <a:custGeom>
              <a:avLst/>
              <a:gdLst/>
              <a:ahLst/>
              <a:cxnLst/>
              <a:rect l="l" t="t" r="r" b="b"/>
              <a:pathLst>
                <a:path w="1104900">
                  <a:moveTo>
                    <a:pt x="0" y="0"/>
                  </a:moveTo>
                  <a:lnTo>
                    <a:pt x="11046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29982" y="381047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29982" y="381047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3350" y="2673875"/>
              <a:ext cx="2806249" cy="19117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811" y="113685"/>
            <a:ext cx="3585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Understanding</a:t>
            </a:r>
            <a:r>
              <a:rPr spc="-105" dirty="0"/>
              <a:t> </a:t>
            </a:r>
            <a:r>
              <a:rPr spc="-70" dirty="0"/>
              <a:t>State</a:t>
            </a:r>
            <a:r>
              <a:rPr spc="-100" dirty="0"/>
              <a:t> </a:t>
            </a:r>
            <a:r>
              <a:rPr spc="-55" dirty="0"/>
              <a:t>Lock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888441"/>
            <a:ext cx="8099425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Whenever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performing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write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operation,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would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lock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file.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very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important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otherwise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during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ongoing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operations,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others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also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try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same,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corrupt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file.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911" y="2795863"/>
            <a:ext cx="6650440" cy="15868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3028315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Basic</a:t>
            </a:r>
            <a:r>
              <a:rPr spc="-135" dirty="0"/>
              <a:t> </a:t>
            </a:r>
            <a:r>
              <a:rPr spc="-90" dirty="0"/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512787" y="1725374"/>
            <a:ext cx="1496695" cy="1786889"/>
            <a:chOff x="5512787" y="1725374"/>
            <a:chExt cx="1496695" cy="1786889"/>
          </a:xfrm>
        </p:grpSpPr>
        <p:sp>
          <p:nvSpPr>
            <p:cNvPr id="7" name="object 7"/>
            <p:cNvSpPr/>
            <p:nvPr/>
          </p:nvSpPr>
          <p:spPr>
            <a:xfrm>
              <a:off x="5517550" y="1730137"/>
              <a:ext cx="1487170" cy="1777364"/>
            </a:xfrm>
            <a:custGeom>
              <a:avLst/>
              <a:gdLst/>
              <a:ahLst/>
              <a:cxnLst/>
              <a:rect l="l" t="t" r="r" b="b"/>
              <a:pathLst>
                <a:path w="1487170" h="1777364">
                  <a:moveTo>
                    <a:pt x="1239244" y="1776899"/>
                  </a:moveTo>
                  <a:lnTo>
                    <a:pt x="247854" y="1776899"/>
                  </a:lnTo>
                  <a:lnTo>
                    <a:pt x="197903" y="1771864"/>
                  </a:lnTo>
                  <a:lnTo>
                    <a:pt x="151378" y="1757422"/>
                  </a:lnTo>
                  <a:lnTo>
                    <a:pt x="109276" y="1734570"/>
                  </a:lnTo>
                  <a:lnTo>
                    <a:pt x="72594" y="1704305"/>
                  </a:lnTo>
                  <a:lnTo>
                    <a:pt x="42329" y="1667623"/>
                  </a:lnTo>
                  <a:lnTo>
                    <a:pt x="19477" y="1625521"/>
                  </a:lnTo>
                  <a:lnTo>
                    <a:pt x="5035" y="1578996"/>
                  </a:lnTo>
                  <a:lnTo>
                    <a:pt x="0" y="1529045"/>
                  </a:lnTo>
                  <a:lnTo>
                    <a:pt x="0" y="247854"/>
                  </a:lnTo>
                  <a:lnTo>
                    <a:pt x="5035" y="197903"/>
                  </a:lnTo>
                  <a:lnTo>
                    <a:pt x="19477" y="151378"/>
                  </a:lnTo>
                  <a:lnTo>
                    <a:pt x="42329" y="109276"/>
                  </a:lnTo>
                  <a:lnTo>
                    <a:pt x="72594" y="72594"/>
                  </a:lnTo>
                  <a:lnTo>
                    <a:pt x="109276" y="42329"/>
                  </a:lnTo>
                  <a:lnTo>
                    <a:pt x="151378" y="19477"/>
                  </a:lnTo>
                  <a:lnTo>
                    <a:pt x="197903" y="5035"/>
                  </a:lnTo>
                  <a:lnTo>
                    <a:pt x="247854" y="0"/>
                  </a:lnTo>
                  <a:lnTo>
                    <a:pt x="1239244" y="0"/>
                  </a:lnTo>
                  <a:lnTo>
                    <a:pt x="1287825" y="4806"/>
                  </a:lnTo>
                  <a:lnTo>
                    <a:pt x="1334095" y="18866"/>
                  </a:lnTo>
                  <a:lnTo>
                    <a:pt x="1376755" y="41642"/>
                  </a:lnTo>
                  <a:lnTo>
                    <a:pt x="1414504" y="72595"/>
                  </a:lnTo>
                  <a:lnTo>
                    <a:pt x="1445457" y="110344"/>
                  </a:lnTo>
                  <a:lnTo>
                    <a:pt x="1468233" y="153005"/>
                  </a:lnTo>
                  <a:lnTo>
                    <a:pt x="1482293" y="199275"/>
                  </a:lnTo>
                  <a:lnTo>
                    <a:pt x="1487099" y="247854"/>
                  </a:lnTo>
                  <a:lnTo>
                    <a:pt x="1487099" y="1529045"/>
                  </a:lnTo>
                  <a:lnTo>
                    <a:pt x="1482064" y="1578996"/>
                  </a:lnTo>
                  <a:lnTo>
                    <a:pt x="1467622" y="1625521"/>
                  </a:lnTo>
                  <a:lnTo>
                    <a:pt x="1444770" y="1667623"/>
                  </a:lnTo>
                  <a:lnTo>
                    <a:pt x="1414504" y="1704305"/>
                  </a:lnTo>
                  <a:lnTo>
                    <a:pt x="1377822" y="1734570"/>
                  </a:lnTo>
                  <a:lnTo>
                    <a:pt x="1335721" y="1757422"/>
                  </a:lnTo>
                  <a:lnTo>
                    <a:pt x="1289196" y="1771864"/>
                  </a:lnTo>
                  <a:lnTo>
                    <a:pt x="1239244" y="17768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17550" y="1730137"/>
              <a:ext cx="1487170" cy="1777364"/>
            </a:xfrm>
            <a:custGeom>
              <a:avLst/>
              <a:gdLst/>
              <a:ahLst/>
              <a:cxnLst/>
              <a:rect l="l" t="t" r="r" b="b"/>
              <a:pathLst>
                <a:path w="1487170" h="1777364">
                  <a:moveTo>
                    <a:pt x="0" y="247854"/>
                  </a:moveTo>
                  <a:lnTo>
                    <a:pt x="5035" y="197903"/>
                  </a:lnTo>
                  <a:lnTo>
                    <a:pt x="19477" y="151378"/>
                  </a:lnTo>
                  <a:lnTo>
                    <a:pt x="42329" y="109276"/>
                  </a:lnTo>
                  <a:lnTo>
                    <a:pt x="72594" y="72594"/>
                  </a:lnTo>
                  <a:lnTo>
                    <a:pt x="109276" y="42329"/>
                  </a:lnTo>
                  <a:lnTo>
                    <a:pt x="151378" y="19477"/>
                  </a:lnTo>
                  <a:lnTo>
                    <a:pt x="197903" y="5035"/>
                  </a:lnTo>
                  <a:lnTo>
                    <a:pt x="247854" y="0"/>
                  </a:lnTo>
                  <a:lnTo>
                    <a:pt x="1239244" y="0"/>
                  </a:lnTo>
                  <a:lnTo>
                    <a:pt x="1287825" y="4806"/>
                  </a:lnTo>
                  <a:lnTo>
                    <a:pt x="1334095" y="18866"/>
                  </a:lnTo>
                  <a:lnTo>
                    <a:pt x="1376755" y="41642"/>
                  </a:lnTo>
                  <a:lnTo>
                    <a:pt x="1414504" y="72595"/>
                  </a:lnTo>
                  <a:lnTo>
                    <a:pt x="1445457" y="110344"/>
                  </a:lnTo>
                  <a:lnTo>
                    <a:pt x="1468233" y="153005"/>
                  </a:lnTo>
                  <a:lnTo>
                    <a:pt x="1482293" y="199275"/>
                  </a:lnTo>
                  <a:lnTo>
                    <a:pt x="1487099" y="247854"/>
                  </a:lnTo>
                  <a:lnTo>
                    <a:pt x="1487099" y="1529045"/>
                  </a:lnTo>
                  <a:lnTo>
                    <a:pt x="1482064" y="1578996"/>
                  </a:lnTo>
                  <a:lnTo>
                    <a:pt x="1467622" y="1625521"/>
                  </a:lnTo>
                  <a:lnTo>
                    <a:pt x="1444770" y="1667623"/>
                  </a:lnTo>
                  <a:lnTo>
                    <a:pt x="1414504" y="1704305"/>
                  </a:lnTo>
                  <a:lnTo>
                    <a:pt x="1377822" y="1734570"/>
                  </a:lnTo>
                  <a:lnTo>
                    <a:pt x="1335721" y="1757422"/>
                  </a:lnTo>
                  <a:lnTo>
                    <a:pt x="1289196" y="1771864"/>
                  </a:lnTo>
                  <a:lnTo>
                    <a:pt x="1239244" y="1776899"/>
                  </a:lnTo>
                  <a:lnTo>
                    <a:pt x="247854" y="1776899"/>
                  </a:lnTo>
                  <a:lnTo>
                    <a:pt x="197903" y="1771864"/>
                  </a:lnTo>
                  <a:lnTo>
                    <a:pt x="151378" y="1757422"/>
                  </a:lnTo>
                  <a:lnTo>
                    <a:pt x="109276" y="1734570"/>
                  </a:lnTo>
                  <a:lnTo>
                    <a:pt x="72594" y="1704305"/>
                  </a:lnTo>
                  <a:lnTo>
                    <a:pt x="42329" y="1667623"/>
                  </a:lnTo>
                  <a:lnTo>
                    <a:pt x="19477" y="1625521"/>
                  </a:lnTo>
                  <a:lnTo>
                    <a:pt x="5035" y="1578996"/>
                  </a:lnTo>
                  <a:lnTo>
                    <a:pt x="0" y="1529045"/>
                  </a:lnTo>
                  <a:lnTo>
                    <a:pt x="0" y="2478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60172" y="2494000"/>
            <a:ext cx="776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State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24499" y="1571100"/>
            <a:ext cx="3584575" cy="2272030"/>
            <a:chOff x="1924499" y="1571100"/>
            <a:chExt cx="3584575" cy="227203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4499" y="1571100"/>
              <a:ext cx="830624" cy="83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6354" y="3049475"/>
              <a:ext cx="788794" cy="793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55149" y="1942687"/>
              <a:ext cx="2731135" cy="668655"/>
            </a:xfrm>
            <a:custGeom>
              <a:avLst/>
              <a:gdLst/>
              <a:ahLst/>
              <a:cxnLst/>
              <a:rect l="l" t="t" r="r" b="b"/>
              <a:pathLst>
                <a:path w="2731135" h="668655">
                  <a:moveTo>
                    <a:pt x="0" y="0"/>
                  </a:moveTo>
                  <a:lnTo>
                    <a:pt x="2730692" y="66814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72891" y="2597878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0" y="20809"/>
                  </a:moveTo>
                  <a:lnTo>
                    <a:pt x="12950" y="12950"/>
                  </a:lnTo>
                  <a:lnTo>
                    <a:pt x="5091" y="0"/>
                  </a:lnTo>
                  <a:lnTo>
                    <a:pt x="31132" y="17399"/>
                  </a:lnTo>
                  <a:lnTo>
                    <a:pt x="0" y="208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72891" y="2597878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2950" y="12950"/>
                  </a:moveTo>
                  <a:lnTo>
                    <a:pt x="0" y="20809"/>
                  </a:lnTo>
                  <a:lnTo>
                    <a:pt x="31132" y="17399"/>
                  </a:lnTo>
                  <a:lnTo>
                    <a:pt x="5091" y="0"/>
                  </a:lnTo>
                  <a:lnTo>
                    <a:pt x="12950" y="1295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55149" y="2628041"/>
              <a:ext cx="2731135" cy="818515"/>
            </a:xfrm>
            <a:custGeom>
              <a:avLst/>
              <a:gdLst/>
              <a:ahLst/>
              <a:cxnLst/>
              <a:rect l="l" t="t" r="r" b="b"/>
              <a:pathLst>
                <a:path w="2731135" h="818514">
                  <a:moveTo>
                    <a:pt x="0" y="818033"/>
                  </a:moveTo>
                  <a:lnTo>
                    <a:pt x="273112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72945" y="2620854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6146" y="20522"/>
                  </a:moveTo>
                  <a:lnTo>
                    <a:pt x="13334" y="7187"/>
                  </a:lnTo>
                  <a:lnTo>
                    <a:pt x="0" y="0"/>
                  </a:lnTo>
                  <a:lnTo>
                    <a:pt x="31265" y="1816"/>
                  </a:lnTo>
                  <a:lnTo>
                    <a:pt x="6146" y="205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72945" y="2620854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3334" y="7187"/>
                  </a:moveTo>
                  <a:lnTo>
                    <a:pt x="6146" y="20522"/>
                  </a:lnTo>
                  <a:lnTo>
                    <a:pt x="31265" y="1816"/>
                  </a:lnTo>
                  <a:lnTo>
                    <a:pt x="0" y="0"/>
                  </a:lnTo>
                  <a:lnTo>
                    <a:pt x="13334" y="718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346150" y="1562187"/>
            <a:ext cx="12211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terraform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apply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01425" y="3238912"/>
            <a:ext cx="1379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terraform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destroy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8824" y="1854537"/>
            <a:ext cx="549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User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7450" y="3311888"/>
            <a:ext cx="549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User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345325" y="3502274"/>
            <a:ext cx="3921125" cy="842010"/>
            <a:chOff x="2345325" y="3502274"/>
            <a:chExt cx="3921125" cy="842010"/>
          </a:xfrm>
        </p:grpSpPr>
        <p:sp>
          <p:nvSpPr>
            <p:cNvPr id="24" name="object 24"/>
            <p:cNvSpPr/>
            <p:nvPr/>
          </p:nvSpPr>
          <p:spPr>
            <a:xfrm>
              <a:off x="2360800" y="3507037"/>
              <a:ext cx="3900804" cy="832485"/>
            </a:xfrm>
            <a:custGeom>
              <a:avLst/>
              <a:gdLst/>
              <a:ahLst/>
              <a:cxnLst/>
              <a:rect l="l" t="t" r="r" b="b"/>
              <a:pathLst>
                <a:path w="3900804" h="832485">
                  <a:moveTo>
                    <a:pt x="3900299" y="0"/>
                  </a:moveTo>
                  <a:lnTo>
                    <a:pt x="3900299" y="832213"/>
                  </a:lnTo>
                  <a:lnTo>
                    <a:pt x="0" y="832213"/>
                  </a:lnTo>
                  <a:lnTo>
                    <a:pt x="0" y="36834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50088" y="3856661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50088" y="3856661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65562" y="4052700"/>
            <a:ext cx="38912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93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Hold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Dude!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State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locked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898775">
              <a:lnSpc>
                <a:spcPct val="100000"/>
              </a:lnSpc>
              <a:spcBef>
                <a:spcPts val="100"/>
              </a:spcBef>
            </a:pPr>
            <a:r>
              <a:rPr dirty="0"/>
              <a:t>Important</a:t>
            </a:r>
            <a:r>
              <a:rPr spc="80" dirty="0"/>
              <a:t> </a:t>
            </a:r>
            <a:r>
              <a:rPr spc="-20" dirty="0"/>
              <a:t>Note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972915"/>
            <a:ext cx="8157209" cy="5721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locking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happens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automatically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operations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could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write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won't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5" dirty="0">
                <a:solidFill>
                  <a:srgbClr val="666666"/>
                </a:solidFill>
                <a:latin typeface="Times New Roman"/>
                <a:cs typeface="Times New Roman"/>
              </a:rPr>
              <a:t>see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any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message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happening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875" y="2302605"/>
            <a:ext cx="4239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locking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fails,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continue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875" y="3359880"/>
            <a:ext cx="793813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5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backends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support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locking.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documentation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backend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includes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details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on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whether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supports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locking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not.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0431" y="113685"/>
            <a:ext cx="3032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Force</a:t>
            </a:r>
            <a:r>
              <a:rPr spc="-105" dirty="0"/>
              <a:t> </a:t>
            </a:r>
            <a:r>
              <a:rPr spc="-55" dirty="0"/>
              <a:t>Unlocking</a:t>
            </a:r>
            <a:r>
              <a:rPr spc="-105" dirty="0"/>
              <a:t> </a:t>
            </a:r>
            <a:r>
              <a:rPr spc="-30" dirty="0"/>
              <a:t>State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275" y="916790"/>
            <a:ext cx="7657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has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1155CC"/>
                </a:solidFill>
                <a:latin typeface="Times New Roman"/>
                <a:cs typeface="Times New Roman"/>
              </a:rPr>
              <a:t>force-</a:t>
            </a:r>
            <a:r>
              <a:rPr sz="1800" spc="-45" dirty="0">
                <a:solidFill>
                  <a:srgbClr val="1155CC"/>
                </a:solidFill>
                <a:latin typeface="Times New Roman"/>
                <a:cs typeface="Times New Roman"/>
              </a:rPr>
              <a:t>unlock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manually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unlock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unlocking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failed.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275" y="1970256"/>
            <a:ext cx="8016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unlock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someone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else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holding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lock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could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cause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writers.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275" y="3027531"/>
            <a:ext cx="79870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Force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unlock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unlock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own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lock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situation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where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automatic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unlocking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failed.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656" y="1801184"/>
            <a:ext cx="719010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5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5200" spc="-2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155" dirty="0">
                <a:solidFill>
                  <a:srgbClr val="666666"/>
                </a:solidFill>
                <a:latin typeface="Times New Roman"/>
                <a:cs typeface="Times New Roman"/>
              </a:rPr>
              <a:t>Locking</a:t>
            </a:r>
            <a:r>
              <a:rPr sz="5200" spc="-2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5200" spc="-2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305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5200" spc="-2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114" dirty="0">
                <a:solidFill>
                  <a:srgbClr val="666666"/>
                </a:solidFill>
                <a:latin typeface="Times New Roman"/>
                <a:cs typeface="Times New Roman"/>
              </a:rPr>
              <a:t>Backend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61302" y="3088651"/>
            <a:ext cx="2399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0" dirty="0">
                <a:solidFill>
                  <a:srgbClr val="FF7900"/>
                </a:solidFill>
                <a:latin typeface="Times New Roman"/>
                <a:cs typeface="Times New Roman"/>
              </a:rPr>
              <a:t>Back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to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Providers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4561" y="113685"/>
            <a:ext cx="2644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State</a:t>
            </a:r>
            <a:r>
              <a:rPr spc="-140" dirty="0"/>
              <a:t> </a:t>
            </a:r>
            <a:r>
              <a:rPr spc="-80" dirty="0"/>
              <a:t>Locking</a:t>
            </a:r>
            <a:r>
              <a:rPr spc="-140" dirty="0"/>
              <a:t> </a:t>
            </a:r>
            <a:r>
              <a:rPr dirty="0"/>
              <a:t>in</a:t>
            </a:r>
            <a:r>
              <a:rPr spc="-150" dirty="0"/>
              <a:t> </a:t>
            </a:r>
            <a:r>
              <a:rPr spc="-80" dirty="0"/>
              <a:t>S3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2925" y="776516"/>
            <a:ext cx="69875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default,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does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support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Locking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functionality.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need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make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use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DynamoDB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table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achieve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locking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functionality.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0254" y="3006637"/>
            <a:ext cx="848358" cy="8535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7612" y="2219025"/>
            <a:ext cx="908174" cy="9130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7525" y="3832025"/>
            <a:ext cx="848349" cy="848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853512" y="2497338"/>
            <a:ext cx="835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S3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Bucket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8512" y="4033813"/>
            <a:ext cx="933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DynamoDB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43599" y="2596599"/>
            <a:ext cx="2091689" cy="1564005"/>
            <a:chOff x="2343599" y="2596599"/>
            <a:chExt cx="2091689" cy="1564005"/>
          </a:xfrm>
        </p:grpSpPr>
        <p:sp>
          <p:nvSpPr>
            <p:cNvPr id="13" name="object 13"/>
            <p:cNvSpPr/>
            <p:nvPr/>
          </p:nvSpPr>
          <p:spPr>
            <a:xfrm>
              <a:off x="2348362" y="2608711"/>
              <a:ext cx="2026920" cy="580390"/>
            </a:xfrm>
            <a:custGeom>
              <a:avLst/>
              <a:gdLst/>
              <a:ahLst/>
              <a:cxnLst/>
              <a:rect l="l" t="t" r="r" b="b"/>
              <a:pathLst>
                <a:path w="2026920" h="580389">
                  <a:moveTo>
                    <a:pt x="0" y="580213"/>
                  </a:moveTo>
                  <a:lnTo>
                    <a:pt x="202631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61433" y="2601361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5897" y="20595"/>
                  </a:moveTo>
                  <a:lnTo>
                    <a:pt x="13246" y="7349"/>
                  </a:lnTo>
                  <a:lnTo>
                    <a:pt x="0" y="0"/>
                  </a:lnTo>
                  <a:lnTo>
                    <a:pt x="31241" y="2196"/>
                  </a:lnTo>
                  <a:lnTo>
                    <a:pt x="5897" y="2059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61433" y="2601361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5">
                  <a:moveTo>
                    <a:pt x="13246" y="7349"/>
                  </a:moveTo>
                  <a:lnTo>
                    <a:pt x="5897" y="20595"/>
                  </a:lnTo>
                  <a:lnTo>
                    <a:pt x="31241" y="2196"/>
                  </a:lnTo>
                  <a:lnTo>
                    <a:pt x="0" y="0"/>
                  </a:lnTo>
                  <a:lnTo>
                    <a:pt x="13246" y="73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76412" y="3188925"/>
              <a:ext cx="2037714" cy="958850"/>
            </a:xfrm>
            <a:custGeom>
              <a:avLst/>
              <a:gdLst/>
              <a:ahLst/>
              <a:cxnLst/>
              <a:rect l="l" t="t" r="r" b="b"/>
              <a:pathLst>
                <a:path w="2037714" h="958850">
                  <a:moveTo>
                    <a:pt x="0" y="0"/>
                  </a:moveTo>
                  <a:lnTo>
                    <a:pt x="2037163" y="95870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99323" y="4133372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31189" y="22223"/>
                  </a:moveTo>
                  <a:lnTo>
                    <a:pt x="0" y="19383"/>
                  </a:lnTo>
                  <a:lnTo>
                    <a:pt x="14252" y="14253"/>
                  </a:lnTo>
                  <a:lnTo>
                    <a:pt x="9122" y="0"/>
                  </a:lnTo>
                  <a:lnTo>
                    <a:pt x="31189" y="222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99323" y="4133372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14252" y="14253"/>
                  </a:moveTo>
                  <a:lnTo>
                    <a:pt x="0" y="19383"/>
                  </a:lnTo>
                  <a:lnTo>
                    <a:pt x="31189" y="22223"/>
                  </a:lnTo>
                  <a:lnTo>
                    <a:pt x="9122" y="0"/>
                  </a:lnTo>
                  <a:lnTo>
                    <a:pt x="14252" y="1425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79637" y="4033813"/>
            <a:ext cx="865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State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Lock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88899" y="2428063"/>
            <a:ext cx="1280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terraform.tfstate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</a:rPr>
              <a:t>T</a:t>
            </a:r>
            <a:r>
              <a:rPr sz="5200" spc="-55" dirty="0">
                <a:solidFill>
                  <a:srgbClr val="666666"/>
                </a:solidFill>
              </a:rPr>
              <a:t>erra</a:t>
            </a:r>
            <a:r>
              <a:rPr sz="5200" spc="-195" dirty="0">
                <a:solidFill>
                  <a:srgbClr val="666666"/>
                </a:solidFill>
              </a:rPr>
              <a:t>f</a:t>
            </a:r>
            <a:r>
              <a:rPr sz="5200" spc="-55" dirty="0">
                <a:solidFill>
                  <a:srgbClr val="666666"/>
                </a:solidFill>
              </a:rPr>
              <a:t>orm</a:t>
            </a:r>
            <a:r>
              <a:rPr sz="5200" spc="-229" dirty="0">
                <a:solidFill>
                  <a:srgbClr val="666666"/>
                </a:solidFill>
              </a:rPr>
              <a:t> </a:t>
            </a:r>
            <a:r>
              <a:rPr sz="5200" spc="-155" dirty="0">
                <a:solidFill>
                  <a:srgbClr val="666666"/>
                </a:solidFill>
              </a:rPr>
              <a:t>State</a:t>
            </a:r>
            <a:r>
              <a:rPr sz="5200" spc="-240" dirty="0">
                <a:solidFill>
                  <a:srgbClr val="666666"/>
                </a:solidFill>
              </a:rPr>
              <a:t> </a:t>
            </a:r>
            <a:r>
              <a:rPr sz="5200" spc="-75" dirty="0">
                <a:solidFill>
                  <a:srgbClr val="666666"/>
                </a:solidFill>
              </a:rPr>
              <a:t>Management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301855" y="3088651"/>
            <a:ext cx="39890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0" dirty="0">
                <a:solidFill>
                  <a:srgbClr val="FF7900"/>
                </a:solidFill>
                <a:latin typeface="Times New Roman"/>
                <a:cs typeface="Times New Roman"/>
              </a:rPr>
              <a:t>Advanced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State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FF7900"/>
                </a:solidFill>
                <a:latin typeface="Times New Roman"/>
                <a:cs typeface="Times New Roman"/>
              </a:rPr>
              <a:t>Management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8745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25" dirty="0"/>
              <a:t> </a:t>
            </a:r>
            <a:r>
              <a:rPr spc="-45" dirty="0"/>
              <a:t>of</a:t>
            </a:r>
            <a:r>
              <a:rPr spc="-125" dirty="0"/>
              <a:t> </a:t>
            </a:r>
            <a:r>
              <a:rPr spc="-70" dirty="0"/>
              <a:t>State</a:t>
            </a:r>
            <a:r>
              <a:rPr spc="-120" dirty="0"/>
              <a:t> </a:t>
            </a:r>
            <a:r>
              <a:rPr spc="-45" dirty="0"/>
              <a:t>Modification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1318581"/>
            <a:ext cx="817435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usage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becomes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advanced,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cases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where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may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need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modify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875" y="2652081"/>
            <a:ext cx="767334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important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never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modify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directly.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Instead,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make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use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 command.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8745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25" dirty="0"/>
              <a:t> </a:t>
            </a:r>
            <a:r>
              <a:rPr spc="-45" dirty="0"/>
              <a:t>of</a:t>
            </a:r>
            <a:r>
              <a:rPr spc="-125" dirty="0"/>
              <a:t> </a:t>
            </a:r>
            <a:r>
              <a:rPr spc="-70" dirty="0"/>
              <a:t>State</a:t>
            </a:r>
            <a:r>
              <a:rPr spc="-120" dirty="0"/>
              <a:t> </a:t>
            </a:r>
            <a:r>
              <a:rPr spc="-45" dirty="0"/>
              <a:t>Modification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966156"/>
            <a:ext cx="75285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sub-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commands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state,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68362" y="1623912"/>
          <a:ext cx="7238365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2520"/>
                <a:gridCol w="4855845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Sub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Command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list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List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resources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within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file.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mv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Moves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item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state.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pull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Manually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download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output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remote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state.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push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Manually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upload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local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file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remote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state.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rm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Remove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items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state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show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Show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attributes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single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state.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4030" y="113685"/>
            <a:ext cx="2884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Sub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Command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85" dirty="0">
                <a:solidFill>
                  <a:srgbClr val="FF7900"/>
                </a:solidFill>
                <a:latin typeface="Times New Roman"/>
                <a:cs typeface="Times New Roman"/>
              </a:rPr>
              <a:t>-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7900"/>
                </a:solidFill>
                <a:latin typeface="Times New Roman"/>
                <a:cs typeface="Times New Roman"/>
              </a:rPr>
              <a:t>List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8875" y="966156"/>
            <a:ext cx="7145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list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list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resources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4626" y="2562675"/>
            <a:ext cx="4150724" cy="9197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4167" y="113685"/>
            <a:ext cx="3505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FF7900"/>
                </a:solidFill>
                <a:latin typeface="Times New Roman"/>
                <a:cs typeface="Times New Roman"/>
              </a:rPr>
              <a:t>Need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of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a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FF7900"/>
                </a:solidFill>
                <a:latin typeface="Times New Roman"/>
                <a:cs typeface="Times New Roman"/>
              </a:rPr>
              <a:t>Better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Software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0625" y="916516"/>
            <a:ext cx="6470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B5394"/>
                </a:solidFill>
                <a:latin typeface="Times New Roman"/>
                <a:cs typeface="Times New Roman"/>
              </a:rPr>
              <a:t>There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0B5394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0B5394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0B5394"/>
                </a:solidFill>
                <a:latin typeface="Times New Roman"/>
                <a:cs typeface="Times New Roman"/>
              </a:rPr>
              <a:t>need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0B5394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0B5394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B5394"/>
                </a:solidFill>
                <a:latin typeface="Times New Roman"/>
                <a:cs typeface="Times New Roman"/>
              </a:rPr>
              <a:t>better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0B5394"/>
                </a:solidFill>
                <a:latin typeface="Times New Roman"/>
                <a:cs typeface="Times New Roman"/>
              </a:rPr>
              <a:t>application</a:t>
            </a:r>
            <a:r>
              <a:rPr sz="1800" spc="-7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B5394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0B5394"/>
                </a:solidFill>
                <a:latin typeface="Times New Roman"/>
                <a:cs typeface="Times New Roman"/>
              </a:rPr>
              <a:t>allows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0B5394"/>
                </a:solidFill>
                <a:latin typeface="Times New Roman"/>
                <a:cs typeface="Times New Roman"/>
              </a:rPr>
              <a:t>us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B5394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 develop </a:t>
            </a:r>
            <a:r>
              <a:rPr sz="1800" spc="-55" dirty="0">
                <a:solidFill>
                  <a:srgbClr val="0B5394"/>
                </a:solidFill>
                <a:latin typeface="Times New Roman"/>
                <a:cs typeface="Times New Roman"/>
              </a:rPr>
              <a:t>code</a:t>
            </a:r>
            <a:r>
              <a:rPr sz="1800" spc="-6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0B5394"/>
                </a:solidFill>
                <a:latin typeface="Times New Roman"/>
                <a:cs typeface="Times New Roman"/>
              </a:rPr>
              <a:t>faster.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76350"/>
            <a:ext cx="8686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9944" y="113685"/>
            <a:ext cx="3133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Sub</a:t>
            </a:r>
            <a:r>
              <a:rPr spc="-135" dirty="0"/>
              <a:t> </a:t>
            </a:r>
            <a:r>
              <a:rPr dirty="0"/>
              <a:t>Command</a:t>
            </a:r>
            <a:r>
              <a:rPr spc="-130" dirty="0"/>
              <a:t> </a:t>
            </a:r>
            <a:r>
              <a:rPr spc="-185" dirty="0"/>
              <a:t>-</a:t>
            </a:r>
            <a:r>
              <a:rPr spc="-130" dirty="0"/>
              <a:t> </a:t>
            </a:r>
            <a:r>
              <a:rPr spc="-75" dirty="0"/>
              <a:t>Move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8825" y="872631"/>
            <a:ext cx="8324850" cy="3595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mv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move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items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64135">
              <a:lnSpc>
                <a:spcPct val="100699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many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cases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want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rename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existing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without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destroying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recreating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Due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destructive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nature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command,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backup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copy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prior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saving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changes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Overall</a:t>
            </a:r>
            <a:r>
              <a:rPr sz="1800" spc="-4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Syntax: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mv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[options]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DESTINATION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55714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Sub</a:t>
            </a:r>
            <a:r>
              <a:rPr spc="-135" dirty="0"/>
              <a:t> </a:t>
            </a:r>
            <a:r>
              <a:rPr dirty="0"/>
              <a:t>Command</a:t>
            </a:r>
            <a:r>
              <a:rPr spc="-130" dirty="0"/>
              <a:t> </a:t>
            </a:r>
            <a:r>
              <a:rPr spc="-185" dirty="0"/>
              <a:t>-</a:t>
            </a:r>
            <a:r>
              <a:rPr spc="-130" dirty="0"/>
              <a:t> </a:t>
            </a:r>
            <a:r>
              <a:rPr spc="-20" dirty="0"/>
              <a:t>Pull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8825" y="1225056"/>
            <a:ext cx="7954009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pull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manually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download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from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825" y="2558556"/>
            <a:ext cx="82022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useful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reading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(potentially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pairing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something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jq).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49301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Sub</a:t>
            </a:r>
            <a:r>
              <a:rPr spc="-135" dirty="0"/>
              <a:t> </a:t>
            </a:r>
            <a:r>
              <a:rPr dirty="0"/>
              <a:t>Command</a:t>
            </a:r>
            <a:r>
              <a:rPr spc="-130" dirty="0"/>
              <a:t> </a:t>
            </a:r>
            <a:r>
              <a:rPr spc="-185" dirty="0"/>
              <a:t>-</a:t>
            </a:r>
            <a:r>
              <a:rPr spc="-130" dirty="0"/>
              <a:t> </a:t>
            </a:r>
            <a:r>
              <a:rPr spc="-20" dirty="0"/>
              <a:t>Push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8825" y="1577481"/>
            <a:ext cx="8207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push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manually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upload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825" y="2634756"/>
            <a:ext cx="328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rarely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used.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2167" y="113685"/>
            <a:ext cx="3489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Sub</a:t>
            </a:r>
            <a:r>
              <a:rPr spc="-135" dirty="0"/>
              <a:t> </a:t>
            </a:r>
            <a:r>
              <a:rPr dirty="0"/>
              <a:t>Command</a:t>
            </a:r>
            <a:r>
              <a:rPr spc="-130" dirty="0"/>
              <a:t> </a:t>
            </a:r>
            <a:r>
              <a:rPr spc="-185" dirty="0"/>
              <a:t>-</a:t>
            </a:r>
            <a:r>
              <a:rPr spc="-130" dirty="0"/>
              <a:t> </a:t>
            </a:r>
            <a:r>
              <a:rPr spc="-50" dirty="0"/>
              <a:t>Remove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1100" y="1038031"/>
            <a:ext cx="7922895" cy="269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remove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items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Items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removed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physically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destroyed.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Items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removed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longer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managed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example,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remove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4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state,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4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continue running,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longer </a:t>
            </a:r>
            <a:r>
              <a:rPr sz="1800" spc="-125" dirty="0">
                <a:solidFill>
                  <a:srgbClr val="666666"/>
                </a:solidFill>
                <a:latin typeface="Times New Roman"/>
                <a:cs typeface="Times New Roman"/>
              </a:rPr>
              <a:t>see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instance.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3320" y="113685"/>
            <a:ext cx="3126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Sub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Command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85" dirty="0">
                <a:solidFill>
                  <a:srgbClr val="FF7900"/>
                </a:solidFill>
                <a:latin typeface="Times New Roman"/>
                <a:cs typeface="Times New Roman"/>
              </a:rPr>
              <a:t>-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7900"/>
                </a:solidFill>
                <a:latin typeface="Times New Roman"/>
                <a:cs typeface="Times New Roman"/>
              </a:rPr>
              <a:t>Show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1100" y="1038031"/>
            <a:ext cx="7939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show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show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attributes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single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499" y="2134449"/>
            <a:ext cx="6950449" cy="23023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781" y="1801184"/>
            <a:ext cx="679894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Connecting</a:t>
            </a:r>
            <a:r>
              <a:rPr sz="5200" spc="-23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6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5200" spc="-229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114" dirty="0">
                <a:solidFill>
                  <a:srgbClr val="666666"/>
                </a:solidFill>
                <a:latin typeface="Times New Roman"/>
                <a:cs typeface="Times New Roman"/>
              </a:rPr>
              <a:t>States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1376" y="113685"/>
            <a:ext cx="4570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Basics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75" dirty="0"/>
              <a:t>Terraform</a:t>
            </a:r>
            <a:r>
              <a:rPr spc="-110" dirty="0"/>
              <a:t> </a:t>
            </a:r>
            <a:r>
              <a:rPr spc="-20" dirty="0"/>
              <a:t>Remote</a:t>
            </a:r>
            <a:r>
              <a:rPr spc="-114" dirty="0"/>
              <a:t> </a:t>
            </a:r>
            <a:r>
              <a:rPr spc="-25" dirty="0"/>
              <a:t>State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4775" y="923090"/>
            <a:ext cx="7980045" cy="5721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1155CC"/>
                </a:solidFill>
                <a:latin typeface="Times New Roman"/>
                <a:cs typeface="Times New Roman"/>
              </a:rPr>
              <a:t>terraform_remote_state</a:t>
            </a:r>
            <a:r>
              <a:rPr sz="1800" spc="-4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retrieves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root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some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latest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snapshot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backend.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72812" y="2283487"/>
            <a:ext cx="1674495" cy="576580"/>
            <a:chOff x="1472812" y="2283487"/>
            <a:chExt cx="1674495" cy="576580"/>
          </a:xfrm>
        </p:grpSpPr>
        <p:sp>
          <p:nvSpPr>
            <p:cNvPr id="8" name="object 8"/>
            <p:cNvSpPr/>
            <p:nvPr/>
          </p:nvSpPr>
          <p:spPr>
            <a:xfrm>
              <a:off x="1477575" y="2288250"/>
              <a:ext cx="1664970" cy="567055"/>
            </a:xfrm>
            <a:custGeom>
              <a:avLst/>
              <a:gdLst/>
              <a:ahLst/>
              <a:cxnLst/>
              <a:rect l="l" t="t" r="r" b="b"/>
              <a:pathLst>
                <a:path w="1664970" h="567055">
                  <a:moveTo>
                    <a:pt x="1570197" y="566999"/>
                  </a:moveTo>
                  <a:lnTo>
                    <a:pt x="94501" y="566999"/>
                  </a:lnTo>
                  <a:lnTo>
                    <a:pt x="57717" y="559573"/>
                  </a:lnTo>
                  <a:lnTo>
                    <a:pt x="27678" y="539320"/>
                  </a:lnTo>
                  <a:lnTo>
                    <a:pt x="7426" y="509282"/>
                  </a:lnTo>
                  <a:lnTo>
                    <a:pt x="0" y="472497"/>
                  </a:lnTo>
                  <a:lnTo>
                    <a:pt x="0" y="94501"/>
                  </a:lnTo>
                  <a:lnTo>
                    <a:pt x="7426" y="57717"/>
                  </a:lnTo>
                  <a:lnTo>
                    <a:pt x="27678" y="27678"/>
                  </a:lnTo>
                  <a:lnTo>
                    <a:pt x="57717" y="7426"/>
                  </a:lnTo>
                  <a:lnTo>
                    <a:pt x="94501" y="0"/>
                  </a:lnTo>
                  <a:lnTo>
                    <a:pt x="1570197" y="0"/>
                  </a:lnTo>
                  <a:lnTo>
                    <a:pt x="1622627" y="15877"/>
                  </a:lnTo>
                  <a:lnTo>
                    <a:pt x="1657506" y="58337"/>
                  </a:lnTo>
                  <a:lnTo>
                    <a:pt x="1664699" y="94501"/>
                  </a:lnTo>
                  <a:lnTo>
                    <a:pt x="1664699" y="472497"/>
                  </a:lnTo>
                  <a:lnTo>
                    <a:pt x="1657273" y="509282"/>
                  </a:lnTo>
                  <a:lnTo>
                    <a:pt x="1637020" y="539320"/>
                  </a:lnTo>
                  <a:lnTo>
                    <a:pt x="1606982" y="559573"/>
                  </a:lnTo>
                  <a:lnTo>
                    <a:pt x="1570197" y="5669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77575" y="2288250"/>
              <a:ext cx="1664970" cy="567055"/>
            </a:xfrm>
            <a:custGeom>
              <a:avLst/>
              <a:gdLst/>
              <a:ahLst/>
              <a:cxnLst/>
              <a:rect l="l" t="t" r="r" b="b"/>
              <a:pathLst>
                <a:path w="1664970" h="567055">
                  <a:moveTo>
                    <a:pt x="0" y="94501"/>
                  </a:moveTo>
                  <a:lnTo>
                    <a:pt x="7426" y="57717"/>
                  </a:lnTo>
                  <a:lnTo>
                    <a:pt x="27678" y="27678"/>
                  </a:lnTo>
                  <a:lnTo>
                    <a:pt x="57717" y="7426"/>
                  </a:lnTo>
                  <a:lnTo>
                    <a:pt x="94501" y="0"/>
                  </a:lnTo>
                  <a:lnTo>
                    <a:pt x="1570197" y="0"/>
                  </a:lnTo>
                  <a:lnTo>
                    <a:pt x="1622627" y="15877"/>
                  </a:lnTo>
                  <a:lnTo>
                    <a:pt x="1657506" y="58337"/>
                  </a:lnTo>
                  <a:lnTo>
                    <a:pt x="1664699" y="94501"/>
                  </a:lnTo>
                  <a:lnTo>
                    <a:pt x="1664699" y="472497"/>
                  </a:lnTo>
                  <a:lnTo>
                    <a:pt x="1657273" y="509282"/>
                  </a:lnTo>
                  <a:lnTo>
                    <a:pt x="1637020" y="539320"/>
                  </a:lnTo>
                  <a:lnTo>
                    <a:pt x="1606982" y="559573"/>
                  </a:lnTo>
                  <a:lnTo>
                    <a:pt x="1570197" y="566999"/>
                  </a:lnTo>
                  <a:lnTo>
                    <a:pt x="94501" y="566999"/>
                  </a:lnTo>
                  <a:lnTo>
                    <a:pt x="57717" y="559573"/>
                  </a:lnTo>
                  <a:lnTo>
                    <a:pt x="27678" y="539320"/>
                  </a:lnTo>
                  <a:lnTo>
                    <a:pt x="7426" y="509282"/>
                  </a:lnTo>
                  <a:lnTo>
                    <a:pt x="0" y="472497"/>
                  </a:lnTo>
                  <a:lnTo>
                    <a:pt x="0" y="945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24531" y="2447163"/>
            <a:ext cx="815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Public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IPs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1225" y="2221764"/>
            <a:ext cx="696649" cy="69997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539587" y="2537849"/>
            <a:ext cx="1800860" cy="31115"/>
            <a:chOff x="3539587" y="2537849"/>
            <a:chExt cx="1800860" cy="31115"/>
          </a:xfrm>
        </p:grpSpPr>
        <p:sp>
          <p:nvSpPr>
            <p:cNvPr id="13" name="object 13"/>
            <p:cNvSpPr/>
            <p:nvPr/>
          </p:nvSpPr>
          <p:spPr>
            <a:xfrm>
              <a:off x="3544349" y="2553268"/>
              <a:ext cx="1772285" cy="9525"/>
            </a:xfrm>
            <a:custGeom>
              <a:avLst/>
              <a:gdLst/>
              <a:ahLst/>
              <a:cxnLst/>
              <a:rect l="l" t="t" r="r" b="b"/>
              <a:pathLst>
                <a:path w="1772285" h="9525">
                  <a:moveTo>
                    <a:pt x="0" y="9131"/>
                  </a:moveTo>
                  <a:lnTo>
                    <a:pt x="17721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05740" y="254261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10" y="21422"/>
                  </a:moveTo>
                  <a:lnTo>
                    <a:pt x="10766" y="10656"/>
                  </a:lnTo>
                  <a:lnTo>
                    <a:pt x="0" y="0"/>
                  </a:lnTo>
                  <a:lnTo>
                    <a:pt x="29484" y="10559"/>
                  </a:lnTo>
                  <a:lnTo>
                    <a:pt x="11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05740" y="254261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66" y="10656"/>
                  </a:moveTo>
                  <a:lnTo>
                    <a:pt x="110" y="21422"/>
                  </a:lnTo>
                  <a:lnTo>
                    <a:pt x="29484" y="10559"/>
                  </a:lnTo>
                  <a:lnTo>
                    <a:pt x="0" y="0"/>
                  </a:lnTo>
                  <a:lnTo>
                    <a:pt x="10766" y="1065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79224" y="2153363"/>
            <a:ext cx="1112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Remote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State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9975" y="2354163"/>
            <a:ext cx="7264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Project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98012" y="3838687"/>
            <a:ext cx="1674495" cy="576580"/>
            <a:chOff x="1398012" y="3838687"/>
            <a:chExt cx="1674495" cy="576580"/>
          </a:xfrm>
        </p:grpSpPr>
        <p:sp>
          <p:nvSpPr>
            <p:cNvPr id="19" name="object 19"/>
            <p:cNvSpPr/>
            <p:nvPr/>
          </p:nvSpPr>
          <p:spPr>
            <a:xfrm>
              <a:off x="1402775" y="3843449"/>
              <a:ext cx="1664970" cy="567055"/>
            </a:xfrm>
            <a:custGeom>
              <a:avLst/>
              <a:gdLst/>
              <a:ahLst/>
              <a:cxnLst/>
              <a:rect l="l" t="t" r="r" b="b"/>
              <a:pathLst>
                <a:path w="1664970" h="567054">
                  <a:moveTo>
                    <a:pt x="1570197" y="566999"/>
                  </a:moveTo>
                  <a:lnTo>
                    <a:pt x="94501" y="566999"/>
                  </a:lnTo>
                  <a:lnTo>
                    <a:pt x="57717" y="559573"/>
                  </a:lnTo>
                  <a:lnTo>
                    <a:pt x="27678" y="539321"/>
                  </a:lnTo>
                  <a:lnTo>
                    <a:pt x="7426" y="509282"/>
                  </a:lnTo>
                  <a:lnTo>
                    <a:pt x="0" y="472497"/>
                  </a:lnTo>
                  <a:lnTo>
                    <a:pt x="0" y="94501"/>
                  </a:lnTo>
                  <a:lnTo>
                    <a:pt x="7426" y="57717"/>
                  </a:lnTo>
                  <a:lnTo>
                    <a:pt x="27678" y="27678"/>
                  </a:lnTo>
                  <a:lnTo>
                    <a:pt x="57717" y="7426"/>
                  </a:lnTo>
                  <a:lnTo>
                    <a:pt x="94501" y="0"/>
                  </a:lnTo>
                  <a:lnTo>
                    <a:pt x="1570197" y="0"/>
                  </a:lnTo>
                  <a:lnTo>
                    <a:pt x="1622627" y="15877"/>
                  </a:lnTo>
                  <a:lnTo>
                    <a:pt x="1657506" y="58337"/>
                  </a:lnTo>
                  <a:lnTo>
                    <a:pt x="1664699" y="94501"/>
                  </a:lnTo>
                  <a:lnTo>
                    <a:pt x="1664699" y="472497"/>
                  </a:lnTo>
                  <a:lnTo>
                    <a:pt x="1657273" y="509282"/>
                  </a:lnTo>
                  <a:lnTo>
                    <a:pt x="1637020" y="539321"/>
                  </a:lnTo>
                  <a:lnTo>
                    <a:pt x="1606982" y="559573"/>
                  </a:lnTo>
                  <a:lnTo>
                    <a:pt x="1570197" y="5669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2775" y="3843449"/>
              <a:ext cx="1664970" cy="567055"/>
            </a:xfrm>
            <a:custGeom>
              <a:avLst/>
              <a:gdLst/>
              <a:ahLst/>
              <a:cxnLst/>
              <a:rect l="l" t="t" r="r" b="b"/>
              <a:pathLst>
                <a:path w="1664970" h="567054">
                  <a:moveTo>
                    <a:pt x="0" y="94501"/>
                  </a:moveTo>
                  <a:lnTo>
                    <a:pt x="7426" y="57717"/>
                  </a:lnTo>
                  <a:lnTo>
                    <a:pt x="27678" y="27678"/>
                  </a:lnTo>
                  <a:lnTo>
                    <a:pt x="57717" y="7426"/>
                  </a:lnTo>
                  <a:lnTo>
                    <a:pt x="94501" y="0"/>
                  </a:lnTo>
                  <a:lnTo>
                    <a:pt x="1570197" y="0"/>
                  </a:lnTo>
                  <a:lnTo>
                    <a:pt x="1622627" y="15877"/>
                  </a:lnTo>
                  <a:lnTo>
                    <a:pt x="1657506" y="58337"/>
                  </a:lnTo>
                  <a:lnTo>
                    <a:pt x="1664699" y="94501"/>
                  </a:lnTo>
                  <a:lnTo>
                    <a:pt x="1664699" y="472497"/>
                  </a:lnTo>
                  <a:lnTo>
                    <a:pt x="1657273" y="509282"/>
                  </a:lnTo>
                  <a:lnTo>
                    <a:pt x="1637020" y="539321"/>
                  </a:lnTo>
                  <a:lnTo>
                    <a:pt x="1606982" y="559573"/>
                  </a:lnTo>
                  <a:lnTo>
                    <a:pt x="1570197" y="566999"/>
                  </a:lnTo>
                  <a:lnTo>
                    <a:pt x="94501" y="566999"/>
                  </a:lnTo>
                  <a:lnTo>
                    <a:pt x="57717" y="559573"/>
                  </a:lnTo>
                  <a:lnTo>
                    <a:pt x="27678" y="539321"/>
                  </a:lnTo>
                  <a:lnTo>
                    <a:pt x="7426" y="509282"/>
                  </a:lnTo>
                  <a:lnTo>
                    <a:pt x="0" y="472497"/>
                  </a:lnTo>
                  <a:lnTo>
                    <a:pt x="0" y="945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01979" y="4002363"/>
            <a:ext cx="1210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Security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Group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9975" y="3992763"/>
            <a:ext cx="7264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Project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7428837" y="1972687"/>
          <a:ext cx="1409065" cy="11868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340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12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Values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172.31.0.5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172.31.0.6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24" name="object 24"/>
          <p:cNvGrpSpPr/>
          <p:nvPr/>
        </p:nvGrpSpPr>
        <p:grpSpPr>
          <a:xfrm>
            <a:off x="6686360" y="2547630"/>
            <a:ext cx="598805" cy="39370"/>
            <a:chOff x="6686360" y="2547630"/>
            <a:chExt cx="598805" cy="39370"/>
          </a:xfrm>
        </p:grpSpPr>
        <p:sp>
          <p:nvSpPr>
            <p:cNvPr id="25" name="object 25"/>
            <p:cNvSpPr/>
            <p:nvPr/>
          </p:nvSpPr>
          <p:spPr>
            <a:xfrm>
              <a:off x="6709839" y="2562941"/>
              <a:ext cx="552450" cy="8890"/>
            </a:xfrm>
            <a:custGeom>
              <a:avLst/>
              <a:gdLst/>
              <a:ahLst/>
              <a:cxnLst/>
              <a:rect l="l" t="t" r="r" b="b"/>
              <a:pathLst>
                <a:path w="552450" h="8889">
                  <a:moveTo>
                    <a:pt x="0" y="8316"/>
                  </a:moveTo>
                  <a:lnTo>
                    <a:pt x="55182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91122" y="256038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588" y="21420"/>
                  </a:moveTo>
                  <a:lnTo>
                    <a:pt x="0" y="11153"/>
                  </a:lnTo>
                  <a:lnTo>
                    <a:pt x="29265" y="0"/>
                  </a:lnTo>
                  <a:lnTo>
                    <a:pt x="18716" y="10871"/>
                  </a:lnTo>
                  <a:lnTo>
                    <a:pt x="29588" y="2142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91122" y="256038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6" y="10871"/>
                  </a:moveTo>
                  <a:lnTo>
                    <a:pt x="29265" y="0"/>
                  </a:lnTo>
                  <a:lnTo>
                    <a:pt x="0" y="11153"/>
                  </a:lnTo>
                  <a:lnTo>
                    <a:pt x="29588" y="21420"/>
                  </a:lnTo>
                  <a:lnTo>
                    <a:pt x="18716" y="1087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50789" y="255239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322" y="21420"/>
                  </a:moveTo>
                  <a:lnTo>
                    <a:pt x="10871" y="10548"/>
                  </a:lnTo>
                  <a:lnTo>
                    <a:pt x="0" y="0"/>
                  </a:lnTo>
                  <a:lnTo>
                    <a:pt x="29588" y="10266"/>
                  </a:lnTo>
                  <a:lnTo>
                    <a:pt x="322" y="2142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50789" y="255239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871" y="10548"/>
                  </a:moveTo>
                  <a:lnTo>
                    <a:pt x="322" y="21420"/>
                  </a:lnTo>
                  <a:lnTo>
                    <a:pt x="29588" y="10266"/>
                  </a:lnTo>
                  <a:lnTo>
                    <a:pt x="0" y="0"/>
                  </a:lnTo>
                  <a:lnTo>
                    <a:pt x="10871" y="1054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649500" y="298766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S3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Bucket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62812" y="3331112"/>
            <a:ext cx="3121660" cy="800735"/>
            <a:chOff x="3062812" y="3331112"/>
            <a:chExt cx="3121660" cy="800735"/>
          </a:xfrm>
        </p:grpSpPr>
        <p:sp>
          <p:nvSpPr>
            <p:cNvPr id="32" name="object 32"/>
            <p:cNvSpPr/>
            <p:nvPr/>
          </p:nvSpPr>
          <p:spPr>
            <a:xfrm>
              <a:off x="3067574" y="3354593"/>
              <a:ext cx="3101975" cy="772795"/>
            </a:xfrm>
            <a:custGeom>
              <a:avLst/>
              <a:gdLst/>
              <a:ahLst/>
              <a:cxnLst/>
              <a:rect l="l" t="t" r="r" b="b"/>
              <a:pathLst>
                <a:path w="3101975" h="772795">
                  <a:moveTo>
                    <a:pt x="0" y="772256"/>
                  </a:moveTo>
                  <a:lnTo>
                    <a:pt x="3101399" y="772256"/>
                  </a:lnTo>
                  <a:lnTo>
                    <a:pt x="310139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58263" y="33358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58263" y="33358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449049" y="3793954"/>
            <a:ext cx="2315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Fetch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Output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Values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Whitelist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Step</a:t>
            </a:r>
            <a:r>
              <a:rPr spc="-130" dirty="0"/>
              <a:t> </a:t>
            </a:r>
            <a:r>
              <a:rPr spc="-65" dirty="0"/>
              <a:t>1</a:t>
            </a:r>
            <a:r>
              <a:rPr spc="-125" dirty="0"/>
              <a:t> </a:t>
            </a:r>
            <a:r>
              <a:rPr spc="-185" dirty="0"/>
              <a:t>-</a:t>
            </a:r>
            <a:r>
              <a:rPr spc="-125" dirty="0"/>
              <a:t> </a:t>
            </a:r>
            <a:r>
              <a:rPr spc="-40" dirty="0"/>
              <a:t>Create</a:t>
            </a:r>
            <a:r>
              <a:rPr spc="-130" dirty="0"/>
              <a:t> a</a:t>
            </a:r>
            <a:r>
              <a:rPr spc="-125" dirty="0"/>
              <a:t> </a:t>
            </a:r>
            <a:r>
              <a:rPr spc="-60" dirty="0"/>
              <a:t>Project</a:t>
            </a:r>
            <a:r>
              <a:rPr spc="-125" dirty="0"/>
              <a:t> </a:t>
            </a:r>
            <a:r>
              <a:rPr spc="-25" dirty="0"/>
              <a:t>with</a:t>
            </a:r>
            <a:r>
              <a:rPr spc="-130" dirty="0"/>
              <a:t> </a:t>
            </a:r>
            <a:r>
              <a:rPr spc="75" dirty="0"/>
              <a:t>Output</a:t>
            </a:r>
            <a:r>
              <a:rPr spc="-125" dirty="0"/>
              <a:t> </a:t>
            </a:r>
            <a:r>
              <a:rPr spc="-160" dirty="0"/>
              <a:t>Values</a:t>
            </a:r>
            <a:r>
              <a:rPr spc="-125" dirty="0"/>
              <a:t> </a:t>
            </a:r>
            <a:r>
              <a:rPr spc="-70" dirty="0"/>
              <a:t>&amp;</a:t>
            </a:r>
            <a:r>
              <a:rPr spc="-130" dirty="0"/>
              <a:t> </a:t>
            </a:r>
            <a:r>
              <a:rPr spc="-170" dirty="0"/>
              <a:t>S3</a:t>
            </a:r>
            <a:r>
              <a:rPr spc="-125" dirty="0"/>
              <a:t> </a:t>
            </a:r>
            <a:r>
              <a:rPr spc="-45" dirty="0"/>
              <a:t>Backend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850" y="1898404"/>
            <a:ext cx="3244074" cy="16220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9425" y="1714052"/>
            <a:ext cx="4072549" cy="199072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662087" y="2631334"/>
            <a:ext cx="772160" cy="31115"/>
            <a:chOff x="3662087" y="2631334"/>
            <a:chExt cx="772160" cy="31115"/>
          </a:xfrm>
        </p:grpSpPr>
        <p:sp>
          <p:nvSpPr>
            <p:cNvPr id="9" name="object 9"/>
            <p:cNvSpPr/>
            <p:nvPr/>
          </p:nvSpPr>
          <p:spPr>
            <a:xfrm>
              <a:off x="3666849" y="2646775"/>
              <a:ext cx="744220" cy="2540"/>
            </a:xfrm>
            <a:custGeom>
              <a:avLst/>
              <a:gdLst/>
              <a:ahLst/>
              <a:cxnLst/>
              <a:rect l="l" t="t" r="r" b="b"/>
              <a:pathLst>
                <a:path w="744220" h="2539">
                  <a:moveTo>
                    <a:pt x="0" y="2298"/>
                  </a:moveTo>
                  <a:lnTo>
                    <a:pt x="7437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99862" y="263609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65" y="21423"/>
                  </a:moveTo>
                  <a:lnTo>
                    <a:pt x="10744" y="10678"/>
                  </a:lnTo>
                  <a:lnTo>
                    <a:pt x="0" y="0"/>
                  </a:lnTo>
                  <a:lnTo>
                    <a:pt x="29462" y="10620"/>
                  </a:lnTo>
                  <a:lnTo>
                    <a:pt x="65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99862" y="263609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4" y="10678"/>
                  </a:moveTo>
                  <a:lnTo>
                    <a:pt x="65" y="21423"/>
                  </a:lnTo>
                  <a:lnTo>
                    <a:pt x="29462" y="10620"/>
                  </a:lnTo>
                  <a:lnTo>
                    <a:pt x="0" y="0"/>
                  </a:lnTo>
                  <a:lnTo>
                    <a:pt x="10744" y="1067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Step</a:t>
            </a:r>
            <a:r>
              <a:rPr spc="-125" dirty="0"/>
              <a:t> </a:t>
            </a:r>
            <a:r>
              <a:rPr spc="-65" dirty="0"/>
              <a:t>2</a:t>
            </a:r>
            <a:r>
              <a:rPr spc="-125" dirty="0"/>
              <a:t> </a:t>
            </a:r>
            <a:r>
              <a:rPr spc="-185" dirty="0"/>
              <a:t>-</a:t>
            </a:r>
            <a:r>
              <a:rPr spc="-125" dirty="0"/>
              <a:t> </a:t>
            </a:r>
            <a:r>
              <a:rPr spc="-85" dirty="0"/>
              <a:t>Reference</a:t>
            </a:r>
            <a:r>
              <a:rPr spc="-120" dirty="0"/>
              <a:t> </a:t>
            </a:r>
            <a:r>
              <a:rPr spc="75" dirty="0"/>
              <a:t>Output</a:t>
            </a:r>
            <a:r>
              <a:rPr spc="-125" dirty="0"/>
              <a:t> </a:t>
            </a:r>
            <a:r>
              <a:rPr spc="-160" dirty="0"/>
              <a:t>Values</a:t>
            </a:r>
            <a:r>
              <a:rPr spc="-125" dirty="0"/>
              <a:t> </a:t>
            </a:r>
            <a:r>
              <a:rPr spc="-25" dirty="0"/>
              <a:t>from</a:t>
            </a:r>
            <a:r>
              <a:rPr spc="-120" dirty="0"/>
              <a:t> </a:t>
            </a:r>
            <a:r>
              <a:rPr spc="-55" dirty="0"/>
              <a:t>Different</a:t>
            </a:r>
            <a:r>
              <a:rPr spc="-125" dirty="0"/>
              <a:t> </a:t>
            </a:r>
            <a:r>
              <a:rPr spc="-10" dirty="0"/>
              <a:t>Project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9600" y="1650600"/>
            <a:ext cx="4892326" cy="20904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75" y="2084900"/>
            <a:ext cx="2861536" cy="144577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156112" y="2678084"/>
            <a:ext cx="772160" cy="31115"/>
            <a:chOff x="3156112" y="2678084"/>
            <a:chExt cx="772160" cy="31115"/>
          </a:xfrm>
        </p:grpSpPr>
        <p:sp>
          <p:nvSpPr>
            <p:cNvPr id="9" name="object 9"/>
            <p:cNvSpPr/>
            <p:nvPr/>
          </p:nvSpPr>
          <p:spPr>
            <a:xfrm>
              <a:off x="3160874" y="2693525"/>
              <a:ext cx="744220" cy="2540"/>
            </a:xfrm>
            <a:custGeom>
              <a:avLst/>
              <a:gdLst/>
              <a:ahLst/>
              <a:cxnLst/>
              <a:rect l="l" t="t" r="r" b="b"/>
              <a:pathLst>
                <a:path w="744220" h="2539">
                  <a:moveTo>
                    <a:pt x="0" y="2298"/>
                  </a:moveTo>
                  <a:lnTo>
                    <a:pt x="7437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3887" y="26828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65" y="21423"/>
                  </a:moveTo>
                  <a:lnTo>
                    <a:pt x="10744" y="10678"/>
                  </a:lnTo>
                  <a:lnTo>
                    <a:pt x="0" y="0"/>
                  </a:lnTo>
                  <a:lnTo>
                    <a:pt x="29462" y="10620"/>
                  </a:lnTo>
                  <a:lnTo>
                    <a:pt x="65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93887" y="268284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44" y="10678"/>
                  </a:moveTo>
                  <a:lnTo>
                    <a:pt x="65" y="21423"/>
                  </a:lnTo>
                  <a:lnTo>
                    <a:pt x="29462" y="10620"/>
                  </a:lnTo>
                  <a:lnTo>
                    <a:pt x="0" y="0"/>
                  </a:lnTo>
                  <a:lnTo>
                    <a:pt x="10744" y="1067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4643" y="1715316"/>
            <a:ext cx="245364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dirty="0">
                <a:solidFill>
                  <a:srgbClr val="000000"/>
                </a:solidFill>
                <a:latin typeface="Arial"/>
                <a:cs typeface="Arial"/>
              </a:rPr>
              <a:t>Terraform</a:t>
            </a:r>
            <a:r>
              <a:rPr sz="2300" b="1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00" b="1" spc="-10" dirty="0">
                <a:solidFill>
                  <a:srgbClr val="000000"/>
                </a:solidFill>
                <a:latin typeface="Arial"/>
                <a:cs typeface="Arial"/>
              </a:rPr>
              <a:t>Import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48793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</a:t>
            </a:r>
            <a:r>
              <a:rPr spc="-140" dirty="0"/>
              <a:t> </a:t>
            </a:r>
            <a:r>
              <a:rPr spc="-100" dirty="0"/>
              <a:t>are</a:t>
            </a:r>
            <a:r>
              <a:rPr spc="-140" dirty="0"/>
              <a:t> </a:t>
            </a:r>
            <a:r>
              <a:rPr dirty="0"/>
              <a:t>the</a:t>
            </a:r>
            <a:r>
              <a:rPr spc="-135" dirty="0"/>
              <a:t> </a:t>
            </a:r>
            <a:r>
              <a:rPr spc="-20" dirty="0"/>
              <a:t>Options!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9475" y="864365"/>
            <a:ext cx="5857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There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are </a:t>
            </a:r>
            <a:r>
              <a:rPr sz="1800" spc="-60" dirty="0">
                <a:solidFill>
                  <a:srgbClr val="595959"/>
                </a:solidFill>
                <a:latin typeface="Times New Roman"/>
                <a:cs typeface="Times New Roman"/>
              </a:rPr>
              <a:t>many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popular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source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code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595959"/>
                </a:solidFill>
                <a:latin typeface="Times New Roman"/>
                <a:cs typeface="Times New Roman"/>
              </a:rPr>
              <a:t>editors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available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market.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1637" y="2503137"/>
            <a:ext cx="2117090" cy="803275"/>
            <a:chOff x="631637" y="2503137"/>
            <a:chExt cx="2117090" cy="803275"/>
          </a:xfrm>
        </p:grpSpPr>
        <p:sp>
          <p:nvSpPr>
            <p:cNvPr id="8" name="object 8"/>
            <p:cNvSpPr/>
            <p:nvPr/>
          </p:nvSpPr>
          <p:spPr>
            <a:xfrm>
              <a:off x="636400" y="2507900"/>
              <a:ext cx="2107565" cy="793750"/>
            </a:xfrm>
            <a:custGeom>
              <a:avLst/>
              <a:gdLst/>
              <a:ahLst/>
              <a:cxnLst/>
              <a:rect l="l" t="t" r="r" b="b"/>
              <a:pathLst>
                <a:path w="2107565" h="793750">
                  <a:moveTo>
                    <a:pt x="1975297" y="793199"/>
                  </a:move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975297" y="0"/>
                  </a:lnTo>
                  <a:lnTo>
                    <a:pt x="2025889" y="10063"/>
                  </a:lnTo>
                  <a:lnTo>
                    <a:pt x="2068778" y="38721"/>
                  </a:lnTo>
                  <a:lnTo>
                    <a:pt x="2097436" y="81610"/>
                  </a:lnTo>
                  <a:lnTo>
                    <a:pt x="2107499" y="132202"/>
                  </a:lnTo>
                  <a:lnTo>
                    <a:pt x="2107499" y="660997"/>
                  </a:lnTo>
                  <a:lnTo>
                    <a:pt x="2100760" y="702783"/>
                  </a:lnTo>
                  <a:lnTo>
                    <a:pt x="2081992" y="739074"/>
                  </a:lnTo>
                  <a:lnTo>
                    <a:pt x="2053374" y="767692"/>
                  </a:lnTo>
                  <a:lnTo>
                    <a:pt x="2017083" y="786460"/>
                  </a:lnTo>
                  <a:lnTo>
                    <a:pt x="1975297" y="7931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400" y="2507900"/>
              <a:ext cx="2107565" cy="793750"/>
            </a:xfrm>
            <a:custGeom>
              <a:avLst/>
              <a:gdLst/>
              <a:ahLst/>
              <a:cxnLst/>
              <a:rect l="l" t="t" r="r" b="b"/>
              <a:pathLst>
                <a:path w="2107565" h="793750">
                  <a:moveTo>
                    <a:pt x="0" y="132202"/>
                  </a:move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975297" y="0"/>
                  </a:lnTo>
                  <a:lnTo>
                    <a:pt x="2025889" y="10063"/>
                  </a:lnTo>
                  <a:lnTo>
                    <a:pt x="2068778" y="38721"/>
                  </a:lnTo>
                  <a:lnTo>
                    <a:pt x="2097436" y="81610"/>
                  </a:lnTo>
                  <a:lnTo>
                    <a:pt x="2107499" y="132202"/>
                  </a:lnTo>
                  <a:lnTo>
                    <a:pt x="2107499" y="660997"/>
                  </a:lnTo>
                  <a:lnTo>
                    <a:pt x="2100760" y="702783"/>
                  </a:lnTo>
                  <a:lnTo>
                    <a:pt x="2081992" y="739074"/>
                  </a:lnTo>
                  <a:lnTo>
                    <a:pt x="2053374" y="767692"/>
                  </a:lnTo>
                  <a:lnTo>
                    <a:pt x="2017083" y="786460"/>
                  </a:lnTo>
                  <a:lnTo>
                    <a:pt x="1975297" y="793199"/>
                  </a:ln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6647" y="2779913"/>
            <a:ext cx="1665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Source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Editors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39071" y="1499124"/>
            <a:ext cx="4799965" cy="3188970"/>
            <a:chOff x="2739071" y="1499124"/>
            <a:chExt cx="4799965" cy="31889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4450" y="1499124"/>
              <a:ext cx="2854522" cy="14941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9634" y="3193580"/>
              <a:ext cx="2784164" cy="14941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44049" y="2256697"/>
              <a:ext cx="1910080" cy="648335"/>
            </a:xfrm>
            <a:custGeom>
              <a:avLst/>
              <a:gdLst/>
              <a:ahLst/>
              <a:cxnLst/>
              <a:rect l="l" t="t" r="r" b="b"/>
              <a:pathLst>
                <a:path w="1910079" h="648335">
                  <a:moveTo>
                    <a:pt x="0" y="647714"/>
                  </a:moveTo>
                  <a:lnTo>
                    <a:pt x="190948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39952" y="2249994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19">
                  <a:moveTo>
                    <a:pt x="6881" y="20287"/>
                  </a:moveTo>
                  <a:lnTo>
                    <a:pt x="13584" y="6702"/>
                  </a:lnTo>
                  <a:lnTo>
                    <a:pt x="0" y="0"/>
                  </a:lnTo>
                  <a:lnTo>
                    <a:pt x="31310" y="690"/>
                  </a:lnTo>
                  <a:lnTo>
                    <a:pt x="6881" y="2028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39952" y="2249994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19">
                  <a:moveTo>
                    <a:pt x="13584" y="6702"/>
                  </a:moveTo>
                  <a:lnTo>
                    <a:pt x="6881" y="20287"/>
                  </a:lnTo>
                  <a:lnTo>
                    <a:pt x="31310" y="690"/>
                  </a:lnTo>
                  <a:lnTo>
                    <a:pt x="0" y="0"/>
                  </a:lnTo>
                  <a:lnTo>
                    <a:pt x="13584" y="67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43834" y="2904467"/>
              <a:ext cx="1946910" cy="1021080"/>
            </a:xfrm>
            <a:custGeom>
              <a:avLst/>
              <a:gdLst/>
              <a:ahLst/>
              <a:cxnLst/>
              <a:rect l="l" t="t" r="r" b="b"/>
              <a:pathLst>
                <a:path w="1946910" h="1021079">
                  <a:moveTo>
                    <a:pt x="0" y="0"/>
                  </a:moveTo>
                  <a:lnTo>
                    <a:pt x="1946891" y="102103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76264" y="3911045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4" h="23495">
                  <a:moveTo>
                    <a:pt x="31038" y="23154"/>
                  </a:moveTo>
                  <a:lnTo>
                    <a:pt x="0" y="18972"/>
                  </a:lnTo>
                  <a:lnTo>
                    <a:pt x="14461" y="14461"/>
                  </a:lnTo>
                  <a:lnTo>
                    <a:pt x="9949" y="0"/>
                  </a:lnTo>
                  <a:lnTo>
                    <a:pt x="31038" y="2315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76264" y="3911045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4" h="23495">
                  <a:moveTo>
                    <a:pt x="14461" y="14461"/>
                  </a:moveTo>
                  <a:lnTo>
                    <a:pt x="0" y="18972"/>
                  </a:lnTo>
                  <a:lnTo>
                    <a:pt x="31038" y="23154"/>
                  </a:lnTo>
                  <a:lnTo>
                    <a:pt x="9949" y="0"/>
                  </a:lnTo>
                  <a:lnTo>
                    <a:pt x="14461" y="1446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25" rIns="0" bIns="0" rtlCol="0">
            <a:spAutoFit/>
          </a:bodyPr>
          <a:lstStyle/>
          <a:p>
            <a:pPr marL="2539365">
              <a:lnSpc>
                <a:spcPct val="100000"/>
              </a:lnSpc>
              <a:spcBef>
                <a:spcPts val="100"/>
              </a:spcBef>
            </a:pPr>
            <a:r>
              <a:rPr spc="-110" dirty="0">
                <a:solidFill>
                  <a:srgbClr val="93C47D"/>
                </a:solidFill>
              </a:rPr>
              <a:t>Typical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55" dirty="0">
                <a:solidFill>
                  <a:srgbClr val="93C47D"/>
                </a:solidFill>
              </a:rPr>
              <a:t>Challenge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012293"/>
            <a:ext cx="789559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happen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organization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manually.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Organization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now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wants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resources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400" y="3195799"/>
            <a:ext cx="1871000" cy="14040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420562" y="2976012"/>
            <a:ext cx="2534920" cy="1414145"/>
            <a:chOff x="4420562" y="2976012"/>
            <a:chExt cx="2534920" cy="1414145"/>
          </a:xfrm>
        </p:grpSpPr>
        <p:sp>
          <p:nvSpPr>
            <p:cNvPr id="7" name="object 7"/>
            <p:cNvSpPr/>
            <p:nvPr/>
          </p:nvSpPr>
          <p:spPr>
            <a:xfrm>
              <a:off x="4425324" y="2980775"/>
              <a:ext cx="2525395" cy="1404620"/>
            </a:xfrm>
            <a:custGeom>
              <a:avLst/>
              <a:gdLst/>
              <a:ahLst/>
              <a:cxnLst/>
              <a:rect l="l" t="t" r="r" b="b"/>
              <a:pathLst>
                <a:path w="2525395" h="1404620">
                  <a:moveTo>
                    <a:pt x="2291094" y="1403999"/>
                  </a:moveTo>
                  <a:lnTo>
                    <a:pt x="234004" y="1403999"/>
                  </a:lnTo>
                  <a:lnTo>
                    <a:pt x="186844" y="1399245"/>
                  </a:lnTo>
                  <a:lnTo>
                    <a:pt x="142919" y="1385610"/>
                  </a:lnTo>
                  <a:lnTo>
                    <a:pt x="103170" y="1364035"/>
                  </a:lnTo>
                  <a:lnTo>
                    <a:pt x="68538" y="1335461"/>
                  </a:lnTo>
                  <a:lnTo>
                    <a:pt x="39964" y="1300829"/>
                  </a:lnTo>
                  <a:lnTo>
                    <a:pt x="18389" y="1261080"/>
                  </a:lnTo>
                  <a:lnTo>
                    <a:pt x="4754" y="1217155"/>
                  </a:lnTo>
                  <a:lnTo>
                    <a:pt x="0" y="1169995"/>
                  </a:lnTo>
                  <a:lnTo>
                    <a:pt x="0" y="234004"/>
                  </a:lnTo>
                  <a:lnTo>
                    <a:pt x="4754" y="186844"/>
                  </a:lnTo>
                  <a:lnTo>
                    <a:pt x="18389" y="142919"/>
                  </a:lnTo>
                  <a:lnTo>
                    <a:pt x="39964" y="103170"/>
                  </a:lnTo>
                  <a:lnTo>
                    <a:pt x="68538" y="68538"/>
                  </a:lnTo>
                  <a:lnTo>
                    <a:pt x="103170" y="39964"/>
                  </a:lnTo>
                  <a:lnTo>
                    <a:pt x="142919" y="18389"/>
                  </a:lnTo>
                  <a:lnTo>
                    <a:pt x="186844" y="4754"/>
                  </a:lnTo>
                  <a:lnTo>
                    <a:pt x="234004" y="0"/>
                  </a:lnTo>
                  <a:lnTo>
                    <a:pt x="2291094" y="0"/>
                  </a:lnTo>
                  <a:lnTo>
                    <a:pt x="2336960" y="4537"/>
                  </a:lnTo>
                  <a:lnTo>
                    <a:pt x="2380645" y="17812"/>
                  </a:lnTo>
                  <a:lnTo>
                    <a:pt x="2420921" y="39315"/>
                  </a:lnTo>
                  <a:lnTo>
                    <a:pt x="2456561" y="68538"/>
                  </a:lnTo>
                  <a:lnTo>
                    <a:pt x="2485784" y="104178"/>
                  </a:lnTo>
                  <a:lnTo>
                    <a:pt x="2507287" y="144455"/>
                  </a:lnTo>
                  <a:lnTo>
                    <a:pt x="2520562" y="188139"/>
                  </a:lnTo>
                  <a:lnTo>
                    <a:pt x="2525099" y="234004"/>
                  </a:lnTo>
                  <a:lnTo>
                    <a:pt x="2525099" y="1169995"/>
                  </a:lnTo>
                  <a:lnTo>
                    <a:pt x="2520345" y="1217155"/>
                  </a:lnTo>
                  <a:lnTo>
                    <a:pt x="2506710" y="1261080"/>
                  </a:lnTo>
                  <a:lnTo>
                    <a:pt x="2485135" y="1300829"/>
                  </a:lnTo>
                  <a:lnTo>
                    <a:pt x="2456561" y="1335461"/>
                  </a:lnTo>
                  <a:lnTo>
                    <a:pt x="2421929" y="1364035"/>
                  </a:lnTo>
                  <a:lnTo>
                    <a:pt x="2382180" y="1385610"/>
                  </a:lnTo>
                  <a:lnTo>
                    <a:pt x="2338255" y="1399245"/>
                  </a:lnTo>
                  <a:lnTo>
                    <a:pt x="2291094" y="14039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25324" y="2980775"/>
              <a:ext cx="2525395" cy="1404620"/>
            </a:xfrm>
            <a:custGeom>
              <a:avLst/>
              <a:gdLst/>
              <a:ahLst/>
              <a:cxnLst/>
              <a:rect l="l" t="t" r="r" b="b"/>
              <a:pathLst>
                <a:path w="2525395" h="1404620">
                  <a:moveTo>
                    <a:pt x="0" y="234004"/>
                  </a:moveTo>
                  <a:lnTo>
                    <a:pt x="4754" y="186844"/>
                  </a:lnTo>
                  <a:lnTo>
                    <a:pt x="18389" y="142919"/>
                  </a:lnTo>
                  <a:lnTo>
                    <a:pt x="39964" y="103170"/>
                  </a:lnTo>
                  <a:lnTo>
                    <a:pt x="68538" y="68538"/>
                  </a:lnTo>
                  <a:lnTo>
                    <a:pt x="103170" y="39964"/>
                  </a:lnTo>
                  <a:lnTo>
                    <a:pt x="142919" y="18389"/>
                  </a:lnTo>
                  <a:lnTo>
                    <a:pt x="186844" y="4754"/>
                  </a:lnTo>
                  <a:lnTo>
                    <a:pt x="234004" y="0"/>
                  </a:lnTo>
                  <a:lnTo>
                    <a:pt x="2291094" y="0"/>
                  </a:lnTo>
                  <a:lnTo>
                    <a:pt x="2336960" y="4537"/>
                  </a:lnTo>
                  <a:lnTo>
                    <a:pt x="2380645" y="17812"/>
                  </a:lnTo>
                  <a:lnTo>
                    <a:pt x="2420921" y="39315"/>
                  </a:lnTo>
                  <a:lnTo>
                    <a:pt x="2456561" y="68538"/>
                  </a:lnTo>
                  <a:lnTo>
                    <a:pt x="2485784" y="104178"/>
                  </a:lnTo>
                  <a:lnTo>
                    <a:pt x="2507287" y="144455"/>
                  </a:lnTo>
                  <a:lnTo>
                    <a:pt x="2520562" y="188139"/>
                  </a:lnTo>
                  <a:lnTo>
                    <a:pt x="2525099" y="234004"/>
                  </a:lnTo>
                  <a:lnTo>
                    <a:pt x="2525099" y="1169995"/>
                  </a:lnTo>
                  <a:lnTo>
                    <a:pt x="2520345" y="1217155"/>
                  </a:lnTo>
                  <a:lnTo>
                    <a:pt x="2506710" y="1261080"/>
                  </a:lnTo>
                  <a:lnTo>
                    <a:pt x="2485135" y="1300829"/>
                  </a:lnTo>
                  <a:lnTo>
                    <a:pt x="2456561" y="1335461"/>
                  </a:lnTo>
                  <a:lnTo>
                    <a:pt x="2421929" y="1364035"/>
                  </a:lnTo>
                  <a:lnTo>
                    <a:pt x="2382180" y="1385610"/>
                  </a:lnTo>
                  <a:lnTo>
                    <a:pt x="2338255" y="1399245"/>
                  </a:lnTo>
                  <a:lnTo>
                    <a:pt x="2291094" y="1403999"/>
                  </a:lnTo>
                  <a:lnTo>
                    <a:pt x="234004" y="1403999"/>
                  </a:lnTo>
                  <a:lnTo>
                    <a:pt x="186844" y="1399245"/>
                  </a:lnTo>
                  <a:lnTo>
                    <a:pt x="142919" y="1385610"/>
                  </a:lnTo>
                  <a:lnTo>
                    <a:pt x="103170" y="1364035"/>
                  </a:lnTo>
                  <a:lnTo>
                    <a:pt x="68538" y="1335461"/>
                  </a:lnTo>
                  <a:lnTo>
                    <a:pt x="39964" y="1300829"/>
                  </a:lnTo>
                  <a:lnTo>
                    <a:pt x="18389" y="1261080"/>
                  </a:lnTo>
                  <a:lnTo>
                    <a:pt x="4754" y="1217155"/>
                  </a:lnTo>
                  <a:lnTo>
                    <a:pt x="0" y="1169995"/>
                  </a:lnTo>
                  <a:lnTo>
                    <a:pt x="0" y="23400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3575" y="3430325"/>
              <a:ext cx="623524" cy="6235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25" y="3475514"/>
              <a:ext cx="533149" cy="5331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993375" y="4512513"/>
            <a:ext cx="1496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Manually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124" rIns="0" bIns="0" rtlCol="0">
            <a:spAutoFit/>
          </a:bodyPr>
          <a:lstStyle/>
          <a:p>
            <a:pPr marL="2539365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rgbClr val="93C47D"/>
                </a:solidFill>
              </a:rPr>
              <a:t>Earlier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Approach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2025" y="978493"/>
            <a:ext cx="779145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older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approach,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import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would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associated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environment.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still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write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scratch.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76787" y="3444688"/>
            <a:ext cx="1441450" cy="31115"/>
            <a:chOff x="2776787" y="3444688"/>
            <a:chExt cx="1441450" cy="31115"/>
          </a:xfrm>
        </p:grpSpPr>
        <p:sp>
          <p:nvSpPr>
            <p:cNvPr id="6" name="object 6"/>
            <p:cNvSpPr/>
            <p:nvPr/>
          </p:nvSpPr>
          <p:spPr>
            <a:xfrm>
              <a:off x="2776787" y="3460162"/>
              <a:ext cx="1417955" cy="0"/>
            </a:xfrm>
            <a:custGeom>
              <a:avLst/>
              <a:gdLst/>
              <a:ahLst/>
              <a:cxnLst/>
              <a:rect l="l" t="t" r="r" b="b"/>
              <a:pathLst>
                <a:path w="1417954">
                  <a:moveTo>
                    <a:pt x="0" y="0"/>
                  </a:moveTo>
                  <a:lnTo>
                    <a:pt x="14175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83632" y="34494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83632" y="34494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541899" y="3818287"/>
            <a:ext cx="1261745" cy="410209"/>
            <a:chOff x="6541899" y="3818287"/>
            <a:chExt cx="1261745" cy="410209"/>
          </a:xfrm>
        </p:grpSpPr>
        <p:sp>
          <p:nvSpPr>
            <p:cNvPr id="10" name="object 10"/>
            <p:cNvSpPr/>
            <p:nvPr/>
          </p:nvSpPr>
          <p:spPr>
            <a:xfrm>
              <a:off x="6546662" y="3823049"/>
              <a:ext cx="1252220" cy="400685"/>
            </a:xfrm>
            <a:custGeom>
              <a:avLst/>
              <a:gdLst/>
              <a:ahLst/>
              <a:cxnLst/>
              <a:rect l="l" t="t" r="r" b="b"/>
              <a:pathLst>
                <a:path w="1252220" h="400685">
                  <a:moveTo>
                    <a:pt x="1185198" y="400199"/>
                  </a:moveTo>
                  <a:lnTo>
                    <a:pt x="66701" y="400199"/>
                  </a:lnTo>
                  <a:lnTo>
                    <a:pt x="40738" y="394958"/>
                  </a:lnTo>
                  <a:lnTo>
                    <a:pt x="19536" y="380663"/>
                  </a:lnTo>
                  <a:lnTo>
                    <a:pt x="5241" y="359461"/>
                  </a:lnTo>
                  <a:lnTo>
                    <a:pt x="0" y="333498"/>
                  </a:lnTo>
                  <a:lnTo>
                    <a:pt x="0" y="66701"/>
                  </a:lnTo>
                  <a:lnTo>
                    <a:pt x="5241" y="40738"/>
                  </a:lnTo>
                  <a:lnTo>
                    <a:pt x="19536" y="19536"/>
                  </a:lnTo>
                  <a:lnTo>
                    <a:pt x="40738" y="5241"/>
                  </a:lnTo>
                  <a:lnTo>
                    <a:pt x="66701" y="0"/>
                  </a:lnTo>
                  <a:lnTo>
                    <a:pt x="1185198" y="0"/>
                  </a:lnTo>
                  <a:lnTo>
                    <a:pt x="1222204" y="11206"/>
                  </a:lnTo>
                  <a:lnTo>
                    <a:pt x="1246822" y="41175"/>
                  </a:lnTo>
                  <a:lnTo>
                    <a:pt x="1251899" y="66701"/>
                  </a:lnTo>
                  <a:lnTo>
                    <a:pt x="1251899" y="333498"/>
                  </a:lnTo>
                  <a:lnTo>
                    <a:pt x="1246658" y="359461"/>
                  </a:lnTo>
                  <a:lnTo>
                    <a:pt x="1232363" y="380663"/>
                  </a:lnTo>
                  <a:lnTo>
                    <a:pt x="1211161" y="394958"/>
                  </a:lnTo>
                  <a:lnTo>
                    <a:pt x="1185198" y="4001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46662" y="3823049"/>
              <a:ext cx="1252220" cy="400685"/>
            </a:xfrm>
            <a:custGeom>
              <a:avLst/>
              <a:gdLst/>
              <a:ahLst/>
              <a:cxnLst/>
              <a:rect l="l" t="t" r="r" b="b"/>
              <a:pathLst>
                <a:path w="1252220" h="400685">
                  <a:moveTo>
                    <a:pt x="0" y="66701"/>
                  </a:moveTo>
                  <a:lnTo>
                    <a:pt x="5241" y="40738"/>
                  </a:lnTo>
                  <a:lnTo>
                    <a:pt x="19536" y="19536"/>
                  </a:lnTo>
                  <a:lnTo>
                    <a:pt x="40738" y="5241"/>
                  </a:lnTo>
                  <a:lnTo>
                    <a:pt x="66701" y="0"/>
                  </a:lnTo>
                  <a:lnTo>
                    <a:pt x="1185198" y="0"/>
                  </a:lnTo>
                  <a:lnTo>
                    <a:pt x="1222204" y="11206"/>
                  </a:lnTo>
                  <a:lnTo>
                    <a:pt x="1246822" y="41175"/>
                  </a:lnTo>
                  <a:lnTo>
                    <a:pt x="1251899" y="66701"/>
                  </a:lnTo>
                  <a:lnTo>
                    <a:pt x="1251899" y="333498"/>
                  </a:lnTo>
                  <a:lnTo>
                    <a:pt x="1246658" y="359461"/>
                  </a:lnTo>
                  <a:lnTo>
                    <a:pt x="1232363" y="380663"/>
                  </a:lnTo>
                  <a:lnTo>
                    <a:pt x="1211161" y="394958"/>
                  </a:lnTo>
                  <a:lnTo>
                    <a:pt x="1185198" y="400199"/>
                  </a:lnTo>
                  <a:lnTo>
                    <a:pt x="66701" y="400199"/>
                  </a:lnTo>
                  <a:lnTo>
                    <a:pt x="40738" y="394958"/>
                  </a:lnTo>
                  <a:lnTo>
                    <a:pt x="19536" y="380663"/>
                  </a:lnTo>
                  <a:lnTo>
                    <a:pt x="5241" y="359461"/>
                  </a:lnTo>
                  <a:lnTo>
                    <a:pt x="0" y="333498"/>
                  </a:lnTo>
                  <a:lnTo>
                    <a:pt x="0" y="667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2275" y="2693262"/>
            <a:ext cx="2534920" cy="1534160"/>
            <a:chOff x="112275" y="2693262"/>
            <a:chExt cx="2534920" cy="1534160"/>
          </a:xfrm>
        </p:grpSpPr>
        <p:sp>
          <p:nvSpPr>
            <p:cNvPr id="13" name="object 13"/>
            <p:cNvSpPr/>
            <p:nvPr/>
          </p:nvSpPr>
          <p:spPr>
            <a:xfrm>
              <a:off x="117037" y="2698025"/>
              <a:ext cx="2525395" cy="1524635"/>
            </a:xfrm>
            <a:custGeom>
              <a:avLst/>
              <a:gdLst/>
              <a:ahLst/>
              <a:cxnLst/>
              <a:rect l="l" t="t" r="r" b="b"/>
              <a:pathLst>
                <a:path w="2525395" h="1524635">
                  <a:moveTo>
                    <a:pt x="2271044" y="1524299"/>
                  </a:moveTo>
                  <a:lnTo>
                    <a:pt x="254055" y="1524299"/>
                  </a:lnTo>
                  <a:lnTo>
                    <a:pt x="208388" y="1520206"/>
                  </a:lnTo>
                  <a:lnTo>
                    <a:pt x="165407" y="1508405"/>
                  </a:lnTo>
                  <a:lnTo>
                    <a:pt x="125828" y="1489614"/>
                  </a:lnTo>
                  <a:lnTo>
                    <a:pt x="90370" y="1464549"/>
                  </a:lnTo>
                  <a:lnTo>
                    <a:pt x="59750" y="1433929"/>
                  </a:lnTo>
                  <a:lnTo>
                    <a:pt x="34685" y="1398471"/>
                  </a:lnTo>
                  <a:lnTo>
                    <a:pt x="15894" y="1358893"/>
                  </a:lnTo>
                  <a:lnTo>
                    <a:pt x="4093" y="1315911"/>
                  </a:lnTo>
                  <a:lnTo>
                    <a:pt x="0" y="1270244"/>
                  </a:lnTo>
                  <a:lnTo>
                    <a:pt x="0" y="254054"/>
                  </a:lnTo>
                  <a:lnTo>
                    <a:pt x="4093" y="208388"/>
                  </a:lnTo>
                  <a:lnTo>
                    <a:pt x="15894" y="165406"/>
                  </a:lnTo>
                  <a:lnTo>
                    <a:pt x="34685" y="125828"/>
                  </a:lnTo>
                  <a:lnTo>
                    <a:pt x="59750" y="90370"/>
                  </a:lnTo>
                  <a:lnTo>
                    <a:pt x="90370" y="59750"/>
                  </a:lnTo>
                  <a:lnTo>
                    <a:pt x="125828" y="34685"/>
                  </a:lnTo>
                  <a:lnTo>
                    <a:pt x="165407" y="15894"/>
                  </a:lnTo>
                  <a:lnTo>
                    <a:pt x="208388" y="4093"/>
                  </a:lnTo>
                  <a:lnTo>
                    <a:pt x="254055" y="0"/>
                  </a:lnTo>
                  <a:lnTo>
                    <a:pt x="2271044" y="0"/>
                  </a:lnTo>
                  <a:lnTo>
                    <a:pt x="2320840" y="4926"/>
                  </a:lnTo>
                  <a:lnTo>
                    <a:pt x="2368267" y="19338"/>
                  </a:lnTo>
                  <a:lnTo>
                    <a:pt x="2411994" y="42684"/>
                  </a:lnTo>
                  <a:lnTo>
                    <a:pt x="2450688" y="74410"/>
                  </a:lnTo>
                  <a:lnTo>
                    <a:pt x="2482415" y="113105"/>
                  </a:lnTo>
                  <a:lnTo>
                    <a:pt x="2505761" y="156832"/>
                  </a:lnTo>
                  <a:lnTo>
                    <a:pt x="2520173" y="204259"/>
                  </a:lnTo>
                  <a:lnTo>
                    <a:pt x="2525099" y="254054"/>
                  </a:lnTo>
                  <a:lnTo>
                    <a:pt x="2525099" y="1270244"/>
                  </a:lnTo>
                  <a:lnTo>
                    <a:pt x="2521006" y="1315911"/>
                  </a:lnTo>
                  <a:lnTo>
                    <a:pt x="2509205" y="1358893"/>
                  </a:lnTo>
                  <a:lnTo>
                    <a:pt x="2490414" y="1398471"/>
                  </a:lnTo>
                  <a:lnTo>
                    <a:pt x="2465349" y="1433929"/>
                  </a:lnTo>
                  <a:lnTo>
                    <a:pt x="2434729" y="1464549"/>
                  </a:lnTo>
                  <a:lnTo>
                    <a:pt x="2399271" y="1489614"/>
                  </a:lnTo>
                  <a:lnTo>
                    <a:pt x="2359693" y="1508405"/>
                  </a:lnTo>
                  <a:lnTo>
                    <a:pt x="2316711" y="1520206"/>
                  </a:lnTo>
                  <a:lnTo>
                    <a:pt x="2271044" y="15242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7037" y="2698025"/>
              <a:ext cx="2525395" cy="1524635"/>
            </a:xfrm>
            <a:custGeom>
              <a:avLst/>
              <a:gdLst/>
              <a:ahLst/>
              <a:cxnLst/>
              <a:rect l="l" t="t" r="r" b="b"/>
              <a:pathLst>
                <a:path w="2525395" h="1524635">
                  <a:moveTo>
                    <a:pt x="0" y="254054"/>
                  </a:moveTo>
                  <a:lnTo>
                    <a:pt x="4093" y="208388"/>
                  </a:lnTo>
                  <a:lnTo>
                    <a:pt x="15894" y="165406"/>
                  </a:lnTo>
                  <a:lnTo>
                    <a:pt x="34685" y="125828"/>
                  </a:lnTo>
                  <a:lnTo>
                    <a:pt x="59750" y="90370"/>
                  </a:lnTo>
                  <a:lnTo>
                    <a:pt x="90370" y="59750"/>
                  </a:lnTo>
                  <a:lnTo>
                    <a:pt x="125828" y="34685"/>
                  </a:lnTo>
                  <a:lnTo>
                    <a:pt x="165407" y="15894"/>
                  </a:lnTo>
                  <a:lnTo>
                    <a:pt x="208388" y="4093"/>
                  </a:lnTo>
                  <a:lnTo>
                    <a:pt x="254055" y="0"/>
                  </a:lnTo>
                  <a:lnTo>
                    <a:pt x="2271044" y="0"/>
                  </a:lnTo>
                  <a:lnTo>
                    <a:pt x="2320840" y="4926"/>
                  </a:lnTo>
                  <a:lnTo>
                    <a:pt x="2368267" y="19338"/>
                  </a:lnTo>
                  <a:lnTo>
                    <a:pt x="2411994" y="42684"/>
                  </a:lnTo>
                  <a:lnTo>
                    <a:pt x="2450688" y="74410"/>
                  </a:lnTo>
                  <a:lnTo>
                    <a:pt x="2482415" y="113105"/>
                  </a:lnTo>
                  <a:lnTo>
                    <a:pt x="2505761" y="156832"/>
                  </a:lnTo>
                  <a:lnTo>
                    <a:pt x="2520173" y="204259"/>
                  </a:lnTo>
                  <a:lnTo>
                    <a:pt x="2525099" y="254054"/>
                  </a:lnTo>
                  <a:lnTo>
                    <a:pt x="2525099" y="1270244"/>
                  </a:lnTo>
                  <a:lnTo>
                    <a:pt x="2521006" y="1315911"/>
                  </a:lnTo>
                  <a:lnTo>
                    <a:pt x="2509205" y="1358893"/>
                  </a:lnTo>
                  <a:lnTo>
                    <a:pt x="2490414" y="1398471"/>
                  </a:lnTo>
                  <a:lnTo>
                    <a:pt x="2465349" y="1433929"/>
                  </a:lnTo>
                  <a:lnTo>
                    <a:pt x="2434729" y="1464549"/>
                  </a:lnTo>
                  <a:lnTo>
                    <a:pt x="2399271" y="1489614"/>
                  </a:lnTo>
                  <a:lnTo>
                    <a:pt x="2359693" y="1508405"/>
                  </a:lnTo>
                  <a:lnTo>
                    <a:pt x="2316711" y="1520206"/>
                  </a:lnTo>
                  <a:lnTo>
                    <a:pt x="2271044" y="1524299"/>
                  </a:lnTo>
                  <a:lnTo>
                    <a:pt x="254055" y="1524299"/>
                  </a:lnTo>
                  <a:lnTo>
                    <a:pt x="208388" y="1520206"/>
                  </a:lnTo>
                  <a:lnTo>
                    <a:pt x="165407" y="1508405"/>
                  </a:lnTo>
                  <a:lnTo>
                    <a:pt x="125828" y="1489614"/>
                  </a:lnTo>
                  <a:lnTo>
                    <a:pt x="90370" y="1464549"/>
                  </a:lnTo>
                  <a:lnTo>
                    <a:pt x="59750" y="1433929"/>
                  </a:lnTo>
                  <a:lnTo>
                    <a:pt x="34685" y="1398471"/>
                  </a:lnTo>
                  <a:lnTo>
                    <a:pt x="15894" y="1358893"/>
                  </a:lnTo>
                  <a:lnTo>
                    <a:pt x="4093" y="1315911"/>
                  </a:lnTo>
                  <a:lnTo>
                    <a:pt x="0" y="1270244"/>
                  </a:lnTo>
                  <a:lnTo>
                    <a:pt x="0" y="25405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275" y="3152450"/>
              <a:ext cx="615449" cy="6154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0600" y="3184400"/>
              <a:ext cx="615449" cy="6154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885476" y="3898562"/>
            <a:ext cx="459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ec2.tf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41899" y="2675550"/>
            <a:ext cx="1261745" cy="410209"/>
            <a:chOff x="6541899" y="2675550"/>
            <a:chExt cx="1261745" cy="410209"/>
          </a:xfrm>
        </p:grpSpPr>
        <p:sp>
          <p:nvSpPr>
            <p:cNvPr id="19" name="object 19"/>
            <p:cNvSpPr/>
            <p:nvPr/>
          </p:nvSpPr>
          <p:spPr>
            <a:xfrm>
              <a:off x="6546662" y="2680312"/>
              <a:ext cx="1252220" cy="400685"/>
            </a:xfrm>
            <a:custGeom>
              <a:avLst/>
              <a:gdLst/>
              <a:ahLst/>
              <a:cxnLst/>
              <a:rect l="l" t="t" r="r" b="b"/>
              <a:pathLst>
                <a:path w="1252220" h="400685">
                  <a:moveTo>
                    <a:pt x="1185198" y="400199"/>
                  </a:moveTo>
                  <a:lnTo>
                    <a:pt x="66701" y="400199"/>
                  </a:lnTo>
                  <a:lnTo>
                    <a:pt x="40738" y="394958"/>
                  </a:lnTo>
                  <a:lnTo>
                    <a:pt x="19536" y="380663"/>
                  </a:lnTo>
                  <a:lnTo>
                    <a:pt x="5241" y="359461"/>
                  </a:lnTo>
                  <a:lnTo>
                    <a:pt x="0" y="333498"/>
                  </a:lnTo>
                  <a:lnTo>
                    <a:pt x="0" y="66701"/>
                  </a:lnTo>
                  <a:lnTo>
                    <a:pt x="5241" y="40738"/>
                  </a:lnTo>
                  <a:lnTo>
                    <a:pt x="19536" y="19536"/>
                  </a:lnTo>
                  <a:lnTo>
                    <a:pt x="40738" y="5241"/>
                  </a:lnTo>
                  <a:lnTo>
                    <a:pt x="66701" y="0"/>
                  </a:lnTo>
                  <a:lnTo>
                    <a:pt x="1185198" y="0"/>
                  </a:lnTo>
                  <a:lnTo>
                    <a:pt x="1222204" y="11206"/>
                  </a:lnTo>
                  <a:lnTo>
                    <a:pt x="1246822" y="41175"/>
                  </a:lnTo>
                  <a:lnTo>
                    <a:pt x="1251899" y="66701"/>
                  </a:lnTo>
                  <a:lnTo>
                    <a:pt x="1251899" y="333498"/>
                  </a:lnTo>
                  <a:lnTo>
                    <a:pt x="1246658" y="359461"/>
                  </a:lnTo>
                  <a:lnTo>
                    <a:pt x="1232363" y="380663"/>
                  </a:lnTo>
                  <a:lnTo>
                    <a:pt x="1211161" y="394958"/>
                  </a:lnTo>
                  <a:lnTo>
                    <a:pt x="1185198" y="4001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46662" y="2680312"/>
              <a:ext cx="1252220" cy="400685"/>
            </a:xfrm>
            <a:custGeom>
              <a:avLst/>
              <a:gdLst/>
              <a:ahLst/>
              <a:cxnLst/>
              <a:rect l="l" t="t" r="r" b="b"/>
              <a:pathLst>
                <a:path w="1252220" h="400685">
                  <a:moveTo>
                    <a:pt x="0" y="66701"/>
                  </a:moveTo>
                  <a:lnTo>
                    <a:pt x="5241" y="40738"/>
                  </a:lnTo>
                  <a:lnTo>
                    <a:pt x="19536" y="19536"/>
                  </a:lnTo>
                  <a:lnTo>
                    <a:pt x="40738" y="5241"/>
                  </a:lnTo>
                  <a:lnTo>
                    <a:pt x="66701" y="0"/>
                  </a:lnTo>
                  <a:lnTo>
                    <a:pt x="1185198" y="0"/>
                  </a:lnTo>
                  <a:lnTo>
                    <a:pt x="1222204" y="11206"/>
                  </a:lnTo>
                  <a:lnTo>
                    <a:pt x="1246822" y="41175"/>
                  </a:lnTo>
                  <a:lnTo>
                    <a:pt x="1251899" y="66701"/>
                  </a:lnTo>
                  <a:lnTo>
                    <a:pt x="1251899" y="333498"/>
                  </a:lnTo>
                  <a:lnTo>
                    <a:pt x="1246658" y="359461"/>
                  </a:lnTo>
                  <a:lnTo>
                    <a:pt x="1232363" y="380663"/>
                  </a:lnTo>
                  <a:lnTo>
                    <a:pt x="1211161" y="394958"/>
                  </a:lnTo>
                  <a:lnTo>
                    <a:pt x="1185198" y="400199"/>
                  </a:lnTo>
                  <a:lnTo>
                    <a:pt x="66701" y="400199"/>
                  </a:lnTo>
                  <a:lnTo>
                    <a:pt x="40738" y="394958"/>
                  </a:lnTo>
                  <a:lnTo>
                    <a:pt x="19536" y="380663"/>
                  </a:lnTo>
                  <a:lnTo>
                    <a:pt x="5241" y="359461"/>
                  </a:lnTo>
                  <a:lnTo>
                    <a:pt x="0" y="333498"/>
                  </a:lnTo>
                  <a:lnTo>
                    <a:pt x="0" y="667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934727" y="2755825"/>
            <a:ext cx="360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s3.tf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94299" y="3141912"/>
            <a:ext cx="1626870" cy="636905"/>
            <a:chOff x="4294299" y="3141912"/>
            <a:chExt cx="1626870" cy="636905"/>
          </a:xfrm>
        </p:grpSpPr>
        <p:sp>
          <p:nvSpPr>
            <p:cNvPr id="23" name="object 23"/>
            <p:cNvSpPr/>
            <p:nvPr/>
          </p:nvSpPr>
          <p:spPr>
            <a:xfrm>
              <a:off x="4299062" y="3146674"/>
              <a:ext cx="1617345" cy="627380"/>
            </a:xfrm>
            <a:custGeom>
              <a:avLst/>
              <a:gdLst/>
              <a:ahLst/>
              <a:cxnLst/>
              <a:rect l="l" t="t" r="r" b="b"/>
              <a:pathLst>
                <a:path w="1617345" h="627379">
                  <a:moveTo>
                    <a:pt x="1512497" y="626999"/>
                  </a:moveTo>
                  <a:lnTo>
                    <a:pt x="104501" y="626999"/>
                  </a:lnTo>
                  <a:lnTo>
                    <a:pt x="63825" y="618787"/>
                  </a:lnTo>
                  <a:lnTo>
                    <a:pt x="30607" y="596392"/>
                  </a:lnTo>
                  <a:lnTo>
                    <a:pt x="8212" y="563174"/>
                  </a:lnTo>
                  <a:lnTo>
                    <a:pt x="0" y="522497"/>
                  </a:lnTo>
                  <a:lnTo>
                    <a:pt x="0" y="104502"/>
                  </a:lnTo>
                  <a:lnTo>
                    <a:pt x="8212" y="63825"/>
                  </a:lnTo>
                  <a:lnTo>
                    <a:pt x="30607" y="30607"/>
                  </a:lnTo>
                  <a:lnTo>
                    <a:pt x="63825" y="8212"/>
                  </a:lnTo>
                  <a:lnTo>
                    <a:pt x="104501" y="0"/>
                  </a:lnTo>
                  <a:lnTo>
                    <a:pt x="1512497" y="0"/>
                  </a:lnTo>
                  <a:lnTo>
                    <a:pt x="1552489" y="7954"/>
                  </a:lnTo>
                  <a:lnTo>
                    <a:pt x="1586392" y="30607"/>
                  </a:lnTo>
                  <a:lnTo>
                    <a:pt x="1609045" y="64510"/>
                  </a:lnTo>
                  <a:lnTo>
                    <a:pt x="1616999" y="104502"/>
                  </a:lnTo>
                  <a:lnTo>
                    <a:pt x="1616999" y="522497"/>
                  </a:lnTo>
                  <a:lnTo>
                    <a:pt x="1608787" y="563174"/>
                  </a:lnTo>
                  <a:lnTo>
                    <a:pt x="1586392" y="596392"/>
                  </a:lnTo>
                  <a:lnTo>
                    <a:pt x="1553174" y="618787"/>
                  </a:lnTo>
                  <a:lnTo>
                    <a:pt x="1512497" y="6269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99062" y="3146674"/>
              <a:ext cx="1617345" cy="627380"/>
            </a:xfrm>
            <a:custGeom>
              <a:avLst/>
              <a:gdLst/>
              <a:ahLst/>
              <a:cxnLst/>
              <a:rect l="l" t="t" r="r" b="b"/>
              <a:pathLst>
                <a:path w="1617345" h="627379">
                  <a:moveTo>
                    <a:pt x="0" y="104502"/>
                  </a:moveTo>
                  <a:lnTo>
                    <a:pt x="8212" y="63825"/>
                  </a:lnTo>
                  <a:lnTo>
                    <a:pt x="30607" y="30607"/>
                  </a:lnTo>
                  <a:lnTo>
                    <a:pt x="63825" y="8212"/>
                  </a:lnTo>
                  <a:lnTo>
                    <a:pt x="104501" y="0"/>
                  </a:lnTo>
                  <a:lnTo>
                    <a:pt x="1512497" y="0"/>
                  </a:lnTo>
                  <a:lnTo>
                    <a:pt x="1552489" y="7954"/>
                  </a:lnTo>
                  <a:lnTo>
                    <a:pt x="1586392" y="30607"/>
                  </a:lnTo>
                  <a:lnTo>
                    <a:pt x="1609045" y="64510"/>
                  </a:lnTo>
                  <a:lnTo>
                    <a:pt x="1616999" y="104502"/>
                  </a:lnTo>
                  <a:lnTo>
                    <a:pt x="1616999" y="522497"/>
                  </a:lnTo>
                  <a:lnTo>
                    <a:pt x="1608787" y="563174"/>
                  </a:lnTo>
                  <a:lnTo>
                    <a:pt x="1586392" y="596392"/>
                  </a:lnTo>
                  <a:lnTo>
                    <a:pt x="1553174" y="618787"/>
                  </a:lnTo>
                  <a:lnTo>
                    <a:pt x="1512497" y="626999"/>
                  </a:lnTo>
                  <a:lnTo>
                    <a:pt x="104501" y="626999"/>
                  </a:lnTo>
                  <a:lnTo>
                    <a:pt x="63825" y="618787"/>
                  </a:lnTo>
                  <a:lnTo>
                    <a:pt x="30607" y="596392"/>
                  </a:lnTo>
                  <a:lnTo>
                    <a:pt x="8212" y="563174"/>
                  </a:lnTo>
                  <a:lnTo>
                    <a:pt x="0" y="522497"/>
                  </a:lnTo>
                  <a:lnTo>
                    <a:pt x="0" y="1045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451945" y="3335588"/>
            <a:ext cx="1280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terraform.tfstate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74112" y="3027113"/>
            <a:ext cx="1289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import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21549" y="2884938"/>
            <a:ext cx="619760" cy="1134110"/>
            <a:chOff x="5921549" y="2884938"/>
            <a:chExt cx="619760" cy="1134110"/>
          </a:xfrm>
        </p:grpSpPr>
        <p:sp>
          <p:nvSpPr>
            <p:cNvPr id="28" name="object 28"/>
            <p:cNvSpPr/>
            <p:nvPr/>
          </p:nvSpPr>
          <p:spPr>
            <a:xfrm>
              <a:off x="5940090" y="2902370"/>
              <a:ext cx="582930" cy="535940"/>
            </a:xfrm>
            <a:custGeom>
              <a:avLst/>
              <a:gdLst/>
              <a:ahLst/>
              <a:cxnLst/>
              <a:rect l="l" t="t" r="r" b="b"/>
              <a:pathLst>
                <a:path w="582929" h="535939">
                  <a:moveTo>
                    <a:pt x="0" y="535708"/>
                  </a:moveTo>
                  <a:lnTo>
                    <a:pt x="582544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26311" y="3422943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27805"/>
                  </a:moveTo>
                  <a:lnTo>
                    <a:pt x="14412" y="0"/>
                  </a:lnTo>
                  <a:lnTo>
                    <a:pt x="13778" y="15135"/>
                  </a:lnTo>
                  <a:lnTo>
                    <a:pt x="28913" y="15769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26311" y="3422943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3778" y="15135"/>
                  </a:moveTo>
                  <a:lnTo>
                    <a:pt x="14412" y="0"/>
                  </a:lnTo>
                  <a:lnTo>
                    <a:pt x="0" y="27805"/>
                  </a:lnTo>
                  <a:lnTo>
                    <a:pt x="28913" y="15769"/>
                  </a:lnTo>
                  <a:lnTo>
                    <a:pt x="13778" y="1513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07499" y="2889700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09" h="27939">
                  <a:moveTo>
                    <a:pt x="14501" y="27805"/>
                  </a:moveTo>
                  <a:lnTo>
                    <a:pt x="15135" y="12670"/>
                  </a:lnTo>
                  <a:lnTo>
                    <a:pt x="0" y="12036"/>
                  </a:lnTo>
                  <a:lnTo>
                    <a:pt x="28913" y="0"/>
                  </a:lnTo>
                  <a:lnTo>
                    <a:pt x="14501" y="278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07499" y="2889700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09" h="27939">
                  <a:moveTo>
                    <a:pt x="15135" y="12670"/>
                  </a:moveTo>
                  <a:lnTo>
                    <a:pt x="14501" y="27805"/>
                  </a:lnTo>
                  <a:lnTo>
                    <a:pt x="28913" y="0"/>
                  </a:lnTo>
                  <a:lnTo>
                    <a:pt x="0" y="12036"/>
                  </a:lnTo>
                  <a:lnTo>
                    <a:pt x="15135" y="1267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40410" y="3481917"/>
              <a:ext cx="582295" cy="520065"/>
            </a:xfrm>
            <a:custGeom>
              <a:avLst/>
              <a:gdLst/>
              <a:ahLst/>
              <a:cxnLst/>
              <a:rect l="l" t="t" r="r" b="b"/>
              <a:pathLst>
                <a:path w="582295" h="520064">
                  <a:moveTo>
                    <a:pt x="0" y="0"/>
                  </a:moveTo>
                  <a:lnTo>
                    <a:pt x="581902" y="519615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26448" y="346944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4817" y="27591"/>
                  </a:moveTo>
                  <a:lnTo>
                    <a:pt x="0" y="0"/>
                  </a:lnTo>
                  <a:lnTo>
                    <a:pt x="29086" y="11612"/>
                  </a:lnTo>
                  <a:lnTo>
                    <a:pt x="13962" y="12467"/>
                  </a:lnTo>
                  <a:lnTo>
                    <a:pt x="14817" y="27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26448" y="346944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3962" y="12467"/>
                  </a:moveTo>
                  <a:lnTo>
                    <a:pt x="29086" y="11612"/>
                  </a:lnTo>
                  <a:lnTo>
                    <a:pt x="0" y="0"/>
                  </a:lnTo>
                  <a:lnTo>
                    <a:pt x="14817" y="27591"/>
                  </a:lnTo>
                  <a:lnTo>
                    <a:pt x="13962" y="1246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07189" y="3986408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09" h="27939">
                  <a:moveTo>
                    <a:pt x="29086" y="27591"/>
                  </a:moveTo>
                  <a:lnTo>
                    <a:pt x="0" y="15979"/>
                  </a:lnTo>
                  <a:lnTo>
                    <a:pt x="15123" y="15124"/>
                  </a:lnTo>
                  <a:lnTo>
                    <a:pt x="14268" y="0"/>
                  </a:lnTo>
                  <a:lnTo>
                    <a:pt x="29086" y="27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07189" y="3986408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09" h="27939">
                  <a:moveTo>
                    <a:pt x="15123" y="15124"/>
                  </a:moveTo>
                  <a:lnTo>
                    <a:pt x="0" y="15979"/>
                  </a:lnTo>
                  <a:lnTo>
                    <a:pt x="29086" y="27591"/>
                  </a:lnTo>
                  <a:lnTo>
                    <a:pt x="14268" y="0"/>
                  </a:lnTo>
                  <a:lnTo>
                    <a:pt x="15123" y="1512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509100" y="3317600"/>
            <a:ext cx="12807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manually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7662" y="4424530"/>
            <a:ext cx="149669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Manually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124" rIns="0" bIns="0" rtlCol="0">
            <a:spAutoFit/>
          </a:bodyPr>
          <a:lstStyle/>
          <a:p>
            <a:pPr marL="2539365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solidFill>
                  <a:srgbClr val="93C47D"/>
                </a:solidFill>
              </a:rPr>
              <a:t>Newer</a:t>
            </a:r>
            <a:r>
              <a:rPr spc="-95" dirty="0">
                <a:solidFill>
                  <a:srgbClr val="93C47D"/>
                </a:solidFill>
              </a:rPr>
              <a:t> </a:t>
            </a:r>
            <a:r>
              <a:rPr spc="-25" dirty="0">
                <a:solidFill>
                  <a:srgbClr val="93C47D"/>
                </a:solidFill>
              </a:rPr>
              <a:t>Approach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2025" y="1033343"/>
            <a:ext cx="7952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newer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approach,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import</a:t>
            </a:r>
            <a:r>
              <a:rPr sz="1800" spc="-10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automatically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import.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92912" y="3188638"/>
            <a:ext cx="1441450" cy="31115"/>
            <a:chOff x="3592912" y="3188638"/>
            <a:chExt cx="1441450" cy="31115"/>
          </a:xfrm>
        </p:grpSpPr>
        <p:sp>
          <p:nvSpPr>
            <p:cNvPr id="6" name="object 6"/>
            <p:cNvSpPr/>
            <p:nvPr/>
          </p:nvSpPr>
          <p:spPr>
            <a:xfrm>
              <a:off x="3592912" y="3204112"/>
              <a:ext cx="1417955" cy="0"/>
            </a:xfrm>
            <a:custGeom>
              <a:avLst/>
              <a:gdLst/>
              <a:ahLst/>
              <a:cxnLst/>
              <a:rect l="l" t="t" r="r" b="b"/>
              <a:pathLst>
                <a:path w="1417954">
                  <a:moveTo>
                    <a:pt x="0" y="0"/>
                  </a:moveTo>
                  <a:lnTo>
                    <a:pt x="14175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99757" y="319340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99757" y="319340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49362" y="3609437"/>
            <a:ext cx="1626870" cy="553720"/>
            <a:chOff x="5549362" y="3609437"/>
            <a:chExt cx="1626870" cy="553720"/>
          </a:xfrm>
        </p:grpSpPr>
        <p:sp>
          <p:nvSpPr>
            <p:cNvPr id="10" name="object 10"/>
            <p:cNvSpPr/>
            <p:nvPr/>
          </p:nvSpPr>
          <p:spPr>
            <a:xfrm>
              <a:off x="5554124" y="3614199"/>
              <a:ext cx="1617345" cy="544195"/>
            </a:xfrm>
            <a:custGeom>
              <a:avLst/>
              <a:gdLst/>
              <a:ahLst/>
              <a:cxnLst/>
              <a:rect l="l" t="t" r="r" b="b"/>
              <a:pathLst>
                <a:path w="1617345" h="544195">
                  <a:moveTo>
                    <a:pt x="1526398" y="543599"/>
                  </a:moveTo>
                  <a:lnTo>
                    <a:pt x="90601" y="543599"/>
                  </a:lnTo>
                  <a:lnTo>
                    <a:pt x="55335" y="536480"/>
                  </a:lnTo>
                  <a:lnTo>
                    <a:pt x="26536" y="517063"/>
                  </a:lnTo>
                  <a:lnTo>
                    <a:pt x="7119" y="488264"/>
                  </a:lnTo>
                  <a:lnTo>
                    <a:pt x="0" y="452997"/>
                  </a:lnTo>
                  <a:lnTo>
                    <a:pt x="0" y="90601"/>
                  </a:lnTo>
                  <a:lnTo>
                    <a:pt x="7119" y="55335"/>
                  </a:lnTo>
                  <a:lnTo>
                    <a:pt x="26536" y="26536"/>
                  </a:lnTo>
                  <a:lnTo>
                    <a:pt x="55335" y="7119"/>
                  </a:lnTo>
                  <a:lnTo>
                    <a:pt x="90601" y="0"/>
                  </a:lnTo>
                  <a:lnTo>
                    <a:pt x="1526398" y="0"/>
                  </a:lnTo>
                  <a:lnTo>
                    <a:pt x="1576664" y="15222"/>
                  </a:lnTo>
                  <a:lnTo>
                    <a:pt x="1610103" y="55929"/>
                  </a:lnTo>
                  <a:lnTo>
                    <a:pt x="1616999" y="90601"/>
                  </a:lnTo>
                  <a:lnTo>
                    <a:pt x="1616999" y="452997"/>
                  </a:lnTo>
                  <a:lnTo>
                    <a:pt x="1609880" y="488264"/>
                  </a:lnTo>
                  <a:lnTo>
                    <a:pt x="1590463" y="517063"/>
                  </a:lnTo>
                  <a:lnTo>
                    <a:pt x="1561664" y="536480"/>
                  </a:lnTo>
                  <a:lnTo>
                    <a:pt x="1526398" y="543599"/>
                  </a:lnTo>
                  <a:close/>
                </a:path>
              </a:pathLst>
            </a:custGeom>
            <a:solidFill>
              <a:srgbClr val="A2C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54124" y="3614199"/>
              <a:ext cx="1617345" cy="544195"/>
            </a:xfrm>
            <a:custGeom>
              <a:avLst/>
              <a:gdLst/>
              <a:ahLst/>
              <a:cxnLst/>
              <a:rect l="l" t="t" r="r" b="b"/>
              <a:pathLst>
                <a:path w="1617345" h="544195">
                  <a:moveTo>
                    <a:pt x="0" y="90601"/>
                  </a:moveTo>
                  <a:lnTo>
                    <a:pt x="7119" y="55335"/>
                  </a:lnTo>
                  <a:lnTo>
                    <a:pt x="26536" y="26536"/>
                  </a:lnTo>
                  <a:lnTo>
                    <a:pt x="55335" y="7119"/>
                  </a:lnTo>
                  <a:lnTo>
                    <a:pt x="90601" y="0"/>
                  </a:lnTo>
                  <a:lnTo>
                    <a:pt x="1526398" y="0"/>
                  </a:lnTo>
                  <a:lnTo>
                    <a:pt x="1576664" y="15222"/>
                  </a:lnTo>
                  <a:lnTo>
                    <a:pt x="1610103" y="55929"/>
                  </a:lnTo>
                  <a:lnTo>
                    <a:pt x="1616999" y="90601"/>
                  </a:lnTo>
                  <a:lnTo>
                    <a:pt x="1616999" y="452997"/>
                  </a:lnTo>
                  <a:lnTo>
                    <a:pt x="1609880" y="488264"/>
                  </a:lnTo>
                  <a:lnTo>
                    <a:pt x="1590463" y="517063"/>
                  </a:lnTo>
                  <a:lnTo>
                    <a:pt x="1561664" y="536480"/>
                  </a:lnTo>
                  <a:lnTo>
                    <a:pt x="1526398" y="543599"/>
                  </a:lnTo>
                  <a:lnTo>
                    <a:pt x="90601" y="543599"/>
                  </a:lnTo>
                  <a:lnTo>
                    <a:pt x="55335" y="536480"/>
                  </a:lnTo>
                  <a:lnTo>
                    <a:pt x="26536" y="517063"/>
                  </a:lnTo>
                  <a:lnTo>
                    <a:pt x="7119" y="488264"/>
                  </a:lnTo>
                  <a:lnTo>
                    <a:pt x="0" y="452997"/>
                  </a:lnTo>
                  <a:lnTo>
                    <a:pt x="0" y="906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25524" y="2405262"/>
            <a:ext cx="2534920" cy="1534160"/>
            <a:chOff x="825524" y="2405262"/>
            <a:chExt cx="2534920" cy="1534160"/>
          </a:xfrm>
        </p:grpSpPr>
        <p:sp>
          <p:nvSpPr>
            <p:cNvPr id="13" name="object 13"/>
            <p:cNvSpPr/>
            <p:nvPr/>
          </p:nvSpPr>
          <p:spPr>
            <a:xfrm>
              <a:off x="830287" y="2410024"/>
              <a:ext cx="2525395" cy="1524635"/>
            </a:xfrm>
            <a:custGeom>
              <a:avLst/>
              <a:gdLst/>
              <a:ahLst/>
              <a:cxnLst/>
              <a:rect l="l" t="t" r="r" b="b"/>
              <a:pathLst>
                <a:path w="2525395" h="1524635">
                  <a:moveTo>
                    <a:pt x="2271044" y="1524299"/>
                  </a:moveTo>
                  <a:lnTo>
                    <a:pt x="254055" y="1524299"/>
                  </a:lnTo>
                  <a:lnTo>
                    <a:pt x="208388" y="1520206"/>
                  </a:lnTo>
                  <a:lnTo>
                    <a:pt x="165407" y="1508405"/>
                  </a:lnTo>
                  <a:lnTo>
                    <a:pt x="125828" y="1489614"/>
                  </a:lnTo>
                  <a:lnTo>
                    <a:pt x="90370" y="1464549"/>
                  </a:lnTo>
                  <a:lnTo>
                    <a:pt x="59750" y="1433929"/>
                  </a:lnTo>
                  <a:lnTo>
                    <a:pt x="34685" y="1398471"/>
                  </a:lnTo>
                  <a:lnTo>
                    <a:pt x="15894" y="1358893"/>
                  </a:lnTo>
                  <a:lnTo>
                    <a:pt x="4093" y="1315911"/>
                  </a:lnTo>
                  <a:lnTo>
                    <a:pt x="0" y="1270244"/>
                  </a:lnTo>
                  <a:lnTo>
                    <a:pt x="0" y="254054"/>
                  </a:lnTo>
                  <a:lnTo>
                    <a:pt x="4093" y="208388"/>
                  </a:lnTo>
                  <a:lnTo>
                    <a:pt x="15894" y="165406"/>
                  </a:lnTo>
                  <a:lnTo>
                    <a:pt x="34685" y="125828"/>
                  </a:lnTo>
                  <a:lnTo>
                    <a:pt x="59750" y="90370"/>
                  </a:lnTo>
                  <a:lnTo>
                    <a:pt x="90370" y="59750"/>
                  </a:lnTo>
                  <a:lnTo>
                    <a:pt x="125828" y="34685"/>
                  </a:lnTo>
                  <a:lnTo>
                    <a:pt x="165407" y="15894"/>
                  </a:lnTo>
                  <a:lnTo>
                    <a:pt x="208388" y="4093"/>
                  </a:lnTo>
                  <a:lnTo>
                    <a:pt x="254055" y="0"/>
                  </a:lnTo>
                  <a:lnTo>
                    <a:pt x="2271044" y="0"/>
                  </a:lnTo>
                  <a:lnTo>
                    <a:pt x="2320840" y="4926"/>
                  </a:lnTo>
                  <a:lnTo>
                    <a:pt x="2368267" y="19338"/>
                  </a:lnTo>
                  <a:lnTo>
                    <a:pt x="2411994" y="42684"/>
                  </a:lnTo>
                  <a:lnTo>
                    <a:pt x="2450688" y="74410"/>
                  </a:lnTo>
                  <a:lnTo>
                    <a:pt x="2482415" y="113105"/>
                  </a:lnTo>
                  <a:lnTo>
                    <a:pt x="2505761" y="156832"/>
                  </a:lnTo>
                  <a:lnTo>
                    <a:pt x="2520173" y="204259"/>
                  </a:lnTo>
                  <a:lnTo>
                    <a:pt x="2525099" y="254054"/>
                  </a:lnTo>
                  <a:lnTo>
                    <a:pt x="2525099" y="1270244"/>
                  </a:lnTo>
                  <a:lnTo>
                    <a:pt x="2521006" y="1315911"/>
                  </a:lnTo>
                  <a:lnTo>
                    <a:pt x="2509205" y="1358893"/>
                  </a:lnTo>
                  <a:lnTo>
                    <a:pt x="2490414" y="1398471"/>
                  </a:lnTo>
                  <a:lnTo>
                    <a:pt x="2465349" y="1433929"/>
                  </a:lnTo>
                  <a:lnTo>
                    <a:pt x="2434729" y="1464549"/>
                  </a:lnTo>
                  <a:lnTo>
                    <a:pt x="2399271" y="1489614"/>
                  </a:lnTo>
                  <a:lnTo>
                    <a:pt x="2359693" y="1508405"/>
                  </a:lnTo>
                  <a:lnTo>
                    <a:pt x="2316711" y="1520206"/>
                  </a:lnTo>
                  <a:lnTo>
                    <a:pt x="2271044" y="15242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287" y="2410024"/>
              <a:ext cx="2525395" cy="1524635"/>
            </a:xfrm>
            <a:custGeom>
              <a:avLst/>
              <a:gdLst/>
              <a:ahLst/>
              <a:cxnLst/>
              <a:rect l="l" t="t" r="r" b="b"/>
              <a:pathLst>
                <a:path w="2525395" h="1524635">
                  <a:moveTo>
                    <a:pt x="0" y="254054"/>
                  </a:moveTo>
                  <a:lnTo>
                    <a:pt x="4093" y="208388"/>
                  </a:lnTo>
                  <a:lnTo>
                    <a:pt x="15894" y="165406"/>
                  </a:lnTo>
                  <a:lnTo>
                    <a:pt x="34685" y="125828"/>
                  </a:lnTo>
                  <a:lnTo>
                    <a:pt x="59750" y="90370"/>
                  </a:lnTo>
                  <a:lnTo>
                    <a:pt x="90370" y="59750"/>
                  </a:lnTo>
                  <a:lnTo>
                    <a:pt x="125828" y="34685"/>
                  </a:lnTo>
                  <a:lnTo>
                    <a:pt x="165407" y="15894"/>
                  </a:lnTo>
                  <a:lnTo>
                    <a:pt x="208388" y="4093"/>
                  </a:lnTo>
                  <a:lnTo>
                    <a:pt x="254055" y="0"/>
                  </a:lnTo>
                  <a:lnTo>
                    <a:pt x="2271044" y="0"/>
                  </a:lnTo>
                  <a:lnTo>
                    <a:pt x="2320840" y="4926"/>
                  </a:lnTo>
                  <a:lnTo>
                    <a:pt x="2368267" y="19338"/>
                  </a:lnTo>
                  <a:lnTo>
                    <a:pt x="2411994" y="42684"/>
                  </a:lnTo>
                  <a:lnTo>
                    <a:pt x="2450688" y="74410"/>
                  </a:lnTo>
                  <a:lnTo>
                    <a:pt x="2482415" y="113105"/>
                  </a:lnTo>
                  <a:lnTo>
                    <a:pt x="2505761" y="156832"/>
                  </a:lnTo>
                  <a:lnTo>
                    <a:pt x="2520173" y="204259"/>
                  </a:lnTo>
                  <a:lnTo>
                    <a:pt x="2525099" y="254054"/>
                  </a:lnTo>
                  <a:lnTo>
                    <a:pt x="2525099" y="1270244"/>
                  </a:lnTo>
                  <a:lnTo>
                    <a:pt x="2521006" y="1315911"/>
                  </a:lnTo>
                  <a:lnTo>
                    <a:pt x="2509205" y="1358893"/>
                  </a:lnTo>
                  <a:lnTo>
                    <a:pt x="2490414" y="1398471"/>
                  </a:lnTo>
                  <a:lnTo>
                    <a:pt x="2465349" y="1433929"/>
                  </a:lnTo>
                  <a:lnTo>
                    <a:pt x="2434729" y="1464549"/>
                  </a:lnTo>
                  <a:lnTo>
                    <a:pt x="2399271" y="1489614"/>
                  </a:lnTo>
                  <a:lnTo>
                    <a:pt x="2359693" y="1508405"/>
                  </a:lnTo>
                  <a:lnTo>
                    <a:pt x="2316711" y="1520206"/>
                  </a:lnTo>
                  <a:lnTo>
                    <a:pt x="2271044" y="1524299"/>
                  </a:lnTo>
                  <a:lnTo>
                    <a:pt x="254055" y="1524299"/>
                  </a:lnTo>
                  <a:lnTo>
                    <a:pt x="208388" y="1520206"/>
                  </a:lnTo>
                  <a:lnTo>
                    <a:pt x="165407" y="1508405"/>
                  </a:lnTo>
                  <a:lnTo>
                    <a:pt x="125828" y="1489614"/>
                  </a:lnTo>
                  <a:lnTo>
                    <a:pt x="90370" y="1464549"/>
                  </a:lnTo>
                  <a:lnTo>
                    <a:pt x="59750" y="1433929"/>
                  </a:lnTo>
                  <a:lnTo>
                    <a:pt x="34685" y="1398471"/>
                  </a:lnTo>
                  <a:lnTo>
                    <a:pt x="15894" y="1358893"/>
                  </a:lnTo>
                  <a:lnTo>
                    <a:pt x="4093" y="1315911"/>
                  </a:lnTo>
                  <a:lnTo>
                    <a:pt x="0" y="1270244"/>
                  </a:lnTo>
                  <a:lnTo>
                    <a:pt x="0" y="25405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525" y="2864450"/>
              <a:ext cx="615449" cy="6154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3850" y="2896400"/>
              <a:ext cx="615449" cy="6154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702937" y="3761413"/>
            <a:ext cx="1280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terraform.tfstate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49362" y="2502962"/>
            <a:ext cx="1626870" cy="471170"/>
            <a:chOff x="5549362" y="2502962"/>
            <a:chExt cx="1626870" cy="471170"/>
          </a:xfrm>
        </p:grpSpPr>
        <p:sp>
          <p:nvSpPr>
            <p:cNvPr id="19" name="object 19"/>
            <p:cNvSpPr/>
            <p:nvPr/>
          </p:nvSpPr>
          <p:spPr>
            <a:xfrm>
              <a:off x="5554124" y="2507725"/>
              <a:ext cx="1617345" cy="461645"/>
            </a:xfrm>
            <a:custGeom>
              <a:avLst/>
              <a:gdLst/>
              <a:ahLst/>
              <a:cxnLst/>
              <a:rect l="l" t="t" r="r" b="b"/>
              <a:pathLst>
                <a:path w="1617345" h="461644">
                  <a:moveTo>
                    <a:pt x="1540098" y="461399"/>
                  </a:moveTo>
                  <a:lnTo>
                    <a:pt x="76901" y="461399"/>
                  </a:lnTo>
                  <a:lnTo>
                    <a:pt x="46967" y="455356"/>
                  </a:lnTo>
                  <a:lnTo>
                    <a:pt x="22523" y="438876"/>
                  </a:lnTo>
                  <a:lnTo>
                    <a:pt x="6043" y="414432"/>
                  </a:lnTo>
                  <a:lnTo>
                    <a:pt x="0" y="384498"/>
                  </a:lnTo>
                  <a:lnTo>
                    <a:pt x="0" y="76901"/>
                  </a:lnTo>
                  <a:lnTo>
                    <a:pt x="6043" y="46967"/>
                  </a:lnTo>
                  <a:lnTo>
                    <a:pt x="22523" y="22523"/>
                  </a:lnTo>
                  <a:lnTo>
                    <a:pt x="46967" y="6043"/>
                  </a:lnTo>
                  <a:lnTo>
                    <a:pt x="76901" y="0"/>
                  </a:lnTo>
                  <a:lnTo>
                    <a:pt x="1540098" y="0"/>
                  </a:lnTo>
                  <a:lnTo>
                    <a:pt x="1582763" y="12920"/>
                  </a:lnTo>
                  <a:lnTo>
                    <a:pt x="1611146" y="47472"/>
                  </a:lnTo>
                  <a:lnTo>
                    <a:pt x="1616999" y="76901"/>
                  </a:lnTo>
                  <a:lnTo>
                    <a:pt x="1616999" y="384498"/>
                  </a:lnTo>
                  <a:lnTo>
                    <a:pt x="1610956" y="414432"/>
                  </a:lnTo>
                  <a:lnTo>
                    <a:pt x="1594476" y="438876"/>
                  </a:lnTo>
                  <a:lnTo>
                    <a:pt x="1570032" y="455356"/>
                  </a:lnTo>
                  <a:lnTo>
                    <a:pt x="1540098" y="4613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54124" y="2507725"/>
              <a:ext cx="1617345" cy="461645"/>
            </a:xfrm>
            <a:custGeom>
              <a:avLst/>
              <a:gdLst/>
              <a:ahLst/>
              <a:cxnLst/>
              <a:rect l="l" t="t" r="r" b="b"/>
              <a:pathLst>
                <a:path w="1617345" h="461644">
                  <a:moveTo>
                    <a:pt x="0" y="76901"/>
                  </a:moveTo>
                  <a:lnTo>
                    <a:pt x="6043" y="46967"/>
                  </a:lnTo>
                  <a:lnTo>
                    <a:pt x="22523" y="22523"/>
                  </a:lnTo>
                  <a:lnTo>
                    <a:pt x="46967" y="6043"/>
                  </a:lnTo>
                  <a:lnTo>
                    <a:pt x="76901" y="0"/>
                  </a:lnTo>
                  <a:lnTo>
                    <a:pt x="1540098" y="0"/>
                  </a:lnTo>
                  <a:lnTo>
                    <a:pt x="1582763" y="12920"/>
                  </a:lnTo>
                  <a:lnTo>
                    <a:pt x="1611146" y="47472"/>
                  </a:lnTo>
                  <a:lnTo>
                    <a:pt x="1616999" y="76901"/>
                  </a:lnTo>
                  <a:lnTo>
                    <a:pt x="1616999" y="384498"/>
                  </a:lnTo>
                  <a:lnTo>
                    <a:pt x="1610956" y="414432"/>
                  </a:lnTo>
                  <a:lnTo>
                    <a:pt x="1594476" y="438876"/>
                  </a:lnTo>
                  <a:lnTo>
                    <a:pt x="1570032" y="455356"/>
                  </a:lnTo>
                  <a:lnTo>
                    <a:pt x="1540098" y="461399"/>
                  </a:lnTo>
                  <a:lnTo>
                    <a:pt x="76901" y="461399"/>
                  </a:lnTo>
                  <a:lnTo>
                    <a:pt x="46967" y="455356"/>
                  </a:lnTo>
                  <a:lnTo>
                    <a:pt x="22523" y="438876"/>
                  </a:lnTo>
                  <a:lnTo>
                    <a:pt x="6043" y="414432"/>
                  </a:lnTo>
                  <a:lnTo>
                    <a:pt x="0" y="384498"/>
                  </a:lnTo>
                  <a:lnTo>
                    <a:pt x="0" y="769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742149" y="2613837"/>
            <a:ext cx="3057525" cy="44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17090">
              <a:lnSpc>
                <a:spcPts val="1664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resources.tf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Import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47150" y="2978287"/>
            <a:ext cx="31115" cy="626745"/>
            <a:chOff x="6347150" y="2978287"/>
            <a:chExt cx="31115" cy="626745"/>
          </a:xfrm>
        </p:grpSpPr>
        <p:sp>
          <p:nvSpPr>
            <p:cNvPr id="23" name="object 23"/>
            <p:cNvSpPr/>
            <p:nvPr/>
          </p:nvSpPr>
          <p:spPr>
            <a:xfrm>
              <a:off x="6362624" y="3001767"/>
              <a:ext cx="0" cy="579755"/>
            </a:xfrm>
            <a:custGeom>
              <a:avLst/>
              <a:gdLst/>
              <a:ahLst/>
              <a:cxnLst/>
              <a:rect l="l" t="t" r="r" b="b"/>
              <a:pathLst>
                <a:path h="579754">
                  <a:moveTo>
                    <a:pt x="0" y="0"/>
                  </a:moveTo>
                  <a:lnTo>
                    <a:pt x="0" y="579713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51913" y="2983049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51913" y="2983049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51913" y="357077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29430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51913" y="357077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10711"/>
                  </a:moveTo>
                  <a:lnTo>
                    <a:pt x="0" y="0"/>
                  </a:lnTo>
                  <a:lnTo>
                    <a:pt x="10711" y="29430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70912" y="4136530"/>
            <a:ext cx="149669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Manually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124" rIns="0" bIns="0" rtlCol="0">
            <a:spAutoFit/>
          </a:bodyPr>
          <a:lstStyle/>
          <a:p>
            <a:pPr marL="2681605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93C47D"/>
                </a:solidFill>
              </a:rPr>
              <a:t>Point</a:t>
            </a:r>
            <a:r>
              <a:rPr spc="-10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to</a:t>
            </a:r>
            <a:r>
              <a:rPr spc="-100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Note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136193"/>
            <a:ext cx="767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E06666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1.5</a:t>
            </a:r>
            <a:r>
              <a:rPr sz="1800" spc="-15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introduces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automatic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generation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imported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resources.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575" y="2187753"/>
            <a:ext cx="8051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dramatically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reduces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amount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writing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match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imported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575" y="3513633"/>
            <a:ext cx="6153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feature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available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older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3810">
              <a:lnSpc>
                <a:spcPct val="100000"/>
              </a:lnSpc>
              <a:spcBef>
                <a:spcPts val="100"/>
              </a:spcBef>
            </a:pPr>
            <a:r>
              <a:rPr sz="5200" spc="-135" dirty="0">
                <a:solidFill>
                  <a:srgbClr val="666666"/>
                </a:solidFill>
              </a:rPr>
              <a:t>Provider</a:t>
            </a:r>
            <a:r>
              <a:rPr sz="5200" spc="-185" dirty="0">
                <a:solidFill>
                  <a:srgbClr val="666666"/>
                </a:solidFill>
              </a:rPr>
              <a:t> </a:t>
            </a:r>
            <a:r>
              <a:rPr sz="5200" spc="-30" dirty="0">
                <a:solidFill>
                  <a:srgbClr val="666666"/>
                </a:solidFill>
              </a:rPr>
              <a:t>Configuration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4267" y="113685"/>
            <a:ext cx="5385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Single</a:t>
            </a:r>
            <a:r>
              <a:rPr spc="-125" dirty="0"/>
              <a:t> </a:t>
            </a:r>
            <a:r>
              <a:rPr spc="-65" dirty="0"/>
              <a:t>Provider</a:t>
            </a:r>
            <a:r>
              <a:rPr spc="-120" dirty="0"/>
              <a:t> </a:t>
            </a:r>
            <a:r>
              <a:rPr spc="-30" dirty="0"/>
              <a:t>Multiple</a:t>
            </a:r>
            <a:r>
              <a:rPr spc="-120" dirty="0"/>
              <a:t> </a:t>
            </a:r>
            <a:r>
              <a:rPr spc="-10" dirty="0"/>
              <a:t>Configuration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769937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Till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now,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been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hardcoding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aws-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region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parameter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providers.tf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means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would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created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region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specified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providers.tf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file.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5363" y="2668688"/>
            <a:ext cx="537713" cy="536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36400" y="2819138"/>
            <a:ext cx="766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us-east-</a:t>
            </a:r>
            <a:r>
              <a:rPr sz="1400" spc="-5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5363" y="3648539"/>
            <a:ext cx="537713" cy="53679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760599" y="3761413"/>
            <a:ext cx="875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ap-south-</a:t>
            </a:r>
            <a:r>
              <a:rPr sz="1400" spc="-6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9450" y="2837938"/>
            <a:ext cx="1606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resource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“myec201”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9450" y="3712200"/>
            <a:ext cx="1606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resource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“myec201”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42349" y="2926171"/>
            <a:ext cx="1641475" cy="31115"/>
            <a:chOff x="3742349" y="2926171"/>
            <a:chExt cx="1641475" cy="31115"/>
          </a:xfrm>
        </p:grpSpPr>
        <p:sp>
          <p:nvSpPr>
            <p:cNvPr id="14" name="object 14"/>
            <p:cNvSpPr/>
            <p:nvPr/>
          </p:nvSpPr>
          <p:spPr>
            <a:xfrm>
              <a:off x="3747112" y="2941584"/>
              <a:ext cx="1612900" cy="9525"/>
            </a:xfrm>
            <a:custGeom>
              <a:avLst/>
              <a:gdLst/>
              <a:ahLst/>
              <a:cxnLst/>
              <a:rect l="l" t="t" r="r" b="b"/>
              <a:pathLst>
                <a:path w="1612900" h="9525">
                  <a:moveTo>
                    <a:pt x="0" y="9115"/>
                  </a:moveTo>
                  <a:lnTo>
                    <a:pt x="16128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49197" y="29309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21" y="21422"/>
                  </a:moveTo>
                  <a:lnTo>
                    <a:pt x="10771" y="10650"/>
                  </a:lnTo>
                  <a:lnTo>
                    <a:pt x="0" y="0"/>
                  </a:lnTo>
                  <a:lnTo>
                    <a:pt x="29490" y="10545"/>
                  </a:lnTo>
                  <a:lnTo>
                    <a:pt x="121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49197" y="29309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71" y="10650"/>
                  </a:moveTo>
                  <a:lnTo>
                    <a:pt x="121" y="21422"/>
                  </a:lnTo>
                  <a:lnTo>
                    <a:pt x="29490" y="10545"/>
                  </a:lnTo>
                  <a:lnTo>
                    <a:pt x="0" y="0"/>
                  </a:lnTo>
                  <a:lnTo>
                    <a:pt x="10771" y="1065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723237" y="3855770"/>
            <a:ext cx="1641475" cy="31115"/>
            <a:chOff x="3723237" y="3855770"/>
            <a:chExt cx="1641475" cy="31115"/>
          </a:xfrm>
        </p:grpSpPr>
        <p:sp>
          <p:nvSpPr>
            <p:cNvPr id="18" name="object 18"/>
            <p:cNvSpPr/>
            <p:nvPr/>
          </p:nvSpPr>
          <p:spPr>
            <a:xfrm>
              <a:off x="3727999" y="3871184"/>
              <a:ext cx="1612900" cy="9525"/>
            </a:xfrm>
            <a:custGeom>
              <a:avLst/>
              <a:gdLst/>
              <a:ahLst/>
              <a:cxnLst/>
              <a:rect l="l" t="t" r="r" b="b"/>
              <a:pathLst>
                <a:path w="1612900" h="9525">
                  <a:moveTo>
                    <a:pt x="0" y="9115"/>
                  </a:moveTo>
                  <a:lnTo>
                    <a:pt x="16128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0085" y="38605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21" y="21423"/>
                  </a:moveTo>
                  <a:lnTo>
                    <a:pt x="10771" y="10650"/>
                  </a:lnTo>
                  <a:lnTo>
                    <a:pt x="0" y="0"/>
                  </a:lnTo>
                  <a:lnTo>
                    <a:pt x="29490" y="10544"/>
                  </a:lnTo>
                  <a:lnTo>
                    <a:pt x="121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30085" y="38605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71" y="10650"/>
                  </a:moveTo>
                  <a:lnTo>
                    <a:pt x="121" y="21423"/>
                  </a:lnTo>
                  <a:lnTo>
                    <a:pt x="29490" y="10544"/>
                  </a:lnTo>
                  <a:lnTo>
                    <a:pt x="0" y="0"/>
                  </a:lnTo>
                  <a:lnTo>
                    <a:pt x="10771" y="1065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4267" y="113685"/>
            <a:ext cx="5385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Single</a:t>
            </a:r>
            <a:r>
              <a:rPr spc="-125" dirty="0"/>
              <a:t> </a:t>
            </a:r>
            <a:r>
              <a:rPr spc="-65" dirty="0"/>
              <a:t>Provider</a:t>
            </a:r>
            <a:r>
              <a:rPr spc="-120" dirty="0"/>
              <a:t> </a:t>
            </a:r>
            <a:r>
              <a:rPr spc="-30" dirty="0"/>
              <a:t>Multiple</a:t>
            </a:r>
            <a:r>
              <a:rPr spc="-120" dirty="0"/>
              <a:t> </a:t>
            </a:r>
            <a:r>
              <a:rPr spc="-10" dirty="0"/>
              <a:t>Configuration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9387" y="1690765"/>
            <a:ext cx="537713" cy="5367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00422" y="1841214"/>
            <a:ext cx="913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Account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01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9387" y="2670615"/>
            <a:ext cx="537713" cy="5367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24623" y="2783489"/>
            <a:ext cx="913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Account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02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3472" y="1860014"/>
            <a:ext cx="1606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resource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“myec201”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3472" y="2734277"/>
            <a:ext cx="1606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resource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“myec201”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06372" y="1948247"/>
            <a:ext cx="1641475" cy="31115"/>
            <a:chOff x="3206372" y="1948247"/>
            <a:chExt cx="1641475" cy="31115"/>
          </a:xfrm>
        </p:grpSpPr>
        <p:sp>
          <p:nvSpPr>
            <p:cNvPr id="13" name="object 13"/>
            <p:cNvSpPr/>
            <p:nvPr/>
          </p:nvSpPr>
          <p:spPr>
            <a:xfrm>
              <a:off x="3211135" y="1963661"/>
              <a:ext cx="1612900" cy="9525"/>
            </a:xfrm>
            <a:custGeom>
              <a:avLst/>
              <a:gdLst/>
              <a:ahLst/>
              <a:cxnLst/>
              <a:rect l="l" t="t" r="r" b="b"/>
              <a:pathLst>
                <a:path w="1612900" h="9525">
                  <a:moveTo>
                    <a:pt x="0" y="9115"/>
                  </a:moveTo>
                  <a:lnTo>
                    <a:pt x="16128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13221" y="195301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21" y="21422"/>
                  </a:moveTo>
                  <a:lnTo>
                    <a:pt x="10771" y="10650"/>
                  </a:lnTo>
                  <a:lnTo>
                    <a:pt x="0" y="0"/>
                  </a:lnTo>
                  <a:lnTo>
                    <a:pt x="29490" y="10545"/>
                  </a:lnTo>
                  <a:lnTo>
                    <a:pt x="121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3221" y="195301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71" y="10650"/>
                  </a:moveTo>
                  <a:lnTo>
                    <a:pt x="121" y="21422"/>
                  </a:lnTo>
                  <a:lnTo>
                    <a:pt x="29490" y="10545"/>
                  </a:lnTo>
                  <a:lnTo>
                    <a:pt x="0" y="0"/>
                  </a:lnTo>
                  <a:lnTo>
                    <a:pt x="10771" y="1065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187260" y="2877847"/>
            <a:ext cx="1641475" cy="31115"/>
            <a:chOff x="3187260" y="2877847"/>
            <a:chExt cx="1641475" cy="31115"/>
          </a:xfrm>
        </p:grpSpPr>
        <p:sp>
          <p:nvSpPr>
            <p:cNvPr id="17" name="object 17"/>
            <p:cNvSpPr/>
            <p:nvPr/>
          </p:nvSpPr>
          <p:spPr>
            <a:xfrm>
              <a:off x="3192022" y="2893261"/>
              <a:ext cx="1612900" cy="9525"/>
            </a:xfrm>
            <a:custGeom>
              <a:avLst/>
              <a:gdLst/>
              <a:ahLst/>
              <a:cxnLst/>
              <a:rect l="l" t="t" r="r" b="b"/>
              <a:pathLst>
                <a:path w="1612900" h="9525">
                  <a:moveTo>
                    <a:pt x="0" y="9115"/>
                  </a:moveTo>
                  <a:lnTo>
                    <a:pt x="16128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94108" y="288261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21" y="21422"/>
                  </a:moveTo>
                  <a:lnTo>
                    <a:pt x="10771" y="10650"/>
                  </a:lnTo>
                  <a:lnTo>
                    <a:pt x="0" y="0"/>
                  </a:lnTo>
                  <a:lnTo>
                    <a:pt x="29490" y="10545"/>
                  </a:lnTo>
                  <a:lnTo>
                    <a:pt x="121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94108" y="288261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71" y="10650"/>
                  </a:moveTo>
                  <a:lnTo>
                    <a:pt x="121" y="21422"/>
                  </a:lnTo>
                  <a:lnTo>
                    <a:pt x="29490" y="10545"/>
                  </a:lnTo>
                  <a:lnTo>
                    <a:pt x="0" y="0"/>
                  </a:lnTo>
                  <a:lnTo>
                    <a:pt x="10771" y="1065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4654" y="1801184"/>
            <a:ext cx="50990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  <a:latin typeface="Times New Roman"/>
                <a:cs typeface="Times New Roman"/>
              </a:rPr>
              <a:t>T</a:t>
            </a:r>
            <a:r>
              <a:rPr sz="5200" spc="-55" dirty="0">
                <a:solidFill>
                  <a:srgbClr val="666666"/>
                </a:solidFill>
                <a:latin typeface="Times New Roman"/>
                <a:cs typeface="Times New Roman"/>
              </a:rPr>
              <a:t>erra</a:t>
            </a:r>
            <a:r>
              <a:rPr sz="5200" spc="-195" dirty="0">
                <a:solidFill>
                  <a:srgbClr val="666666"/>
                </a:solidFill>
                <a:latin typeface="Times New Roman"/>
                <a:cs typeface="Times New Roman"/>
              </a:rPr>
              <a:t>f</a:t>
            </a:r>
            <a:r>
              <a:rPr sz="5200" spc="-55" dirty="0">
                <a:solidFill>
                  <a:srgbClr val="666666"/>
                </a:solidFill>
                <a:latin typeface="Times New Roman"/>
                <a:cs typeface="Times New Roman"/>
              </a:rPr>
              <a:t>orm</a:t>
            </a:r>
            <a:r>
              <a:rPr sz="5200" spc="-2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4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5200" spc="-2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130" dirty="0">
                <a:solidFill>
                  <a:srgbClr val="666666"/>
                </a:solidFill>
                <a:latin typeface="Times New Roman"/>
                <a:cs typeface="Times New Roman"/>
              </a:rPr>
              <a:t>STS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2385" y="113685"/>
            <a:ext cx="2708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Definitive</a:t>
            </a:r>
            <a:r>
              <a:rPr spc="-80" dirty="0"/>
              <a:t> </a:t>
            </a:r>
            <a:r>
              <a:rPr spc="-114" dirty="0"/>
              <a:t>Use-</a:t>
            </a:r>
            <a:r>
              <a:rPr spc="-80" dirty="0"/>
              <a:t>Case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7994" y="994830"/>
            <a:ext cx="2821226" cy="367063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9910">
              <a:lnSpc>
                <a:spcPct val="100000"/>
              </a:lnSpc>
              <a:spcBef>
                <a:spcPts val="100"/>
              </a:spcBef>
            </a:pPr>
            <a:r>
              <a:rPr sz="5200" spc="-220" dirty="0">
                <a:solidFill>
                  <a:srgbClr val="666666"/>
                </a:solidFill>
              </a:rPr>
              <a:t>Sensitive</a:t>
            </a:r>
            <a:r>
              <a:rPr sz="5200" spc="-185" dirty="0">
                <a:solidFill>
                  <a:srgbClr val="666666"/>
                </a:solidFill>
              </a:rPr>
              <a:t> </a:t>
            </a:r>
            <a:r>
              <a:rPr sz="5200" spc="-125" dirty="0">
                <a:solidFill>
                  <a:srgbClr val="666666"/>
                </a:solidFill>
              </a:rPr>
              <a:t>Parameter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1929" y="3088651"/>
            <a:ext cx="2597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9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Security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224" rIns="0" bIns="0" rtlCol="0">
            <a:spAutoFit/>
          </a:bodyPr>
          <a:lstStyle/>
          <a:p>
            <a:pPr marL="12795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3C47D"/>
                </a:solidFill>
              </a:rPr>
              <a:t>Important</a:t>
            </a:r>
            <a:r>
              <a:rPr spc="-8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Note</a:t>
            </a:r>
            <a:r>
              <a:rPr spc="-75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75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Platform</a:t>
            </a:r>
            <a:r>
              <a:rPr spc="-75" dirty="0">
                <a:solidFill>
                  <a:srgbClr val="93C47D"/>
                </a:solidFill>
              </a:rPr>
              <a:t> </a:t>
            </a:r>
            <a:r>
              <a:rPr spc="-55" dirty="0">
                <a:solidFill>
                  <a:srgbClr val="93C47D"/>
                </a:solidFill>
              </a:rPr>
              <a:t>for</a:t>
            </a:r>
            <a:r>
              <a:rPr spc="-75" dirty="0">
                <a:solidFill>
                  <a:srgbClr val="93C47D"/>
                </a:solidFill>
              </a:rPr>
              <a:t> </a:t>
            </a:r>
            <a:r>
              <a:rPr spc="-25" dirty="0">
                <a:solidFill>
                  <a:srgbClr val="93C47D"/>
                </a:solidFill>
              </a:rPr>
              <a:t>This</a:t>
            </a:r>
            <a:r>
              <a:rPr spc="-75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Course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700" y="957605"/>
            <a:ext cx="748665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supports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hundreds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platforms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AWS,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Azure,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GCP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255600"/>
              </a:lnSpc>
            </a:pPr>
            <a:r>
              <a:rPr sz="1800" spc="-9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concepts,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choose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platform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testing.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course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chosen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AWS.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5375" y="3195124"/>
            <a:ext cx="2947600" cy="1391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9188" y="113685"/>
            <a:ext cx="3114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Editor</a:t>
            </a:r>
            <a:r>
              <a:rPr spc="-135" dirty="0"/>
              <a:t> </a:t>
            </a:r>
            <a:r>
              <a:rPr spc="-55" dirty="0"/>
              <a:t>for</a:t>
            </a:r>
            <a:r>
              <a:rPr spc="-135" dirty="0"/>
              <a:t> </a:t>
            </a:r>
            <a:r>
              <a:rPr spc="-25" dirty="0"/>
              <a:t>This</a:t>
            </a:r>
            <a:r>
              <a:rPr spc="-135" dirty="0"/>
              <a:t> </a:t>
            </a:r>
            <a:r>
              <a:rPr spc="-10" dirty="0"/>
              <a:t>Course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2725" y="789540"/>
            <a:ext cx="6953250" cy="190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595959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are </a:t>
            </a:r>
            <a:r>
              <a:rPr sz="1800" spc="-60" dirty="0">
                <a:solidFill>
                  <a:srgbClr val="595959"/>
                </a:solidFill>
                <a:latin typeface="Times New Roman"/>
                <a:cs typeface="Times New Roman"/>
              </a:rPr>
              <a:t>going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make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595959"/>
                </a:solidFill>
                <a:latin typeface="Times New Roman"/>
                <a:cs typeface="Times New Roman"/>
              </a:rPr>
              <a:t>use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Visual </a:t>
            </a:r>
            <a:r>
              <a:rPr sz="1800" spc="-25" dirty="0">
                <a:solidFill>
                  <a:srgbClr val="1155CC"/>
                </a:solidFill>
                <a:latin typeface="Times New Roman"/>
                <a:cs typeface="Times New Roman"/>
              </a:rPr>
              <a:t>Studio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Code</a:t>
            </a:r>
            <a:r>
              <a:rPr sz="1800" spc="-8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primary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editor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course.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Advantages:</a:t>
            </a:r>
            <a:endParaRPr sz="1800">
              <a:latin typeface="Times New Roman"/>
              <a:cs typeface="Times New Roman"/>
            </a:endParaRPr>
          </a:p>
          <a:p>
            <a:pPr marL="469265" indent="-39052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469265" algn="l"/>
              </a:tabLst>
            </a:pP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Supports</a:t>
            </a:r>
            <a:r>
              <a:rPr sz="1800" spc="-6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595959"/>
                </a:solidFill>
                <a:latin typeface="Times New Roman"/>
                <a:cs typeface="Times New Roman"/>
              </a:rPr>
              <a:t>Windows,</a:t>
            </a:r>
            <a:r>
              <a:rPr sz="1800" spc="-6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Times New Roman"/>
                <a:cs typeface="Times New Roman"/>
              </a:rPr>
              <a:t>Mac,</a:t>
            </a:r>
            <a:r>
              <a:rPr sz="1800" spc="-6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Linux</a:t>
            </a:r>
            <a:endParaRPr sz="1800">
              <a:latin typeface="Times New Roman"/>
              <a:cs typeface="Times New Roman"/>
            </a:endParaRPr>
          </a:p>
          <a:p>
            <a:pPr marL="469265" indent="-39052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69265" algn="l"/>
              </a:tabLst>
            </a:pP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Supports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595959"/>
                </a:solidFill>
                <a:latin typeface="Times New Roman"/>
                <a:cs typeface="Times New Roman"/>
              </a:rPr>
              <a:t>Wide variety 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595959"/>
                </a:solidFill>
                <a:latin typeface="Times New Roman"/>
                <a:cs typeface="Times New Roman"/>
              </a:rPr>
              <a:t>programming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languages.</a:t>
            </a:r>
            <a:endParaRPr sz="1800">
              <a:latin typeface="Times New Roman"/>
              <a:cs typeface="Times New Roman"/>
            </a:endParaRPr>
          </a:p>
          <a:p>
            <a:pPr marL="469265" indent="-39052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69265" algn="l"/>
              </a:tabLst>
            </a:pPr>
            <a:r>
              <a:rPr sz="1800" spc="-65" dirty="0">
                <a:solidFill>
                  <a:srgbClr val="595959"/>
                </a:solidFill>
                <a:latin typeface="Times New Roman"/>
                <a:cs typeface="Times New Roman"/>
              </a:rPr>
              <a:t>Many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Extensions.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9650" y="2723025"/>
            <a:ext cx="3892098" cy="1946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83007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120" dirty="0"/>
              <a:t>Sensitive</a:t>
            </a:r>
            <a:r>
              <a:rPr spc="-110" dirty="0"/>
              <a:t> </a:t>
            </a:r>
            <a:r>
              <a:rPr spc="-55" dirty="0"/>
              <a:t>Parameter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404860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74625">
              <a:lnSpc>
                <a:spcPct val="100699"/>
              </a:lnSpc>
              <a:spcBef>
                <a:spcPts val="85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organization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managing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their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entire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likely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see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sensitive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information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embedded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code.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working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field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contains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information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likely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considered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sensitive,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best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Sensitive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property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schema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true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3950" y="2869550"/>
            <a:ext cx="5798400" cy="1606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83007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120" dirty="0"/>
              <a:t>Sensitive</a:t>
            </a:r>
            <a:r>
              <a:rPr spc="-110" dirty="0"/>
              <a:t> </a:t>
            </a:r>
            <a:r>
              <a:rPr spc="-55" dirty="0"/>
              <a:t>Parameter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302625" cy="1280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Setting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sensitive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“true”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prevent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field's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showing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up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CLI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and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encrypt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obscure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value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state,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however.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850" y="2937875"/>
            <a:ext cx="5681050" cy="14438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4927" y="1801184"/>
            <a:ext cx="459803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95" dirty="0">
                <a:solidFill>
                  <a:srgbClr val="666666"/>
                </a:solidFill>
                <a:latin typeface="Times New Roman"/>
                <a:cs typeface="Times New Roman"/>
              </a:rPr>
              <a:t>Overview</a:t>
            </a:r>
            <a:r>
              <a:rPr sz="5200" spc="-2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75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5200" spc="-2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600" dirty="0">
                <a:solidFill>
                  <a:srgbClr val="666666"/>
                </a:solidFill>
                <a:latin typeface="Times New Roman"/>
                <a:cs typeface="Times New Roman"/>
              </a:rPr>
              <a:t>V</a:t>
            </a:r>
            <a:r>
              <a:rPr sz="5200" spc="-45" dirty="0">
                <a:solidFill>
                  <a:srgbClr val="666666"/>
                </a:solidFill>
                <a:latin typeface="Times New Roman"/>
                <a:cs typeface="Times New Roman"/>
              </a:rPr>
              <a:t>ault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4788" y="3088651"/>
            <a:ext cx="5088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HashiCorp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7900"/>
                </a:solidFill>
                <a:latin typeface="Times New Roman"/>
                <a:cs typeface="Times New Roman"/>
              </a:rPr>
              <a:t>Certified: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Vault </a:t>
            </a: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Associate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3626" y="133501"/>
            <a:ext cx="21456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Let’s</a:t>
            </a:r>
            <a:r>
              <a:rPr spc="-135" dirty="0"/>
              <a:t> </a:t>
            </a:r>
            <a:r>
              <a:rPr spc="-85" dirty="0"/>
              <a:t>get</a:t>
            </a:r>
            <a:r>
              <a:rPr spc="-130" dirty="0"/>
              <a:t> </a:t>
            </a:r>
            <a:r>
              <a:rPr spc="-30" dirty="0"/>
              <a:t>started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9125" y="847366"/>
            <a:ext cx="8352155" cy="225806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HashiCorp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Vault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organizations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securely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secrets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tokens,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passwords,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certificates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along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management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protecting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secrets.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6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common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challenges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nowadays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organization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“Secrets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Management”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254635">
              <a:lnSpc>
                <a:spcPct val="100699"/>
              </a:lnSpc>
            </a:pP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Secrets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include,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database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passwords,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4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access/secret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keys,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API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Tokens,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encryption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keys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0549" y="3165974"/>
            <a:ext cx="2667874" cy="1520397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400" rIns="0" bIns="0" rtlCol="0">
            <a:spAutoFit/>
          </a:bodyPr>
          <a:lstStyle/>
          <a:p>
            <a:pPr marL="2874645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Dynamic</a:t>
            </a:r>
            <a:r>
              <a:rPr spc="-130" dirty="0"/>
              <a:t> </a:t>
            </a:r>
            <a:r>
              <a:rPr spc="-100" dirty="0"/>
              <a:t>Secrets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974" y="1915097"/>
            <a:ext cx="7298873" cy="17549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400" rIns="0" bIns="0" rtlCol="0">
            <a:spAutoFit/>
          </a:bodyPr>
          <a:lstStyle/>
          <a:p>
            <a:pPr marL="2672715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Life</a:t>
            </a:r>
            <a:r>
              <a:rPr spc="-125" dirty="0"/>
              <a:t> </a:t>
            </a:r>
            <a:r>
              <a:rPr spc="-135" dirty="0"/>
              <a:t>Becomes</a:t>
            </a:r>
            <a:r>
              <a:rPr spc="-125" dirty="0"/>
              <a:t> </a:t>
            </a:r>
            <a:r>
              <a:rPr spc="-114" dirty="0"/>
              <a:t>Easier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9125" y="943481"/>
            <a:ext cx="8271509" cy="1280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Once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Vault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integrated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backends,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life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become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much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easier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can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focus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right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work.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Major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aspect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related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Management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taken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over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vault.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5000" y="2759850"/>
            <a:ext cx="1803850" cy="18038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1890">
              <a:lnSpc>
                <a:spcPct val="100000"/>
              </a:lnSpc>
              <a:spcBef>
                <a:spcPts val="100"/>
              </a:spcBef>
            </a:pPr>
            <a:r>
              <a:rPr sz="5200" spc="-645" dirty="0">
                <a:solidFill>
                  <a:srgbClr val="666666"/>
                </a:solidFill>
              </a:rPr>
              <a:t>V</a:t>
            </a:r>
            <a:r>
              <a:rPr sz="5200" spc="-85" dirty="0">
                <a:solidFill>
                  <a:srgbClr val="666666"/>
                </a:solidFill>
              </a:rPr>
              <a:t>ault</a:t>
            </a:r>
            <a:r>
              <a:rPr sz="5200" spc="-215" dirty="0">
                <a:solidFill>
                  <a:srgbClr val="666666"/>
                </a:solidFill>
              </a:rPr>
              <a:t> </a:t>
            </a:r>
            <a:r>
              <a:rPr sz="5200" spc="-105" dirty="0">
                <a:solidFill>
                  <a:srgbClr val="666666"/>
                </a:solidFill>
              </a:rPr>
              <a:t>Provider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3061302" y="3088651"/>
            <a:ext cx="2399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0" dirty="0">
                <a:solidFill>
                  <a:srgbClr val="FF7900"/>
                </a:solidFill>
                <a:latin typeface="Times New Roman"/>
                <a:cs typeface="Times New Roman"/>
              </a:rPr>
              <a:t>Back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to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FF7900"/>
                </a:solidFill>
                <a:latin typeface="Times New Roman"/>
                <a:cs typeface="Times New Roman"/>
              </a:rPr>
              <a:t>Providers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0250" y="113685"/>
            <a:ext cx="19926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Vault</a:t>
            </a:r>
            <a:r>
              <a:rPr spc="-95" dirty="0"/>
              <a:t> </a:t>
            </a:r>
            <a:r>
              <a:rPr spc="-50" dirty="0"/>
              <a:t>Provider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7124" y="926141"/>
            <a:ext cx="7464425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Vault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read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from,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write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to,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configure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HashiCorp Vault.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3937" y="2043287"/>
            <a:ext cx="1721485" cy="2058035"/>
            <a:chOff x="1023937" y="2043287"/>
            <a:chExt cx="1721485" cy="2058035"/>
          </a:xfrm>
        </p:grpSpPr>
        <p:sp>
          <p:nvSpPr>
            <p:cNvPr id="8" name="object 8"/>
            <p:cNvSpPr/>
            <p:nvPr/>
          </p:nvSpPr>
          <p:spPr>
            <a:xfrm>
              <a:off x="1028700" y="2048049"/>
              <a:ext cx="1711960" cy="2048510"/>
            </a:xfrm>
            <a:custGeom>
              <a:avLst/>
              <a:gdLst/>
              <a:ahLst/>
              <a:cxnLst/>
              <a:rect l="l" t="t" r="r" b="b"/>
              <a:pathLst>
                <a:path w="1711960" h="2048510">
                  <a:moveTo>
                    <a:pt x="0" y="285255"/>
                  </a:moveTo>
                  <a:lnTo>
                    <a:pt x="3733" y="238985"/>
                  </a:lnTo>
                  <a:lnTo>
                    <a:pt x="14542" y="195092"/>
                  </a:lnTo>
                  <a:lnTo>
                    <a:pt x="31839" y="154164"/>
                  </a:lnTo>
                  <a:lnTo>
                    <a:pt x="55037" y="116787"/>
                  </a:lnTo>
                  <a:lnTo>
                    <a:pt x="83549" y="83549"/>
                  </a:lnTo>
                  <a:lnTo>
                    <a:pt x="116787" y="55037"/>
                  </a:lnTo>
                  <a:lnTo>
                    <a:pt x="154164" y="31839"/>
                  </a:lnTo>
                  <a:lnTo>
                    <a:pt x="195092" y="14542"/>
                  </a:lnTo>
                  <a:lnTo>
                    <a:pt x="238985" y="3733"/>
                  </a:lnTo>
                  <a:lnTo>
                    <a:pt x="285255" y="0"/>
                  </a:lnTo>
                  <a:lnTo>
                    <a:pt x="1426244" y="0"/>
                  </a:lnTo>
                  <a:lnTo>
                    <a:pt x="1471137" y="3553"/>
                  </a:lnTo>
                  <a:lnTo>
                    <a:pt x="1514520" y="14002"/>
                  </a:lnTo>
                  <a:lnTo>
                    <a:pt x="1555628" y="31029"/>
                  </a:lnTo>
                  <a:lnTo>
                    <a:pt x="1593693" y="54317"/>
                  </a:lnTo>
                  <a:lnTo>
                    <a:pt x="1627950" y="83549"/>
                  </a:lnTo>
                  <a:lnTo>
                    <a:pt x="1657182" y="117806"/>
                  </a:lnTo>
                  <a:lnTo>
                    <a:pt x="1680470" y="155871"/>
                  </a:lnTo>
                  <a:lnTo>
                    <a:pt x="1697497" y="196979"/>
                  </a:lnTo>
                  <a:lnTo>
                    <a:pt x="1707946" y="240362"/>
                  </a:lnTo>
                  <a:lnTo>
                    <a:pt x="1711499" y="285255"/>
                  </a:lnTo>
                  <a:lnTo>
                    <a:pt x="1711499" y="1762844"/>
                  </a:lnTo>
                  <a:lnTo>
                    <a:pt x="1707766" y="1809114"/>
                  </a:lnTo>
                  <a:lnTo>
                    <a:pt x="1696957" y="1853007"/>
                  </a:lnTo>
                  <a:lnTo>
                    <a:pt x="1679660" y="1893935"/>
                  </a:lnTo>
                  <a:lnTo>
                    <a:pt x="1656462" y="1931312"/>
                  </a:lnTo>
                  <a:lnTo>
                    <a:pt x="1627950" y="1964550"/>
                  </a:lnTo>
                  <a:lnTo>
                    <a:pt x="1594712" y="1993062"/>
                  </a:lnTo>
                  <a:lnTo>
                    <a:pt x="1557335" y="2016260"/>
                  </a:lnTo>
                  <a:lnTo>
                    <a:pt x="1516407" y="2033557"/>
                  </a:lnTo>
                  <a:lnTo>
                    <a:pt x="1472514" y="2044366"/>
                  </a:lnTo>
                  <a:lnTo>
                    <a:pt x="1426244" y="2048099"/>
                  </a:lnTo>
                  <a:lnTo>
                    <a:pt x="285255" y="2048099"/>
                  </a:lnTo>
                  <a:lnTo>
                    <a:pt x="238985" y="2044366"/>
                  </a:lnTo>
                  <a:lnTo>
                    <a:pt x="195092" y="2033557"/>
                  </a:lnTo>
                  <a:lnTo>
                    <a:pt x="154164" y="2016260"/>
                  </a:lnTo>
                  <a:lnTo>
                    <a:pt x="116787" y="1993062"/>
                  </a:lnTo>
                  <a:lnTo>
                    <a:pt x="83549" y="1964550"/>
                  </a:lnTo>
                  <a:lnTo>
                    <a:pt x="55037" y="1931312"/>
                  </a:lnTo>
                  <a:lnTo>
                    <a:pt x="31839" y="1893935"/>
                  </a:lnTo>
                  <a:lnTo>
                    <a:pt x="14542" y="1853007"/>
                  </a:lnTo>
                  <a:lnTo>
                    <a:pt x="3733" y="1809114"/>
                  </a:lnTo>
                  <a:lnTo>
                    <a:pt x="0" y="1762844"/>
                  </a:lnTo>
                  <a:lnTo>
                    <a:pt x="0" y="28525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1999" y="2563024"/>
              <a:ext cx="1224915" cy="793750"/>
            </a:xfrm>
            <a:custGeom>
              <a:avLst/>
              <a:gdLst/>
              <a:ahLst/>
              <a:cxnLst/>
              <a:rect l="l" t="t" r="r" b="b"/>
              <a:pathLst>
                <a:path w="1224914" h="793750">
                  <a:moveTo>
                    <a:pt x="1092697" y="793199"/>
                  </a:move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092697" y="0"/>
                  </a:lnTo>
                  <a:lnTo>
                    <a:pt x="1143289" y="10063"/>
                  </a:lnTo>
                  <a:lnTo>
                    <a:pt x="1186178" y="38721"/>
                  </a:lnTo>
                  <a:lnTo>
                    <a:pt x="1214836" y="81610"/>
                  </a:lnTo>
                  <a:lnTo>
                    <a:pt x="1224899" y="132202"/>
                  </a:lnTo>
                  <a:lnTo>
                    <a:pt x="1224899" y="660997"/>
                  </a:lnTo>
                  <a:lnTo>
                    <a:pt x="1218160" y="702783"/>
                  </a:lnTo>
                  <a:lnTo>
                    <a:pt x="1199392" y="739074"/>
                  </a:lnTo>
                  <a:lnTo>
                    <a:pt x="1170774" y="767692"/>
                  </a:lnTo>
                  <a:lnTo>
                    <a:pt x="1134483" y="786460"/>
                  </a:lnTo>
                  <a:lnTo>
                    <a:pt x="1092697" y="7931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1999" y="2563024"/>
              <a:ext cx="1224915" cy="793750"/>
            </a:xfrm>
            <a:custGeom>
              <a:avLst/>
              <a:gdLst/>
              <a:ahLst/>
              <a:cxnLst/>
              <a:rect l="l" t="t" r="r" b="b"/>
              <a:pathLst>
                <a:path w="1224914" h="793750">
                  <a:moveTo>
                    <a:pt x="0" y="132202"/>
                  </a:moveTo>
                  <a:lnTo>
                    <a:pt x="6739" y="90416"/>
                  </a:lnTo>
                  <a:lnTo>
                    <a:pt x="25507" y="54125"/>
                  </a:lnTo>
                  <a:lnTo>
                    <a:pt x="54125" y="25507"/>
                  </a:lnTo>
                  <a:lnTo>
                    <a:pt x="90416" y="6739"/>
                  </a:lnTo>
                  <a:lnTo>
                    <a:pt x="132202" y="0"/>
                  </a:lnTo>
                  <a:lnTo>
                    <a:pt x="1092697" y="0"/>
                  </a:lnTo>
                  <a:lnTo>
                    <a:pt x="1143289" y="10063"/>
                  </a:lnTo>
                  <a:lnTo>
                    <a:pt x="1186178" y="38721"/>
                  </a:lnTo>
                  <a:lnTo>
                    <a:pt x="1214836" y="81610"/>
                  </a:lnTo>
                  <a:lnTo>
                    <a:pt x="1224899" y="132202"/>
                  </a:lnTo>
                  <a:lnTo>
                    <a:pt x="1224899" y="660997"/>
                  </a:lnTo>
                  <a:lnTo>
                    <a:pt x="1218160" y="702783"/>
                  </a:lnTo>
                  <a:lnTo>
                    <a:pt x="1199392" y="739074"/>
                  </a:lnTo>
                  <a:lnTo>
                    <a:pt x="1170774" y="767692"/>
                  </a:lnTo>
                  <a:lnTo>
                    <a:pt x="1134483" y="786460"/>
                  </a:lnTo>
                  <a:lnTo>
                    <a:pt x="1092697" y="793199"/>
                  </a:lnTo>
                  <a:lnTo>
                    <a:pt x="132202" y="793199"/>
                  </a:lnTo>
                  <a:lnTo>
                    <a:pt x="90416" y="786460"/>
                  </a:lnTo>
                  <a:lnTo>
                    <a:pt x="54125" y="767692"/>
                  </a:lnTo>
                  <a:lnTo>
                    <a:pt x="25507" y="739074"/>
                  </a:lnTo>
                  <a:lnTo>
                    <a:pt x="6739" y="702783"/>
                  </a:lnTo>
                  <a:lnTo>
                    <a:pt x="0" y="660997"/>
                  </a:lnTo>
                  <a:lnTo>
                    <a:pt x="0" y="1322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07427" y="4283588"/>
            <a:ext cx="4171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 MT"/>
                <a:cs typeface="Arial MT"/>
              </a:rPr>
              <a:t>Vault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01937" y="3056625"/>
            <a:ext cx="1627505" cy="31115"/>
            <a:chOff x="3001937" y="3056625"/>
            <a:chExt cx="1627505" cy="31115"/>
          </a:xfrm>
        </p:grpSpPr>
        <p:sp>
          <p:nvSpPr>
            <p:cNvPr id="13" name="object 13"/>
            <p:cNvSpPr/>
            <p:nvPr/>
          </p:nvSpPr>
          <p:spPr>
            <a:xfrm>
              <a:off x="3001937" y="3072100"/>
              <a:ext cx="1604010" cy="0"/>
            </a:xfrm>
            <a:custGeom>
              <a:avLst/>
              <a:gdLst/>
              <a:ahLst/>
              <a:cxnLst/>
              <a:rect l="l" t="t" r="r" b="b"/>
              <a:pathLst>
                <a:path w="1604010">
                  <a:moveTo>
                    <a:pt x="0" y="0"/>
                  </a:moveTo>
                  <a:lnTo>
                    <a:pt x="16038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5082" y="30613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95082" y="30613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18494" y="2432026"/>
            <a:ext cx="3100705" cy="12661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668780">
              <a:lnSpc>
                <a:spcPct val="100000"/>
              </a:lnSpc>
              <a:spcBef>
                <a:spcPts val="585"/>
              </a:spcBef>
            </a:pPr>
            <a:r>
              <a:rPr sz="1400" dirty="0">
                <a:latin typeface="Arial MT"/>
                <a:cs typeface="Arial MT"/>
              </a:rPr>
              <a:t>Inject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Terraform</a:t>
            </a:r>
            <a:endParaRPr sz="1400">
              <a:latin typeface="Arial MT"/>
              <a:cs typeface="Arial MT"/>
            </a:endParaRPr>
          </a:p>
          <a:p>
            <a:pPr marL="12700" marR="2173605" algn="ctr">
              <a:lnSpc>
                <a:spcPts val="1430"/>
              </a:lnSpc>
              <a:spcBef>
                <a:spcPts val="470"/>
              </a:spcBef>
            </a:pPr>
            <a:r>
              <a:rPr sz="1200" spc="-10" dirty="0">
                <a:latin typeface="Arial MT"/>
                <a:cs typeface="Arial MT"/>
              </a:rPr>
              <a:t>admin password123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200">
              <a:latin typeface="Arial MT"/>
              <a:cs typeface="Arial MT"/>
            </a:endParaRPr>
          </a:p>
          <a:p>
            <a:pPr marR="2200275" algn="ctr">
              <a:lnSpc>
                <a:spcPct val="100000"/>
              </a:lnSpc>
            </a:pPr>
            <a:r>
              <a:rPr sz="1200" b="1" spc="-10" dirty="0">
                <a:latin typeface="Arial"/>
                <a:cs typeface="Arial"/>
              </a:rPr>
              <a:t>db_creds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6626" y="2231466"/>
            <a:ext cx="3296850" cy="156060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9181" y="113685"/>
            <a:ext cx="2234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Important</a:t>
            </a:r>
            <a:r>
              <a:rPr sz="2800" spc="8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7900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7124" y="1979606"/>
            <a:ext cx="74669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Interacting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Vault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causes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secrets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read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write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be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persisted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both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Terraform's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file.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9964" rIns="0" bIns="0" rtlCol="0">
            <a:spAutoFit/>
          </a:bodyPr>
          <a:lstStyle/>
          <a:p>
            <a:pPr marL="2404110">
              <a:lnSpc>
                <a:spcPct val="100000"/>
              </a:lnSpc>
              <a:spcBef>
                <a:spcPts val="100"/>
              </a:spcBef>
            </a:pPr>
            <a:r>
              <a:rPr sz="4400" spc="-110" dirty="0">
                <a:solidFill>
                  <a:srgbClr val="666666"/>
                </a:solidFill>
              </a:rPr>
              <a:t>Terraform</a:t>
            </a:r>
            <a:r>
              <a:rPr sz="4400" spc="-185" dirty="0">
                <a:solidFill>
                  <a:srgbClr val="666666"/>
                </a:solidFill>
              </a:rPr>
              <a:t> </a:t>
            </a:r>
            <a:r>
              <a:rPr sz="4400" spc="-10" dirty="0">
                <a:solidFill>
                  <a:srgbClr val="666666"/>
                </a:solidFill>
              </a:rPr>
              <a:t>Cloud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076268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4550" y="1023887"/>
            <a:ext cx="4253524" cy="3095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1663" y="179135"/>
            <a:ext cx="4105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Overview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of</a:t>
            </a:r>
            <a:r>
              <a:rPr sz="2800" spc="-11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1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Cloud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3275" y="954440"/>
            <a:ext cx="8330565" cy="5721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manages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runs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consistent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reliable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environment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various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features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controls,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private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registry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sharing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modules,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policy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controls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400" y="1954262"/>
            <a:ext cx="3798750" cy="25751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4530">
              <a:lnSpc>
                <a:spcPct val="100000"/>
              </a:lnSpc>
              <a:spcBef>
                <a:spcPts val="100"/>
              </a:spcBef>
            </a:pPr>
            <a:r>
              <a:rPr sz="5200" spc="-120" dirty="0">
                <a:solidFill>
                  <a:srgbClr val="666666"/>
                </a:solidFill>
              </a:rPr>
              <a:t>Sentinel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574772" y="3088651"/>
            <a:ext cx="3656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8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Cloud</a:t>
            </a:r>
            <a:r>
              <a:rPr sz="2800" spc="-8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5204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30" dirty="0"/>
              <a:t> </a:t>
            </a:r>
            <a:r>
              <a:rPr spc="-45" dirty="0"/>
              <a:t>of</a:t>
            </a:r>
            <a:r>
              <a:rPr spc="-130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spc="-55" dirty="0"/>
              <a:t>Sentinel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9125" y="807956"/>
            <a:ext cx="7929245" cy="198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Sentinel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policy-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as-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code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framework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integrated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HashiCorp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Enterprise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products.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enables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fine-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grained,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logic-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based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policy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decisions,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can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be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extended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information from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external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sources.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Note: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Sentinel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policies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paid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feature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6507" y="3573859"/>
            <a:ext cx="1855470" cy="806450"/>
            <a:chOff x="216507" y="3573859"/>
            <a:chExt cx="1855470" cy="806450"/>
          </a:xfrm>
        </p:grpSpPr>
        <p:sp>
          <p:nvSpPr>
            <p:cNvPr id="8" name="object 8"/>
            <p:cNvSpPr/>
            <p:nvPr/>
          </p:nvSpPr>
          <p:spPr>
            <a:xfrm>
              <a:off x="221269" y="3578622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1712847" y="796499"/>
                  </a:move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1"/>
                  </a:lnTo>
                  <a:lnTo>
                    <a:pt x="1835494" y="81950"/>
                  </a:lnTo>
                  <a:lnTo>
                    <a:pt x="1845600" y="132752"/>
                  </a:lnTo>
                  <a:lnTo>
                    <a:pt x="1845600" y="663747"/>
                  </a:lnTo>
                  <a:lnTo>
                    <a:pt x="1838832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1269" y="3578622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0" y="132752"/>
                  </a:move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1"/>
                  </a:lnTo>
                  <a:lnTo>
                    <a:pt x="1835494" y="81950"/>
                  </a:lnTo>
                  <a:lnTo>
                    <a:pt x="1845600" y="132752"/>
                  </a:lnTo>
                  <a:lnTo>
                    <a:pt x="1845600" y="663747"/>
                  </a:lnTo>
                  <a:lnTo>
                    <a:pt x="1838832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0928" y="3852285"/>
            <a:ext cx="1132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terraform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plan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43782" y="3574759"/>
            <a:ext cx="1855470" cy="806450"/>
            <a:chOff x="2743782" y="3574759"/>
            <a:chExt cx="1855470" cy="806450"/>
          </a:xfrm>
        </p:grpSpPr>
        <p:sp>
          <p:nvSpPr>
            <p:cNvPr id="12" name="object 12"/>
            <p:cNvSpPr/>
            <p:nvPr/>
          </p:nvSpPr>
          <p:spPr>
            <a:xfrm>
              <a:off x="2748544" y="3579522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1712847" y="796499"/>
                  </a:move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1"/>
                  </a:lnTo>
                  <a:lnTo>
                    <a:pt x="1835494" y="81950"/>
                  </a:lnTo>
                  <a:lnTo>
                    <a:pt x="1845599" y="132752"/>
                  </a:lnTo>
                  <a:lnTo>
                    <a:pt x="1845599" y="663747"/>
                  </a:lnTo>
                  <a:lnTo>
                    <a:pt x="1838831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close/>
                </a:path>
              </a:pathLst>
            </a:custGeom>
            <a:solidFill>
              <a:srgbClr val="F9C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48544" y="3579522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0" y="132752"/>
                  </a:move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1"/>
                  </a:lnTo>
                  <a:lnTo>
                    <a:pt x="1835494" y="81950"/>
                  </a:lnTo>
                  <a:lnTo>
                    <a:pt x="1845599" y="132752"/>
                  </a:lnTo>
                  <a:lnTo>
                    <a:pt x="1845599" y="663747"/>
                  </a:lnTo>
                  <a:lnTo>
                    <a:pt x="1838831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08203" y="3853185"/>
            <a:ext cx="1240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sentinel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checks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14932" y="3573860"/>
            <a:ext cx="1855470" cy="806450"/>
            <a:chOff x="5214932" y="3573860"/>
            <a:chExt cx="1855470" cy="806450"/>
          </a:xfrm>
        </p:grpSpPr>
        <p:sp>
          <p:nvSpPr>
            <p:cNvPr id="16" name="object 16"/>
            <p:cNvSpPr/>
            <p:nvPr/>
          </p:nvSpPr>
          <p:spPr>
            <a:xfrm>
              <a:off x="5219694" y="3578622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1712847" y="796499"/>
                  </a:move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2"/>
                  </a:lnTo>
                  <a:lnTo>
                    <a:pt x="1835494" y="81950"/>
                  </a:lnTo>
                  <a:lnTo>
                    <a:pt x="1845599" y="132752"/>
                  </a:lnTo>
                  <a:lnTo>
                    <a:pt x="1845599" y="663747"/>
                  </a:lnTo>
                  <a:lnTo>
                    <a:pt x="1838832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19694" y="3578622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0" y="132752"/>
                  </a:move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2"/>
                  </a:lnTo>
                  <a:lnTo>
                    <a:pt x="1835494" y="81950"/>
                  </a:lnTo>
                  <a:lnTo>
                    <a:pt x="1845599" y="132752"/>
                  </a:lnTo>
                  <a:lnTo>
                    <a:pt x="1845599" y="663747"/>
                  </a:lnTo>
                  <a:lnTo>
                    <a:pt x="1838832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79353" y="3852285"/>
            <a:ext cx="12211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terraform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apply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62107" y="3961460"/>
            <a:ext cx="3148965" cy="31750"/>
            <a:chOff x="2062107" y="3961460"/>
            <a:chExt cx="3148965" cy="31750"/>
          </a:xfrm>
        </p:grpSpPr>
        <p:sp>
          <p:nvSpPr>
            <p:cNvPr id="20" name="object 20"/>
            <p:cNvSpPr/>
            <p:nvPr/>
          </p:nvSpPr>
          <p:spPr>
            <a:xfrm>
              <a:off x="2066869" y="3976872"/>
              <a:ext cx="648970" cy="1270"/>
            </a:xfrm>
            <a:custGeom>
              <a:avLst/>
              <a:gdLst/>
              <a:ahLst/>
              <a:cxnLst/>
              <a:rect l="l" t="t" r="r" b="b"/>
              <a:pathLst>
                <a:path w="648969" h="1270">
                  <a:moveTo>
                    <a:pt x="0" y="0"/>
                  </a:moveTo>
                  <a:lnTo>
                    <a:pt x="648956" y="85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05101" y="39670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25" y="10725"/>
                  </a:lnTo>
                  <a:lnTo>
                    <a:pt x="28" y="0"/>
                  </a:lnTo>
                  <a:lnTo>
                    <a:pt x="29444" y="10750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05101" y="396700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25" y="10725"/>
                  </a:moveTo>
                  <a:lnTo>
                    <a:pt x="0" y="21422"/>
                  </a:lnTo>
                  <a:lnTo>
                    <a:pt x="29444" y="10750"/>
                  </a:lnTo>
                  <a:lnTo>
                    <a:pt x="28" y="0"/>
                  </a:lnTo>
                  <a:lnTo>
                    <a:pt x="10725" y="107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94144" y="3976919"/>
              <a:ext cx="593090" cy="1270"/>
            </a:xfrm>
            <a:custGeom>
              <a:avLst/>
              <a:gdLst/>
              <a:ahLst/>
              <a:cxnLst/>
              <a:rect l="l" t="t" r="r" b="b"/>
              <a:pathLst>
                <a:path w="593089" h="1270">
                  <a:moveTo>
                    <a:pt x="0" y="852"/>
                  </a:moveTo>
                  <a:lnTo>
                    <a:pt x="5928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6274" y="396622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30" y="21423"/>
                  </a:moveTo>
                  <a:lnTo>
                    <a:pt x="10726" y="10696"/>
                  </a:lnTo>
                  <a:lnTo>
                    <a:pt x="0" y="0"/>
                  </a:lnTo>
                  <a:lnTo>
                    <a:pt x="29445" y="10669"/>
                  </a:lnTo>
                  <a:lnTo>
                    <a:pt x="3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76274" y="396622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6" y="10696"/>
                  </a:moveTo>
                  <a:lnTo>
                    <a:pt x="30" y="21423"/>
                  </a:lnTo>
                  <a:lnTo>
                    <a:pt x="29445" y="10669"/>
                  </a:lnTo>
                  <a:lnTo>
                    <a:pt x="0" y="0"/>
                  </a:lnTo>
                  <a:lnTo>
                    <a:pt x="10726" y="1069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3340">
              <a:lnSpc>
                <a:spcPct val="100000"/>
              </a:lnSpc>
              <a:spcBef>
                <a:spcPts val="100"/>
              </a:spcBef>
            </a:pPr>
            <a:r>
              <a:rPr dirty="0"/>
              <a:t>High</a:t>
            </a:r>
            <a:r>
              <a:rPr spc="-140" dirty="0"/>
              <a:t> </a:t>
            </a:r>
            <a:r>
              <a:rPr spc="-155" dirty="0"/>
              <a:t>Level</a:t>
            </a:r>
            <a:r>
              <a:rPr spc="-135" dirty="0"/>
              <a:t> </a:t>
            </a:r>
            <a:r>
              <a:rPr spc="-10"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912912" y="1887087"/>
            <a:ext cx="1870710" cy="664210"/>
            <a:chOff x="2912912" y="1887087"/>
            <a:chExt cx="1870710" cy="664210"/>
          </a:xfrm>
        </p:grpSpPr>
        <p:sp>
          <p:nvSpPr>
            <p:cNvPr id="7" name="object 7"/>
            <p:cNvSpPr/>
            <p:nvPr/>
          </p:nvSpPr>
          <p:spPr>
            <a:xfrm>
              <a:off x="2917675" y="1891850"/>
              <a:ext cx="1861185" cy="654685"/>
            </a:xfrm>
            <a:custGeom>
              <a:avLst/>
              <a:gdLst/>
              <a:ahLst/>
              <a:cxnLst/>
              <a:rect l="l" t="t" r="r" b="b"/>
              <a:pathLst>
                <a:path w="1861185" h="654685">
                  <a:moveTo>
                    <a:pt x="1751797" y="654599"/>
                  </a:moveTo>
                  <a:lnTo>
                    <a:pt x="109102" y="654599"/>
                  </a:lnTo>
                  <a:lnTo>
                    <a:pt x="66634" y="646026"/>
                  </a:lnTo>
                  <a:lnTo>
                    <a:pt x="31955" y="622644"/>
                  </a:lnTo>
                  <a:lnTo>
                    <a:pt x="8573" y="587965"/>
                  </a:lnTo>
                  <a:lnTo>
                    <a:pt x="0" y="545497"/>
                  </a:lnTo>
                  <a:lnTo>
                    <a:pt x="0" y="109102"/>
                  </a:lnTo>
                  <a:lnTo>
                    <a:pt x="8573" y="66634"/>
                  </a:lnTo>
                  <a:lnTo>
                    <a:pt x="31955" y="31955"/>
                  </a:lnTo>
                  <a:lnTo>
                    <a:pt x="66634" y="8573"/>
                  </a:lnTo>
                  <a:lnTo>
                    <a:pt x="109102" y="0"/>
                  </a:lnTo>
                  <a:lnTo>
                    <a:pt x="1751797" y="0"/>
                  </a:lnTo>
                  <a:lnTo>
                    <a:pt x="1793549" y="8304"/>
                  </a:lnTo>
                  <a:lnTo>
                    <a:pt x="1828944" y="31955"/>
                  </a:lnTo>
                  <a:lnTo>
                    <a:pt x="1852595" y="67350"/>
                  </a:lnTo>
                  <a:lnTo>
                    <a:pt x="1860899" y="109102"/>
                  </a:lnTo>
                  <a:lnTo>
                    <a:pt x="1860899" y="545497"/>
                  </a:lnTo>
                  <a:lnTo>
                    <a:pt x="1852326" y="587965"/>
                  </a:lnTo>
                  <a:lnTo>
                    <a:pt x="1828944" y="622644"/>
                  </a:lnTo>
                  <a:lnTo>
                    <a:pt x="1794265" y="646026"/>
                  </a:lnTo>
                  <a:lnTo>
                    <a:pt x="1751797" y="6545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17675" y="1891850"/>
              <a:ext cx="1861185" cy="654685"/>
            </a:xfrm>
            <a:custGeom>
              <a:avLst/>
              <a:gdLst/>
              <a:ahLst/>
              <a:cxnLst/>
              <a:rect l="l" t="t" r="r" b="b"/>
              <a:pathLst>
                <a:path w="1861185" h="654685">
                  <a:moveTo>
                    <a:pt x="0" y="109102"/>
                  </a:moveTo>
                  <a:lnTo>
                    <a:pt x="8573" y="66634"/>
                  </a:lnTo>
                  <a:lnTo>
                    <a:pt x="31955" y="31955"/>
                  </a:lnTo>
                  <a:lnTo>
                    <a:pt x="66634" y="8573"/>
                  </a:lnTo>
                  <a:lnTo>
                    <a:pt x="109102" y="0"/>
                  </a:lnTo>
                  <a:lnTo>
                    <a:pt x="1751797" y="0"/>
                  </a:lnTo>
                  <a:lnTo>
                    <a:pt x="1793549" y="8304"/>
                  </a:lnTo>
                  <a:lnTo>
                    <a:pt x="1828944" y="31955"/>
                  </a:lnTo>
                  <a:lnTo>
                    <a:pt x="1852595" y="67350"/>
                  </a:lnTo>
                  <a:lnTo>
                    <a:pt x="1860899" y="109102"/>
                  </a:lnTo>
                  <a:lnTo>
                    <a:pt x="1860899" y="545497"/>
                  </a:lnTo>
                  <a:lnTo>
                    <a:pt x="1852326" y="587965"/>
                  </a:lnTo>
                  <a:lnTo>
                    <a:pt x="1828944" y="622644"/>
                  </a:lnTo>
                  <a:lnTo>
                    <a:pt x="1794265" y="646026"/>
                  </a:lnTo>
                  <a:lnTo>
                    <a:pt x="1751797" y="654599"/>
                  </a:lnTo>
                  <a:lnTo>
                    <a:pt x="109102" y="654599"/>
                  </a:lnTo>
                  <a:lnTo>
                    <a:pt x="66634" y="646026"/>
                  </a:lnTo>
                  <a:lnTo>
                    <a:pt x="31955" y="622644"/>
                  </a:lnTo>
                  <a:lnTo>
                    <a:pt x="8573" y="587965"/>
                  </a:lnTo>
                  <a:lnTo>
                    <a:pt x="0" y="545497"/>
                  </a:lnTo>
                  <a:lnTo>
                    <a:pt x="0" y="1091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18158" y="2094563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Policy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Sets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66637" y="1495737"/>
            <a:ext cx="1870710" cy="1447165"/>
            <a:chOff x="6366637" y="1495737"/>
            <a:chExt cx="1870710" cy="1447165"/>
          </a:xfrm>
        </p:grpSpPr>
        <p:sp>
          <p:nvSpPr>
            <p:cNvPr id="11" name="object 11"/>
            <p:cNvSpPr/>
            <p:nvPr/>
          </p:nvSpPr>
          <p:spPr>
            <a:xfrm>
              <a:off x="6371399" y="1500499"/>
              <a:ext cx="1861185" cy="1437640"/>
            </a:xfrm>
            <a:custGeom>
              <a:avLst/>
              <a:gdLst/>
              <a:ahLst/>
              <a:cxnLst/>
              <a:rect l="l" t="t" r="r" b="b"/>
              <a:pathLst>
                <a:path w="1861184" h="1437639">
                  <a:moveTo>
                    <a:pt x="1621344" y="1437299"/>
                  </a:moveTo>
                  <a:lnTo>
                    <a:pt x="239554" y="1437299"/>
                  </a:lnTo>
                  <a:lnTo>
                    <a:pt x="191276" y="1432433"/>
                  </a:lnTo>
                  <a:lnTo>
                    <a:pt x="146309" y="1418474"/>
                  </a:lnTo>
                  <a:lnTo>
                    <a:pt x="105617" y="1396387"/>
                  </a:lnTo>
                  <a:lnTo>
                    <a:pt x="70164" y="1367136"/>
                  </a:lnTo>
                  <a:lnTo>
                    <a:pt x="40912" y="1331682"/>
                  </a:lnTo>
                  <a:lnTo>
                    <a:pt x="18825" y="1290990"/>
                  </a:lnTo>
                  <a:lnTo>
                    <a:pt x="4866" y="1246023"/>
                  </a:lnTo>
                  <a:lnTo>
                    <a:pt x="0" y="1197745"/>
                  </a:lnTo>
                  <a:lnTo>
                    <a:pt x="0" y="239554"/>
                  </a:lnTo>
                  <a:lnTo>
                    <a:pt x="4866" y="191276"/>
                  </a:lnTo>
                  <a:lnTo>
                    <a:pt x="18825" y="146309"/>
                  </a:lnTo>
                  <a:lnTo>
                    <a:pt x="40912" y="105617"/>
                  </a:lnTo>
                  <a:lnTo>
                    <a:pt x="70164" y="70163"/>
                  </a:lnTo>
                  <a:lnTo>
                    <a:pt x="105617" y="40912"/>
                  </a:lnTo>
                  <a:lnTo>
                    <a:pt x="146309" y="18825"/>
                  </a:lnTo>
                  <a:lnTo>
                    <a:pt x="191276" y="4866"/>
                  </a:lnTo>
                  <a:lnTo>
                    <a:pt x="239554" y="0"/>
                  </a:lnTo>
                  <a:lnTo>
                    <a:pt x="1621344" y="0"/>
                  </a:lnTo>
                  <a:lnTo>
                    <a:pt x="1668298" y="4645"/>
                  </a:lnTo>
                  <a:lnTo>
                    <a:pt x="1713018" y="18235"/>
                  </a:lnTo>
                  <a:lnTo>
                    <a:pt x="1754250" y="40248"/>
                  </a:lnTo>
                  <a:lnTo>
                    <a:pt x="1790735" y="70163"/>
                  </a:lnTo>
                  <a:lnTo>
                    <a:pt x="1820651" y="106649"/>
                  </a:lnTo>
                  <a:lnTo>
                    <a:pt x="1842664" y="147881"/>
                  </a:lnTo>
                  <a:lnTo>
                    <a:pt x="1856254" y="192601"/>
                  </a:lnTo>
                  <a:lnTo>
                    <a:pt x="1860899" y="239554"/>
                  </a:lnTo>
                  <a:lnTo>
                    <a:pt x="1860899" y="1197745"/>
                  </a:lnTo>
                  <a:lnTo>
                    <a:pt x="1856033" y="1246023"/>
                  </a:lnTo>
                  <a:lnTo>
                    <a:pt x="1842074" y="1290990"/>
                  </a:lnTo>
                  <a:lnTo>
                    <a:pt x="1819987" y="1331682"/>
                  </a:lnTo>
                  <a:lnTo>
                    <a:pt x="1790735" y="1367136"/>
                  </a:lnTo>
                  <a:lnTo>
                    <a:pt x="1755282" y="1396387"/>
                  </a:lnTo>
                  <a:lnTo>
                    <a:pt x="1714590" y="1418474"/>
                  </a:lnTo>
                  <a:lnTo>
                    <a:pt x="1669623" y="1432433"/>
                  </a:lnTo>
                  <a:lnTo>
                    <a:pt x="1621344" y="14372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71399" y="1500499"/>
              <a:ext cx="1861185" cy="1437640"/>
            </a:xfrm>
            <a:custGeom>
              <a:avLst/>
              <a:gdLst/>
              <a:ahLst/>
              <a:cxnLst/>
              <a:rect l="l" t="t" r="r" b="b"/>
              <a:pathLst>
                <a:path w="1861184" h="1437639">
                  <a:moveTo>
                    <a:pt x="0" y="239554"/>
                  </a:moveTo>
                  <a:lnTo>
                    <a:pt x="4866" y="191276"/>
                  </a:lnTo>
                  <a:lnTo>
                    <a:pt x="18825" y="146309"/>
                  </a:lnTo>
                  <a:lnTo>
                    <a:pt x="40912" y="105617"/>
                  </a:lnTo>
                  <a:lnTo>
                    <a:pt x="70164" y="70163"/>
                  </a:lnTo>
                  <a:lnTo>
                    <a:pt x="105617" y="40912"/>
                  </a:lnTo>
                  <a:lnTo>
                    <a:pt x="146309" y="18825"/>
                  </a:lnTo>
                  <a:lnTo>
                    <a:pt x="191276" y="4866"/>
                  </a:lnTo>
                  <a:lnTo>
                    <a:pt x="239554" y="0"/>
                  </a:lnTo>
                  <a:lnTo>
                    <a:pt x="1621344" y="0"/>
                  </a:lnTo>
                  <a:lnTo>
                    <a:pt x="1668298" y="4645"/>
                  </a:lnTo>
                  <a:lnTo>
                    <a:pt x="1713018" y="18235"/>
                  </a:lnTo>
                  <a:lnTo>
                    <a:pt x="1754250" y="40248"/>
                  </a:lnTo>
                  <a:lnTo>
                    <a:pt x="1790735" y="70163"/>
                  </a:lnTo>
                  <a:lnTo>
                    <a:pt x="1820651" y="106649"/>
                  </a:lnTo>
                  <a:lnTo>
                    <a:pt x="1842664" y="147881"/>
                  </a:lnTo>
                  <a:lnTo>
                    <a:pt x="1856254" y="192601"/>
                  </a:lnTo>
                  <a:lnTo>
                    <a:pt x="1860899" y="239554"/>
                  </a:lnTo>
                  <a:lnTo>
                    <a:pt x="1860899" y="1197745"/>
                  </a:lnTo>
                  <a:lnTo>
                    <a:pt x="1856033" y="1246023"/>
                  </a:lnTo>
                  <a:lnTo>
                    <a:pt x="1842074" y="1290990"/>
                  </a:lnTo>
                  <a:lnTo>
                    <a:pt x="1819987" y="1331682"/>
                  </a:lnTo>
                  <a:lnTo>
                    <a:pt x="1790735" y="1367136"/>
                  </a:lnTo>
                  <a:lnTo>
                    <a:pt x="1755282" y="1396387"/>
                  </a:lnTo>
                  <a:lnTo>
                    <a:pt x="1714590" y="1418474"/>
                  </a:lnTo>
                  <a:lnTo>
                    <a:pt x="1669623" y="1432433"/>
                  </a:lnTo>
                  <a:lnTo>
                    <a:pt x="1621344" y="1437299"/>
                  </a:lnTo>
                  <a:lnTo>
                    <a:pt x="239554" y="1437299"/>
                  </a:lnTo>
                  <a:lnTo>
                    <a:pt x="191276" y="1432433"/>
                  </a:lnTo>
                  <a:lnTo>
                    <a:pt x="146309" y="1418474"/>
                  </a:lnTo>
                  <a:lnTo>
                    <a:pt x="105617" y="1396387"/>
                  </a:lnTo>
                  <a:lnTo>
                    <a:pt x="70164" y="1367136"/>
                  </a:lnTo>
                  <a:lnTo>
                    <a:pt x="40912" y="1331682"/>
                  </a:lnTo>
                  <a:lnTo>
                    <a:pt x="18825" y="1290990"/>
                  </a:lnTo>
                  <a:lnTo>
                    <a:pt x="4866" y="1246023"/>
                  </a:lnTo>
                  <a:lnTo>
                    <a:pt x="0" y="1197745"/>
                  </a:lnTo>
                  <a:lnTo>
                    <a:pt x="0" y="2395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760841" y="2094563"/>
            <a:ext cx="911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Workspace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1812" y="1887087"/>
            <a:ext cx="1870710" cy="664210"/>
            <a:chOff x="231812" y="1887087"/>
            <a:chExt cx="1870710" cy="664210"/>
          </a:xfrm>
        </p:grpSpPr>
        <p:sp>
          <p:nvSpPr>
            <p:cNvPr id="15" name="object 15"/>
            <p:cNvSpPr/>
            <p:nvPr/>
          </p:nvSpPr>
          <p:spPr>
            <a:xfrm>
              <a:off x="236574" y="1891850"/>
              <a:ext cx="1861185" cy="654685"/>
            </a:xfrm>
            <a:custGeom>
              <a:avLst/>
              <a:gdLst/>
              <a:ahLst/>
              <a:cxnLst/>
              <a:rect l="l" t="t" r="r" b="b"/>
              <a:pathLst>
                <a:path w="1861185" h="654685">
                  <a:moveTo>
                    <a:pt x="1751797" y="654599"/>
                  </a:moveTo>
                  <a:lnTo>
                    <a:pt x="109102" y="654599"/>
                  </a:lnTo>
                  <a:lnTo>
                    <a:pt x="66634" y="646026"/>
                  </a:lnTo>
                  <a:lnTo>
                    <a:pt x="31955" y="622644"/>
                  </a:lnTo>
                  <a:lnTo>
                    <a:pt x="8573" y="587965"/>
                  </a:lnTo>
                  <a:lnTo>
                    <a:pt x="0" y="545497"/>
                  </a:lnTo>
                  <a:lnTo>
                    <a:pt x="0" y="109102"/>
                  </a:lnTo>
                  <a:lnTo>
                    <a:pt x="8573" y="66634"/>
                  </a:lnTo>
                  <a:lnTo>
                    <a:pt x="31955" y="31955"/>
                  </a:lnTo>
                  <a:lnTo>
                    <a:pt x="66634" y="8573"/>
                  </a:lnTo>
                  <a:lnTo>
                    <a:pt x="109102" y="0"/>
                  </a:lnTo>
                  <a:lnTo>
                    <a:pt x="1751797" y="0"/>
                  </a:lnTo>
                  <a:lnTo>
                    <a:pt x="1793549" y="8304"/>
                  </a:lnTo>
                  <a:lnTo>
                    <a:pt x="1828944" y="31955"/>
                  </a:lnTo>
                  <a:lnTo>
                    <a:pt x="1852595" y="67350"/>
                  </a:lnTo>
                  <a:lnTo>
                    <a:pt x="1860899" y="109102"/>
                  </a:lnTo>
                  <a:lnTo>
                    <a:pt x="1860899" y="545497"/>
                  </a:lnTo>
                  <a:lnTo>
                    <a:pt x="1852326" y="587965"/>
                  </a:lnTo>
                  <a:lnTo>
                    <a:pt x="1828944" y="622644"/>
                  </a:lnTo>
                  <a:lnTo>
                    <a:pt x="1794265" y="646026"/>
                  </a:lnTo>
                  <a:lnTo>
                    <a:pt x="1751797" y="6545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6574" y="1891850"/>
              <a:ext cx="1861185" cy="654685"/>
            </a:xfrm>
            <a:custGeom>
              <a:avLst/>
              <a:gdLst/>
              <a:ahLst/>
              <a:cxnLst/>
              <a:rect l="l" t="t" r="r" b="b"/>
              <a:pathLst>
                <a:path w="1861185" h="654685">
                  <a:moveTo>
                    <a:pt x="0" y="109102"/>
                  </a:moveTo>
                  <a:lnTo>
                    <a:pt x="8573" y="66634"/>
                  </a:lnTo>
                  <a:lnTo>
                    <a:pt x="31955" y="31955"/>
                  </a:lnTo>
                  <a:lnTo>
                    <a:pt x="66634" y="8573"/>
                  </a:lnTo>
                  <a:lnTo>
                    <a:pt x="109102" y="0"/>
                  </a:lnTo>
                  <a:lnTo>
                    <a:pt x="1751797" y="0"/>
                  </a:lnTo>
                  <a:lnTo>
                    <a:pt x="1793549" y="8304"/>
                  </a:lnTo>
                  <a:lnTo>
                    <a:pt x="1828944" y="31955"/>
                  </a:lnTo>
                  <a:lnTo>
                    <a:pt x="1852595" y="67350"/>
                  </a:lnTo>
                  <a:lnTo>
                    <a:pt x="1860899" y="109102"/>
                  </a:lnTo>
                  <a:lnTo>
                    <a:pt x="1860899" y="545497"/>
                  </a:lnTo>
                  <a:lnTo>
                    <a:pt x="1852326" y="587965"/>
                  </a:lnTo>
                  <a:lnTo>
                    <a:pt x="1828944" y="622644"/>
                  </a:lnTo>
                  <a:lnTo>
                    <a:pt x="1794265" y="646026"/>
                  </a:lnTo>
                  <a:lnTo>
                    <a:pt x="1751797" y="654599"/>
                  </a:lnTo>
                  <a:lnTo>
                    <a:pt x="109102" y="654599"/>
                  </a:lnTo>
                  <a:lnTo>
                    <a:pt x="66634" y="646026"/>
                  </a:lnTo>
                  <a:lnTo>
                    <a:pt x="31955" y="622644"/>
                  </a:lnTo>
                  <a:lnTo>
                    <a:pt x="8573" y="587965"/>
                  </a:lnTo>
                  <a:lnTo>
                    <a:pt x="0" y="545497"/>
                  </a:lnTo>
                  <a:lnTo>
                    <a:pt x="0" y="1091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4061" y="2094563"/>
            <a:ext cx="499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Policy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9325" y="3086025"/>
            <a:ext cx="1655445" cy="153225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endParaRPr sz="100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</a:pPr>
            <a:r>
              <a:rPr sz="1000" dirty="0">
                <a:latin typeface="Arial MT"/>
                <a:cs typeface="Arial MT"/>
              </a:rPr>
              <a:t>Block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EC2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without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tags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51550" y="2203675"/>
            <a:ext cx="5210810" cy="873760"/>
            <a:chOff x="1151550" y="2203675"/>
            <a:chExt cx="5210810" cy="873760"/>
          </a:xfrm>
        </p:grpSpPr>
        <p:sp>
          <p:nvSpPr>
            <p:cNvPr id="20" name="object 20"/>
            <p:cNvSpPr/>
            <p:nvPr/>
          </p:nvSpPr>
          <p:spPr>
            <a:xfrm>
              <a:off x="1167024" y="2546450"/>
              <a:ext cx="0" cy="507365"/>
            </a:xfrm>
            <a:custGeom>
              <a:avLst/>
              <a:gdLst/>
              <a:ahLst/>
              <a:cxnLst/>
              <a:rect l="l" t="t" r="r" b="b"/>
              <a:pathLst>
                <a:path h="507364">
                  <a:moveTo>
                    <a:pt x="0" y="0"/>
                  </a:moveTo>
                  <a:lnTo>
                    <a:pt x="0" y="50705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6313" y="304279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29430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3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6313" y="304279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10711"/>
                  </a:moveTo>
                  <a:lnTo>
                    <a:pt x="0" y="0"/>
                  </a:lnTo>
                  <a:lnTo>
                    <a:pt x="10711" y="29430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97474" y="2219150"/>
              <a:ext cx="788035" cy="0"/>
            </a:xfrm>
            <a:custGeom>
              <a:avLst/>
              <a:gdLst/>
              <a:ahLst/>
              <a:cxnLst/>
              <a:rect l="l" t="t" r="r" b="b"/>
              <a:pathLst>
                <a:path w="788035">
                  <a:moveTo>
                    <a:pt x="0" y="0"/>
                  </a:moveTo>
                  <a:lnTo>
                    <a:pt x="7875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74320" y="22084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74320" y="22084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78699" y="2219150"/>
              <a:ext cx="1560195" cy="0"/>
            </a:xfrm>
            <a:custGeom>
              <a:avLst/>
              <a:gdLst/>
              <a:ahLst/>
              <a:cxnLst/>
              <a:rect l="l" t="t" r="r" b="b"/>
              <a:pathLst>
                <a:path w="1560195">
                  <a:moveTo>
                    <a:pt x="0" y="0"/>
                  </a:moveTo>
                  <a:lnTo>
                    <a:pt x="15600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28045" y="22084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28045" y="22084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2130">
              <a:lnSpc>
                <a:spcPct val="100000"/>
              </a:lnSpc>
              <a:spcBef>
                <a:spcPts val="100"/>
              </a:spcBef>
            </a:pPr>
            <a:r>
              <a:rPr sz="5200" spc="-555" dirty="0">
                <a:solidFill>
                  <a:srgbClr val="666666"/>
                </a:solidFill>
              </a:rPr>
              <a:t>T</a:t>
            </a:r>
            <a:r>
              <a:rPr sz="5200" spc="-55" dirty="0">
                <a:solidFill>
                  <a:srgbClr val="666666"/>
                </a:solidFill>
              </a:rPr>
              <a:t>erra</a:t>
            </a:r>
            <a:r>
              <a:rPr sz="5200" spc="-195" dirty="0">
                <a:solidFill>
                  <a:srgbClr val="666666"/>
                </a:solidFill>
              </a:rPr>
              <a:t>f</a:t>
            </a:r>
            <a:r>
              <a:rPr sz="5200" spc="-55" dirty="0">
                <a:solidFill>
                  <a:srgbClr val="666666"/>
                </a:solidFill>
              </a:rPr>
              <a:t>orm</a:t>
            </a:r>
            <a:r>
              <a:rPr sz="5200" spc="-260" dirty="0">
                <a:solidFill>
                  <a:srgbClr val="666666"/>
                </a:solidFill>
              </a:rPr>
              <a:t> </a:t>
            </a:r>
            <a:r>
              <a:rPr sz="5200" spc="-140" dirty="0">
                <a:solidFill>
                  <a:srgbClr val="666666"/>
                </a:solidFill>
              </a:rPr>
              <a:t>Backend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0250" y="113685"/>
            <a:ext cx="2552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Basics</a:t>
            </a:r>
            <a:r>
              <a:rPr spc="-125" dirty="0"/>
              <a:t> </a:t>
            </a:r>
            <a:r>
              <a:rPr spc="-45" dirty="0"/>
              <a:t>of</a:t>
            </a:r>
            <a:r>
              <a:rPr spc="-125" dirty="0"/>
              <a:t> </a:t>
            </a:r>
            <a:r>
              <a:rPr spc="-80" dirty="0"/>
              <a:t>Backends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4824" y="829991"/>
            <a:ext cx="80765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Backends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primarily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determine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where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its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4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default,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implicitly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uses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backend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called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disk.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76" y="2583576"/>
            <a:ext cx="2383899" cy="15266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8867" y="2127063"/>
            <a:ext cx="3211508" cy="224804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029974" y="3164150"/>
            <a:ext cx="851535" cy="31115"/>
            <a:chOff x="3029974" y="3164150"/>
            <a:chExt cx="851535" cy="31115"/>
          </a:xfrm>
        </p:grpSpPr>
        <p:sp>
          <p:nvSpPr>
            <p:cNvPr id="10" name="object 10"/>
            <p:cNvSpPr/>
            <p:nvPr/>
          </p:nvSpPr>
          <p:spPr>
            <a:xfrm>
              <a:off x="3029974" y="3179624"/>
              <a:ext cx="828040" cy="0"/>
            </a:xfrm>
            <a:custGeom>
              <a:avLst/>
              <a:gdLst/>
              <a:ahLst/>
              <a:cxnLst/>
              <a:rect l="l" t="t" r="r" b="b"/>
              <a:pathLst>
                <a:path w="828039">
                  <a:moveTo>
                    <a:pt x="0" y="0"/>
                  </a:moveTo>
                  <a:lnTo>
                    <a:pt x="8277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47020" y="31689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7020" y="31689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13950" y="4246188"/>
            <a:ext cx="617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demo.tf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4949" y="4441038"/>
            <a:ext cx="1280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terraform.tfstate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0970" y="113685"/>
            <a:ext cx="41516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Challenge</a:t>
            </a:r>
            <a:r>
              <a:rPr spc="-135" dirty="0"/>
              <a:t> </a:t>
            </a:r>
            <a:r>
              <a:rPr spc="-25" dirty="0"/>
              <a:t>with</a:t>
            </a:r>
            <a:r>
              <a:rPr spc="-135" dirty="0"/>
              <a:t> </a:t>
            </a:r>
            <a:r>
              <a:rPr spc="-100" dirty="0"/>
              <a:t>Local</a:t>
            </a:r>
            <a:r>
              <a:rPr spc="-130" dirty="0"/>
              <a:t> </a:t>
            </a:r>
            <a:r>
              <a:rPr spc="-65" dirty="0"/>
              <a:t>Backend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6524" y="816555"/>
            <a:ext cx="6547484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Nowadays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project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handled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collaborated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entire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team.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Storing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laptop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collaboration.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1462" y="2119200"/>
            <a:ext cx="1909524" cy="25663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77050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Ideal</a:t>
            </a:r>
            <a:r>
              <a:rPr spc="-135" dirty="0"/>
              <a:t> </a:t>
            </a:r>
            <a:r>
              <a:rPr spc="-30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3000" y="898090"/>
            <a:ext cx="5164455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Following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describes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recommended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architectures: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9052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Repository.</a:t>
            </a:r>
            <a:endParaRPr sz="1800">
              <a:latin typeface="Times New Roman"/>
              <a:cs typeface="Times New Roman"/>
            </a:endParaRPr>
          </a:p>
          <a:p>
            <a:pPr marL="469265" indent="-39052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69265" algn="l"/>
              </a:tabLst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Central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backend.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67124" y="2464974"/>
            <a:ext cx="1762125" cy="400050"/>
          </a:xfrm>
          <a:custGeom>
            <a:avLst/>
            <a:gdLst/>
            <a:ahLst/>
            <a:cxnLst/>
            <a:rect l="l" t="t" r="r" b="b"/>
            <a:pathLst>
              <a:path w="1762125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695248" y="0"/>
                </a:lnTo>
                <a:lnTo>
                  <a:pt x="1732226" y="11198"/>
                </a:lnTo>
                <a:lnTo>
                  <a:pt x="1756826" y="41144"/>
                </a:lnTo>
                <a:lnTo>
                  <a:pt x="1761899" y="66651"/>
                </a:lnTo>
                <a:lnTo>
                  <a:pt x="1761899" y="333248"/>
                </a:lnTo>
                <a:lnTo>
                  <a:pt x="1756662" y="359192"/>
                </a:lnTo>
                <a:lnTo>
                  <a:pt x="1742378" y="380378"/>
                </a:lnTo>
                <a:lnTo>
                  <a:pt x="1721192" y="394662"/>
                </a:lnTo>
                <a:lnTo>
                  <a:pt x="16952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08922" y="2540338"/>
            <a:ext cx="1348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Central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Git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Repo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9326" y="3462070"/>
            <a:ext cx="656840" cy="65571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87399" y="4300988"/>
            <a:ext cx="1339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Central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Backend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60174" y="2637300"/>
            <a:ext cx="1902460" cy="1216660"/>
          </a:xfrm>
          <a:custGeom>
            <a:avLst/>
            <a:gdLst/>
            <a:ahLst/>
            <a:cxnLst/>
            <a:rect l="l" t="t" r="r" b="b"/>
            <a:pathLst>
              <a:path w="1902460" h="1216660">
                <a:moveTo>
                  <a:pt x="0" y="663899"/>
                </a:moveTo>
                <a:lnTo>
                  <a:pt x="1669799" y="0"/>
                </a:lnTo>
              </a:path>
              <a:path w="1902460" h="1216660">
                <a:moveTo>
                  <a:pt x="11125" y="705336"/>
                </a:moveTo>
                <a:lnTo>
                  <a:pt x="1902325" y="121623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18099" y="3810038"/>
            <a:ext cx="1280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 MT"/>
                <a:cs typeface="Arial MT"/>
              </a:rPr>
              <a:t>terraform.tfstate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6750" y="2559113"/>
            <a:ext cx="6083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7761C"/>
                </a:solidFill>
                <a:latin typeface="Arial MT"/>
                <a:cs typeface="Arial MT"/>
              </a:rPr>
              <a:t>TF</a:t>
            </a:r>
            <a:r>
              <a:rPr sz="1400" spc="-10" dirty="0">
                <a:solidFill>
                  <a:srgbClr val="37761C"/>
                </a:solidFill>
                <a:latin typeface="Arial MT"/>
                <a:cs typeface="Arial MT"/>
              </a:rPr>
              <a:t> files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8449" y="2988424"/>
            <a:ext cx="853500" cy="8534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32600" y="3919438"/>
            <a:ext cx="1684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Project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Collaborators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69862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Backends</a:t>
            </a:r>
            <a:r>
              <a:rPr spc="-120" dirty="0"/>
              <a:t> </a:t>
            </a:r>
            <a:r>
              <a:rPr spc="-30" dirty="0"/>
              <a:t>Supported</a:t>
            </a:r>
            <a:r>
              <a:rPr spc="-114" dirty="0"/>
              <a:t> </a:t>
            </a:r>
            <a:r>
              <a:rPr dirty="0"/>
              <a:t>in</a:t>
            </a:r>
            <a:r>
              <a:rPr spc="-120" dirty="0"/>
              <a:t> </a:t>
            </a:r>
            <a:r>
              <a:rPr spc="-50" dirty="0"/>
              <a:t>Terraform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Terraform</a:t>
            </a:r>
            <a:r>
              <a:rPr spc="-60" dirty="0"/>
              <a:t> </a:t>
            </a:r>
            <a:r>
              <a:rPr spc="-20" dirty="0"/>
              <a:t>supports</a:t>
            </a:r>
            <a:r>
              <a:rPr spc="-55" dirty="0"/>
              <a:t> </a:t>
            </a:r>
            <a:r>
              <a:rPr spc="-30" dirty="0"/>
              <a:t>multiple</a:t>
            </a:r>
            <a:r>
              <a:rPr spc="-55" dirty="0"/>
              <a:t> backends </a:t>
            </a:r>
            <a:r>
              <a:rPr dirty="0"/>
              <a:t>that</a:t>
            </a:r>
            <a:r>
              <a:rPr spc="-55" dirty="0"/>
              <a:t> </a:t>
            </a:r>
            <a:r>
              <a:rPr spc="-85" dirty="0"/>
              <a:t>allows</a:t>
            </a:r>
            <a:r>
              <a:rPr spc="-55" dirty="0"/>
              <a:t> </a:t>
            </a:r>
            <a:r>
              <a:rPr spc="-30" dirty="0"/>
              <a:t>remote</a:t>
            </a:r>
            <a:r>
              <a:rPr spc="-55" dirty="0"/>
              <a:t> </a:t>
            </a:r>
            <a:r>
              <a:rPr spc="-90" dirty="0"/>
              <a:t>service</a:t>
            </a:r>
            <a:r>
              <a:rPr spc="-55" dirty="0"/>
              <a:t> </a:t>
            </a:r>
            <a:r>
              <a:rPr spc="-45" dirty="0"/>
              <a:t>related</a:t>
            </a:r>
            <a:r>
              <a:rPr spc="-55" dirty="0"/>
              <a:t> </a:t>
            </a:r>
            <a:r>
              <a:rPr spc="-10" dirty="0"/>
              <a:t>operations.</a:t>
            </a: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/>
          </a:p>
          <a:p>
            <a:pPr marL="12700">
              <a:lnSpc>
                <a:spcPct val="100000"/>
              </a:lnSpc>
            </a:pPr>
            <a:r>
              <a:rPr spc="-75" dirty="0"/>
              <a:t>Some</a:t>
            </a:r>
            <a:r>
              <a:rPr spc="-85" dirty="0"/>
              <a:t> </a:t>
            </a:r>
            <a:r>
              <a:rPr spc="-30" dirty="0"/>
              <a:t>of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10" dirty="0"/>
              <a:t>popular</a:t>
            </a:r>
            <a:r>
              <a:rPr spc="-80" dirty="0"/>
              <a:t> </a:t>
            </a:r>
            <a:r>
              <a:rPr spc="-55" dirty="0"/>
              <a:t>backends</a:t>
            </a:r>
            <a:r>
              <a:rPr spc="-80" dirty="0"/>
              <a:t> </a:t>
            </a:r>
            <a:r>
              <a:rPr spc="-10" dirty="0"/>
              <a:t>include:</a:t>
            </a: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/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pc="-25" dirty="0"/>
              <a:t>S3</a:t>
            </a: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pc="-10" dirty="0"/>
              <a:t>Consul</a:t>
            </a: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pc="-10" dirty="0"/>
              <a:t>Azurerm</a:t>
            </a: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pc="-10" dirty="0"/>
              <a:t>Kubernetes</a:t>
            </a: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pc="70" dirty="0"/>
              <a:t>HTTP</a:t>
            </a: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pc="-20" dirty="0"/>
              <a:t>ETCD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898775">
              <a:lnSpc>
                <a:spcPct val="100000"/>
              </a:lnSpc>
              <a:spcBef>
                <a:spcPts val="100"/>
              </a:spcBef>
            </a:pPr>
            <a:r>
              <a:rPr dirty="0"/>
              <a:t>Important</a:t>
            </a:r>
            <a:r>
              <a:rPr spc="80" dirty="0"/>
              <a:t> </a:t>
            </a:r>
            <a:r>
              <a:rPr spc="-20" dirty="0"/>
              <a:t>Note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4825" y="972891"/>
            <a:ext cx="8270875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Accessing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service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generally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requires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kind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credentials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Some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backends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act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plain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"remote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disks"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files;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others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support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locking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while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operations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being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performed,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helps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prevent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conflicts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inconsistencies.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4950" y="3086112"/>
            <a:ext cx="952174" cy="9521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267" y="3086087"/>
            <a:ext cx="798157" cy="79319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75374" y="3369595"/>
            <a:ext cx="1744345" cy="31115"/>
            <a:chOff x="2975374" y="3369595"/>
            <a:chExt cx="1744345" cy="31115"/>
          </a:xfrm>
        </p:grpSpPr>
        <p:sp>
          <p:nvSpPr>
            <p:cNvPr id="10" name="object 10"/>
            <p:cNvSpPr/>
            <p:nvPr/>
          </p:nvSpPr>
          <p:spPr>
            <a:xfrm>
              <a:off x="2980137" y="3375999"/>
              <a:ext cx="1716405" cy="9525"/>
            </a:xfrm>
            <a:custGeom>
              <a:avLst/>
              <a:gdLst/>
              <a:ahLst/>
              <a:cxnLst/>
              <a:rect l="l" t="t" r="r" b="b"/>
              <a:pathLst>
                <a:path w="1716404" h="9525">
                  <a:moveTo>
                    <a:pt x="0" y="0"/>
                  </a:moveTo>
                  <a:lnTo>
                    <a:pt x="1716057" y="912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85426" y="337435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68" y="10768"/>
                  </a:lnTo>
                  <a:lnTo>
                    <a:pt x="113" y="0"/>
                  </a:lnTo>
                  <a:lnTo>
                    <a:pt x="29486" y="10867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85426" y="337435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68" y="10768"/>
                  </a:moveTo>
                  <a:lnTo>
                    <a:pt x="0" y="21422"/>
                  </a:lnTo>
                  <a:lnTo>
                    <a:pt x="29486" y="10867"/>
                  </a:lnTo>
                  <a:lnTo>
                    <a:pt x="113" y="0"/>
                  </a:lnTo>
                  <a:lnTo>
                    <a:pt x="10768" y="1076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44674" y="399663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Terraform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1850" y="4076138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S3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Bucket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86400" y="3041713"/>
            <a:ext cx="1250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Store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State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29474" y="3877881"/>
            <a:ext cx="1744345" cy="31115"/>
            <a:chOff x="3029474" y="3877881"/>
            <a:chExt cx="1744345" cy="31115"/>
          </a:xfrm>
        </p:grpSpPr>
        <p:sp>
          <p:nvSpPr>
            <p:cNvPr id="17" name="object 17"/>
            <p:cNvSpPr/>
            <p:nvPr/>
          </p:nvSpPr>
          <p:spPr>
            <a:xfrm>
              <a:off x="3052955" y="3893298"/>
              <a:ext cx="1716405" cy="9525"/>
            </a:xfrm>
            <a:custGeom>
              <a:avLst/>
              <a:gdLst/>
              <a:ahLst/>
              <a:cxnLst/>
              <a:rect l="l" t="t" r="r" b="b"/>
              <a:pathLst>
                <a:path w="1716404" h="9525">
                  <a:moveTo>
                    <a:pt x="0" y="0"/>
                  </a:moveTo>
                  <a:lnTo>
                    <a:pt x="1716057" y="912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34237" y="388264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372" y="21422"/>
                  </a:moveTo>
                  <a:lnTo>
                    <a:pt x="0" y="10554"/>
                  </a:lnTo>
                  <a:lnTo>
                    <a:pt x="29486" y="0"/>
                  </a:lnTo>
                  <a:lnTo>
                    <a:pt x="18717" y="10654"/>
                  </a:lnTo>
                  <a:lnTo>
                    <a:pt x="29372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34237" y="388264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7" y="10654"/>
                  </a:moveTo>
                  <a:lnTo>
                    <a:pt x="29486" y="0"/>
                  </a:lnTo>
                  <a:lnTo>
                    <a:pt x="0" y="10554"/>
                  </a:lnTo>
                  <a:lnTo>
                    <a:pt x="29372" y="21422"/>
                  </a:lnTo>
                  <a:lnTo>
                    <a:pt x="18717" y="106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186400" y="4104213"/>
            <a:ext cx="14077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Authenticate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First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4483" y="1713792"/>
            <a:ext cx="47980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Visual</a:t>
            </a:r>
            <a:r>
              <a:rPr sz="2600" b="1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Studio</a:t>
            </a:r>
            <a:r>
              <a:rPr sz="2600" b="1"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60" dirty="0">
                <a:solidFill>
                  <a:srgbClr val="000000"/>
                </a:solidFill>
                <a:latin typeface="Arial"/>
                <a:cs typeface="Arial"/>
              </a:rPr>
              <a:t>Code</a:t>
            </a:r>
            <a:r>
              <a:rPr sz="2600" b="1"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rgbClr val="000000"/>
                </a:solidFill>
                <a:latin typeface="Arial"/>
                <a:cs typeface="Arial"/>
              </a:rPr>
              <a:t>Extensions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2375">
              <a:lnSpc>
                <a:spcPct val="100000"/>
              </a:lnSpc>
              <a:spcBef>
                <a:spcPts val="100"/>
              </a:spcBef>
            </a:pPr>
            <a:r>
              <a:rPr sz="5200" spc="-125" dirty="0">
                <a:solidFill>
                  <a:srgbClr val="666666"/>
                </a:solidFill>
              </a:rPr>
              <a:t>Air</a:t>
            </a:r>
            <a:r>
              <a:rPr sz="5200" spc="-225" dirty="0">
                <a:solidFill>
                  <a:srgbClr val="666666"/>
                </a:solidFill>
              </a:rPr>
              <a:t> </a:t>
            </a:r>
            <a:r>
              <a:rPr sz="5200" spc="-80" dirty="0">
                <a:solidFill>
                  <a:srgbClr val="666666"/>
                </a:solidFill>
              </a:rPr>
              <a:t>Gapped</a:t>
            </a:r>
            <a:r>
              <a:rPr sz="5200" spc="-225" dirty="0">
                <a:solidFill>
                  <a:srgbClr val="666666"/>
                </a:solidFill>
              </a:rPr>
              <a:t> </a:t>
            </a:r>
            <a:r>
              <a:rPr sz="5200" spc="-65" dirty="0">
                <a:solidFill>
                  <a:srgbClr val="666666"/>
                </a:solidFill>
              </a:rPr>
              <a:t>Environments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827350" y="3088651"/>
            <a:ext cx="28663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Installation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7900"/>
                </a:solidFill>
                <a:latin typeface="Times New Roman"/>
                <a:cs typeface="Times New Roman"/>
              </a:rPr>
              <a:t>Methods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57670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Understanding</a:t>
            </a:r>
            <a:r>
              <a:rPr spc="-114" dirty="0"/>
              <a:t> </a:t>
            </a:r>
            <a:r>
              <a:rPr dirty="0"/>
              <a:t>Concept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4" dirty="0"/>
              <a:t> </a:t>
            </a:r>
            <a:r>
              <a:rPr spc="-70" dirty="0"/>
              <a:t>Air</a:t>
            </a:r>
            <a:r>
              <a:rPr spc="-114" dirty="0"/>
              <a:t> </a:t>
            </a:r>
            <a:r>
              <a:rPr spc="-25" dirty="0"/>
              <a:t>Gap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0425" y="923266"/>
            <a:ext cx="8035290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air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gap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network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security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measure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employed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ensure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secure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computer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network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physically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isolated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unsecured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networks,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public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Internet.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95125" y="1899649"/>
            <a:ext cx="2588260" cy="2070100"/>
            <a:chOff x="895125" y="1899649"/>
            <a:chExt cx="2588260" cy="2070100"/>
          </a:xfrm>
        </p:grpSpPr>
        <p:sp>
          <p:nvSpPr>
            <p:cNvPr id="8" name="object 8"/>
            <p:cNvSpPr/>
            <p:nvPr/>
          </p:nvSpPr>
          <p:spPr>
            <a:xfrm>
              <a:off x="899887" y="2514374"/>
              <a:ext cx="2578735" cy="1450340"/>
            </a:xfrm>
            <a:custGeom>
              <a:avLst/>
              <a:gdLst/>
              <a:ahLst/>
              <a:cxnLst/>
              <a:rect l="l" t="t" r="r" b="b"/>
              <a:pathLst>
                <a:path w="2578735" h="1450339">
                  <a:moveTo>
                    <a:pt x="0" y="241704"/>
                  </a:moveTo>
                  <a:lnTo>
                    <a:pt x="4910" y="192992"/>
                  </a:lnTo>
                  <a:lnTo>
                    <a:pt x="18994" y="147622"/>
                  </a:lnTo>
                  <a:lnTo>
                    <a:pt x="41279" y="106565"/>
                  </a:lnTo>
                  <a:lnTo>
                    <a:pt x="70793" y="70793"/>
                  </a:lnTo>
                  <a:lnTo>
                    <a:pt x="106565" y="41279"/>
                  </a:lnTo>
                  <a:lnTo>
                    <a:pt x="147622" y="18994"/>
                  </a:lnTo>
                  <a:lnTo>
                    <a:pt x="192992" y="4910"/>
                  </a:lnTo>
                  <a:lnTo>
                    <a:pt x="241704" y="0"/>
                  </a:lnTo>
                  <a:lnTo>
                    <a:pt x="2336495" y="0"/>
                  </a:lnTo>
                  <a:lnTo>
                    <a:pt x="2383869" y="4687"/>
                  </a:lnTo>
                  <a:lnTo>
                    <a:pt x="2428991" y="18398"/>
                  </a:lnTo>
                  <a:lnTo>
                    <a:pt x="2470593" y="40609"/>
                  </a:lnTo>
                  <a:lnTo>
                    <a:pt x="2507406" y="70793"/>
                  </a:lnTo>
                  <a:lnTo>
                    <a:pt x="2537590" y="107606"/>
                  </a:lnTo>
                  <a:lnTo>
                    <a:pt x="2559801" y="149208"/>
                  </a:lnTo>
                  <a:lnTo>
                    <a:pt x="2573512" y="194330"/>
                  </a:lnTo>
                  <a:lnTo>
                    <a:pt x="2578199" y="241704"/>
                  </a:lnTo>
                  <a:lnTo>
                    <a:pt x="2578199" y="1208495"/>
                  </a:lnTo>
                  <a:lnTo>
                    <a:pt x="2573289" y="1257207"/>
                  </a:lnTo>
                  <a:lnTo>
                    <a:pt x="2559205" y="1302577"/>
                  </a:lnTo>
                  <a:lnTo>
                    <a:pt x="2536920" y="1343634"/>
                  </a:lnTo>
                  <a:lnTo>
                    <a:pt x="2507406" y="1379406"/>
                  </a:lnTo>
                  <a:lnTo>
                    <a:pt x="2471634" y="1408920"/>
                  </a:lnTo>
                  <a:lnTo>
                    <a:pt x="2430577" y="1431205"/>
                  </a:lnTo>
                  <a:lnTo>
                    <a:pt x="2385207" y="1445289"/>
                  </a:lnTo>
                  <a:lnTo>
                    <a:pt x="2336495" y="1450199"/>
                  </a:lnTo>
                  <a:lnTo>
                    <a:pt x="241704" y="1450199"/>
                  </a:lnTo>
                  <a:lnTo>
                    <a:pt x="192992" y="1445289"/>
                  </a:lnTo>
                  <a:lnTo>
                    <a:pt x="147622" y="1431205"/>
                  </a:lnTo>
                  <a:lnTo>
                    <a:pt x="106565" y="1408920"/>
                  </a:lnTo>
                  <a:lnTo>
                    <a:pt x="70793" y="1379406"/>
                  </a:lnTo>
                  <a:lnTo>
                    <a:pt x="41279" y="1343634"/>
                  </a:lnTo>
                  <a:lnTo>
                    <a:pt x="18994" y="1302577"/>
                  </a:lnTo>
                  <a:lnTo>
                    <a:pt x="4910" y="1257207"/>
                  </a:lnTo>
                  <a:lnTo>
                    <a:pt x="0" y="1208495"/>
                  </a:lnTo>
                  <a:lnTo>
                    <a:pt x="0" y="2417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7725" y="1899649"/>
              <a:ext cx="958224" cy="9521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0212" y="2997850"/>
              <a:ext cx="689224" cy="6892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3187" y="2997850"/>
              <a:ext cx="689224" cy="68922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532174" y="2142123"/>
            <a:ext cx="2588260" cy="1754505"/>
            <a:chOff x="4532174" y="2142123"/>
            <a:chExt cx="2588260" cy="1754505"/>
          </a:xfrm>
        </p:grpSpPr>
        <p:sp>
          <p:nvSpPr>
            <p:cNvPr id="13" name="object 13"/>
            <p:cNvSpPr/>
            <p:nvPr/>
          </p:nvSpPr>
          <p:spPr>
            <a:xfrm>
              <a:off x="4536937" y="2441350"/>
              <a:ext cx="2578735" cy="1450340"/>
            </a:xfrm>
            <a:custGeom>
              <a:avLst/>
              <a:gdLst/>
              <a:ahLst/>
              <a:cxnLst/>
              <a:rect l="l" t="t" r="r" b="b"/>
              <a:pathLst>
                <a:path w="2578734" h="1450339">
                  <a:moveTo>
                    <a:pt x="0" y="241704"/>
                  </a:moveTo>
                  <a:lnTo>
                    <a:pt x="4910" y="192992"/>
                  </a:lnTo>
                  <a:lnTo>
                    <a:pt x="18994" y="147622"/>
                  </a:lnTo>
                  <a:lnTo>
                    <a:pt x="41279" y="106565"/>
                  </a:lnTo>
                  <a:lnTo>
                    <a:pt x="70793" y="70793"/>
                  </a:lnTo>
                  <a:lnTo>
                    <a:pt x="106565" y="41279"/>
                  </a:lnTo>
                  <a:lnTo>
                    <a:pt x="147622" y="18994"/>
                  </a:lnTo>
                  <a:lnTo>
                    <a:pt x="192992" y="4910"/>
                  </a:lnTo>
                  <a:lnTo>
                    <a:pt x="241704" y="0"/>
                  </a:lnTo>
                  <a:lnTo>
                    <a:pt x="2336494" y="0"/>
                  </a:lnTo>
                  <a:lnTo>
                    <a:pt x="2383869" y="4687"/>
                  </a:lnTo>
                  <a:lnTo>
                    <a:pt x="2428991" y="18398"/>
                  </a:lnTo>
                  <a:lnTo>
                    <a:pt x="2470593" y="40609"/>
                  </a:lnTo>
                  <a:lnTo>
                    <a:pt x="2507406" y="70793"/>
                  </a:lnTo>
                  <a:lnTo>
                    <a:pt x="2537590" y="107606"/>
                  </a:lnTo>
                  <a:lnTo>
                    <a:pt x="2559801" y="149208"/>
                  </a:lnTo>
                  <a:lnTo>
                    <a:pt x="2573512" y="194330"/>
                  </a:lnTo>
                  <a:lnTo>
                    <a:pt x="2578199" y="241704"/>
                  </a:lnTo>
                  <a:lnTo>
                    <a:pt x="2578199" y="1208495"/>
                  </a:lnTo>
                  <a:lnTo>
                    <a:pt x="2573289" y="1257207"/>
                  </a:lnTo>
                  <a:lnTo>
                    <a:pt x="2559205" y="1302577"/>
                  </a:lnTo>
                  <a:lnTo>
                    <a:pt x="2536920" y="1343634"/>
                  </a:lnTo>
                  <a:lnTo>
                    <a:pt x="2507406" y="1379406"/>
                  </a:lnTo>
                  <a:lnTo>
                    <a:pt x="2471634" y="1408920"/>
                  </a:lnTo>
                  <a:lnTo>
                    <a:pt x="2430577" y="1431205"/>
                  </a:lnTo>
                  <a:lnTo>
                    <a:pt x="2385206" y="1445289"/>
                  </a:lnTo>
                  <a:lnTo>
                    <a:pt x="2336494" y="1450199"/>
                  </a:lnTo>
                  <a:lnTo>
                    <a:pt x="241704" y="1450199"/>
                  </a:lnTo>
                  <a:lnTo>
                    <a:pt x="192992" y="1445289"/>
                  </a:lnTo>
                  <a:lnTo>
                    <a:pt x="147622" y="1431205"/>
                  </a:lnTo>
                  <a:lnTo>
                    <a:pt x="106565" y="1408920"/>
                  </a:lnTo>
                  <a:lnTo>
                    <a:pt x="70793" y="1379406"/>
                  </a:lnTo>
                  <a:lnTo>
                    <a:pt x="41279" y="1343634"/>
                  </a:lnTo>
                  <a:lnTo>
                    <a:pt x="18994" y="1302577"/>
                  </a:lnTo>
                  <a:lnTo>
                    <a:pt x="4910" y="1257207"/>
                  </a:lnTo>
                  <a:lnTo>
                    <a:pt x="0" y="1208495"/>
                  </a:lnTo>
                  <a:lnTo>
                    <a:pt x="0" y="2417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1637" y="2872650"/>
              <a:ext cx="689224" cy="6892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187" y="2872650"/>
              <a:ext cx="689224" cy="6892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7727" y="2142123"/>
              <a:ext cx="556624" cy="5566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04612" y="4082613"/>
            <a:ext cx="1645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Internet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Connectivity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78887" y="4102338"/>
            <a:ext cx="15665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Air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Gapped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System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7387" y="2063812"/>
            <a:ext cx="1201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Internal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Router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88962" y="2081150"/>
            <a:ext cx="1378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Internet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Gateway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002789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Usage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4" dirty="0"/>
              <a:t> </a:t>
            </a:r>
            <a:r>
              <a:rPr spc="-70" dirty="0"/>
              <a:t>Air</a:t>
            </a:r>
            <a:r>
              <a:rPr spc="-110" dirty="0"/>
              <a:t> </a:t>
            </a:r>
            <a:r>
              <a:rPr spc="-30" dirty="0"/>
              <a:t>Gapped</a:t>
            </a:r>
            <a:r>
              <a:rPr spc="-114" dirty="0"/>
              <a:t> </a:t>
            </a:r>
            <a:r>
              <a:rPr spc="-110" dirty="0"/>
              <a:t>Systems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8625" y="1079765"/>
            <a:ext cx="651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Air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Gapped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Environments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various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areas.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Some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149" y="2133231"/>
            <a:ext cx="5793105" cy="1709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Military/governmental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computer</a:t>
            </a:r>
            <a:r>
              <a:rPr sz="1800" spc="-1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networks/systems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  <a:buClr>
                <a:srgbClr val="666666"/>
              </a:buClr>
              <a:buFont typeface="Arial MT"/>
              <a:buChar char="●"/>
            </a:pP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buFont typeface="Arial MT"/>
              <a:buChar char="●"/>
              <a:tabLst>
                <a:tab pos="379095" algn="l"/>
              </a:tabLst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Financial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computer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systems,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stock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exchanges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  <a:buClr>
                <a:srgbClr val="666666"/>
              </a:buClr>
              <a:buFont typeface="Arial MT"/>
              <a:buChar char="●"/>
            </a:pP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buFont typeface="Arial MT"/>
              <a:buChar char="●"/>
              <a:tabLst>
                <a:tab pos="379095" algn="l"/>
              </a:tabLst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Industrial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control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systems,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SCADA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Oil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&amp;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Gas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fields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11379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05" dirty="0"/>
              <a:t> </a:t>
            </a:r>
            <a:r>
              <a:rPr spc="-60" dirty="0"/>
              <a:t>Enterprise</a:t>
            </a:r>
            <a:r>
              <a:rPr spc="-100" dirty="0"/>
              <a:t> </a:t>
            </a:r>
            <a:r>
              <a:rPr spc="-35" dirty="0"/>
              <a:t>Installation</a:t>
            </a:r>
            <a:r>
              <a:rPr spc="-100" dirty="0"/>
              <a:t> </a:t>
            </a:r>
            <a:r>
              <a:rPr spc="-10" dirty="0"/>
              <a:t>Methods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6124" y="888715"/>
            <a:ext cx="7252334" cy="5721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Enterprise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installs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either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online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air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gapped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method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names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infer,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requires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internet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connectivity,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does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475" y="2137149"/>
            <a:ext cx="3463275" cy="17288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10350" y="4143388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Terraform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Enterprise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5250" y="2454787"/>
            <a:ext cx="1289024" cy="12838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666812" y="3039298"/>
            <a:ext cx="1383665" cy="31115"/>
            <a:chOff x="4666812" y="3039298"/>
            <a:chExt cx="1383665" cy="31115"/>
          </a:xfrm>
        </p:grpSpPr>
        <p:sp>
          <p:nvSpPr>
            <p:cNvPr id="11" name="object 11"/>
            <p:cNvSpPr/>
            <p:nvPr/>
          </p:nvSpPr>
          <p:spPr>
            <a:xfrm>
              <a:off x="4671574" y="3044600"/>
              <a:ext cx="1355090" cy="10795"/>
            </a:xfrm>
            <a:custGeom>
              <a:avLst/>
              <a:gdLst/>
              <a:ahLst/>
              <a:cxnLst/>
              <a:rect l="l" t="t" r="r" b="b"/>
              <a:pathLst>
                <a:path w="1355089" h="10794">
                  <a:moveTo>
                    <a:pt x="0" y="0"/>
                  </a:moveTo>
                  <a:lnTo>
                    <a:pt x="1354857" y="1025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5640" y="30440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2"/>
                  </a:moveTo>
                  <a:lnTo>
                    <a:pt x="10792" y="10792"/>
                  </a:lnTo>
                  <a:lnTo>
                    <a:pt x="162" y="0"/>
                  </a:lnTo>
                  <a:lnTo>
                    <a:pt x="29510" y="10933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15640" y="30440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92" y="10792"/>
                  </a:moveTo>
                  <a:lnTo>
                    <a:pt x="0" y="21422"/>
                  </a:lnTo>
                  <a:lnTo>
                    <a:pt x="29510" y="10933"/>
                  </a:lnTo>
                  <a:lnTo>
                    <a:pt x="162" y="0"/>
                  </a:lnTo>
                  <a:lnTo>
                    <a:pt x="10792" y="1079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17624" y="2432363"/>
            <a:ext cx="1141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Air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Gap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Install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2200" y="3940162"/>
            <a:ext cx="12211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Isolated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Server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900" y="672776"/>
            <a:ext cx="7144949" cy="35173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274" y="807675"/>
            <a:ext cx="6814848" cy="3350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72" rIns="0" bIns="0" rtlCol="0">
            <a:spAutoFit/>
          </a:bodyPr>
          <a:lstStyle/>
          <a:p>
            <a:pPr marL="108267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Relax</a:t>
            </a:r>
            <a:r>
              <a:rPr spc="-114" dirty="0"/>
              <a:t> </a:t>
            </a:r>
            <a:r>
              <a:rPr spc="-10" dirty="0"/>
              <a:t>and</a:t>
            </a:r>
            <a:r>
              <a:rPr spc="-110" dirty="0"/>
              <a:t> </a:t>
            </a:r>
            <a:r>
              <a:rPr spc="-100" dirty="0"/>
              <a:t>Have</a:t>
            </a:r>
            <a:r>
              <a:rPr spc="-110" dirty="0"/>
              <a:t> </a:t>
            </a:r>
            <a:r>
              <a:rPr spc="-130" dirty="0"/>
              <a:t>a</a:t>
            </a:r>
            <a:r>
              <a:rPr spc="-110" dirty="0"/>
              <a:t> </a:t>
            </a:r>
            <a:r>
              <a:rPr spc="-100" dirty="0"/>
              <a:t>Meme</a:t>
            </a:r>
            <a:r>
              <a:rPr spc="-114" dirty="0"/>
              <a:t> </a:t>
            </a:r>
            <a:r>
              <a:rPr spc="-125" dirty="0"/>
              <a:t>Before</a:t>
            </a:r>
            <a:r>
              <a:rPr spc="-110" dirty="0"/>
              <a:t> </a:t>
            </a:r>
            <a:r>
              <a:rPr spc="-55" dirty="0"/>
              <a:t>Proceeding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5575" y="1084000"/>
            <a:ext cx="2792649" cy="33639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6211" y="1713792"/>
            <a:ext cx="34315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Terraform</a:t>
            </a:r>
            <a:r>
              <a:rPr sz="2600" b="1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000000"/>
                </a:solidFill>
                <a:latin typeface="Arial"/>
                <a:cs typeface="Arial"/>
              </a:rPr>
              <a:t>Challenges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741295">
              <a:lnSpc>
                <a:spcPct val="100000"/>
              </a:lnSpc>
              <a:spcBef>
                <a:spcPts val="100"/>
              </a:spcBef>
            </a:pPr>
            <a:r>
              <a:rPr spc="-165" dirty="0">
                <a:solidFill>
                  <a:srgbClr val="93C47D"/>
                </a:solidFill>
              </a:rPr>
              <a:t>Key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Observations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993831"/>
            <a:ext cx="798385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stage,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been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concepts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step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step.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Whenever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technology,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practical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projects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always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useful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grasp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practical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aspects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technology.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9975" y="2931275"/>
            <a:ext cx="2769551" cy="1845923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13960" y="332601"/>
            <a:ext cx="4702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93C47D"/>
                </a:solidFill>
                <a:latin typeface="Times New Roman"/>
                <a:cs typeface="Times New Roman"/>
              </a:rPr>
              <a:t>Introducing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93C47D"/>
                </a:solidFill>
                <a:latin typeface="Times New Roman"/>
                <a:cs typeface="Times New Roman"/>
              </a:rPr>
              <a:t>Terraform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93C47D"/>
                </a:solidFill>
                <a:latin typeface="Times New Roman"/>
                <a:cs typeface="Times New Roman"/>
              </a:rPr>
              <a:t>Challenges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575" y="1061880"/>
            <a:ext cx="7665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Challenges,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aim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reduce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gap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and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gaining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practical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experience.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725" y="2395275"/>
            <a:ext cx="2722450" cy="22263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79475" y="2417479"/>
            <a:ext cx="10604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latin typeface="Arial"/>
                <a:cs typeface="Arial"/>
              </a:rPr>
              <a:t>Terraform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Master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38569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45" dirty="0">
                <a:solidFill>
                  <a:srgbClr val="93C47D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061880"/>
            <a:ext cx="798512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Extensions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add-ons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allow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customize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enhance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your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experience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Studio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adding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integrating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existing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25146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offer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range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functionality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colors,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auto-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complete,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report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spelling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errors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etc.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874" y="3166549"/>
            <a:ext cx="6012724" cy="1434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847512" y="2508624"/>
            <a:ext cx="3646170" cy="1419860"/>
            <a:chOff x="3847512" y="2508624"/>
            <a:chExt cx="3646170" cy="1419860"/>
          </a:xfrm>
        </p:grpSpPr>
        <p:sp>
          <p:nvSpPr>
            <p:cNvPr id="4" name="object 4"/>
            <p:cNvSpPr/>
            <p:nvPr/>
          </p:nvSpPr>
          <p:spPr>
            <a:xfrm>
              <a:off x="3852274" y="2513387"/>
              <a:ext cx="3636645" cy="1410335"/>
            </a:xfrm>
            <a:custGeom>
              <a:avLst/>
              <a:gdLst/>
              <a:ahLst/>
              <a:cxnLst/>
              <a:rect l="l" t="t" r="r" b="b"/>
              <a:pathLst>
                <a:path w="3636645" h="1410335">
                  <a:moveTo>
                    <a:pt x="3401294" y="1409999"/>
                  </a:moveTo>
                  <a:lnTo>
                    <a:pt x="235004" y="1409999"/>
                  </a:lnTo>
                  <a:lnTo>
                    <a:pt x="187643" y="1405225"/>
                  </a:lnTo>
                  <a:lnTo>
                    <a:pt x="143530" y="1391532"/>
                  </a:lnTo>
                  <a:lnTo>
                    <a:pt x="103611" y="1369864"/>
                  </a:lnTo>
                  <a:lnTo>
                    <a:pt x="68831" y="1341168"/>
                  </a:lnTo>
                  <a:lnTo>
                    <a:pt x="40135" y="1306388"/>
                  </a:lnTo>
                  <a:lnTo>
                    <a:pt x="18467" y="1266469"/>
                  </a:lnTo>
                  <a:lnTo>
                    <a:pt x="4774" y="1222356"/>
                  </a:lnTo>
                  <a:lnTo>
                    <a:pt x="0" y="1174995"/>
                  </a:lnTo>
                  <a:lnTo>
                    <a:pt x="0" y="235004"/>
                  </a:lnTo>
                  <a:lnTo>
                    <a:pt x="4774" y="187643"/>
                  </a:lnTo>
                  <a:lnTo>
                    <a:pt x="18467" y="143530"/>
                  </a:lnTo>
                  <a:lnTo>
                    <a:pt x="40135" y="103611"/>
                  </a:lnTo>
                  <a:lnTo>
                    <a:pt x="68831" y="68831"/>
                  </a:lnTo>
                  <a:lnTo>
                    <a:pt x="103611" y="40135"/>
                  </a:lnTo>
                  <a:lnTo>
                    <a:pt x="143530" y="18467"/>
                  </a:lnTo>
                  <a:lnTo>
                    <a:pt x="187643" y="4774"/>
                  </a:lnTo>
                  <a:lnTo>
                    <a:pt x="235004" y="0"/>
                  </a:lnTo>
                  <a:lnTo>
                    <a:pt x="3401294" y="0"/>
                  </a:lnTo>
                  <a:lnTo>
                    <a:pt x="3447356" y="4557"/>
                  </a:lnTo>
                  <a:lnTo>
                    <a:pt x="3491227" y="17888"/>
                  </a:lnTo>
                  <a:lnTo>
                    <a:pt x="3531676" y="39483"/>
                  </a:lnTo>
                  <a:lnTo>
                    <a:pt x="3567468" y="68831"/>
                  </a:lnTo>
                  <a:lnTo>
                    <a:pt x="3596816" y="104623"/>
                  </a:lnTo>
                  <a:lnTo>
                    <a:pt x="3618411" y="145072"/>
                  </a:lnTo>
                  <a:lnTo>
                    <a:pt x="3631742" y="188943"/>
                  </a:lnTo>
                  <a:lnTo>
                    <a:pt x="3636299" y="235004"/>
                  </a:lnTo>
                  <a:lnTo>
                    <a:pt x="3636299" y="1174995"/>
                  </a:lnTo>
                  <a:lnTo>
                    <a:pt x="3631525" y="1222356"/>
                  </a:lnTo>
                  <a:lnTo>
                    <a:pt x="3617832" y="1266469"/>
                  </a:lnTo>
                  <a:lnTo>
                    <a:pt x="3596164" y="1306388"/>
                  </a:lnTo>
                  <a:lnTo>
                    <a:pt x="3567468" y="1341168"/>
                  </a:lnTo>
                  <a:lnTo>
                    <a:pt x="3532688" y="1369864"/>
                  </a:lnTo>
                  <a:lnTo>
                    <a:pt x="3492769" y="1391532"/>
                  </a:lnTo>
                  <a:lnTo>
                    <a:pt x="3448656" y="1405225"/>
                  </a:lnTo>
                  <a:lnTo>
                    <a:pt x="3401294" y="14099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52274" y="2513387"/>
              <a:ext cx="3636645" cy="1410335"/>
            </a:xfrm>
            <a:custGeom>
              <a:avLst/>
              <a:gdLst/>
              <a:ahLst/>
              <a:cxnLst/>
              <a:rect l="l" t="t" r="r" b="b"/>
              <a:pathLst>
                <a:path w="3636645" h="1410335">
                  <a:moveTo>
                    <a:pt x="0" y="235004"/>
                  </a:moveTo>
                  <a:lnTo>
                    <a:pt x="4774" y="187643"/>
                  </a:lnTo>
                  <a:lnTo>
                    <a:pt x="18467" y="143530"/>
                  </a:lnTo>
                  <a:lnTo>
                    <a:pt x="40135" y="103611"/>
                  </a:lnTo>
                  <a:lnTo>
                    <a:pt x="68831" y="68831"/>
                  </a:lnTo>
                  <a:lnTo>
                    <a:pt x="103611" y="40135"/>
                  </a:lnTo>
                  <a:lnTo>
                    <a:pt x="143530" y="18467"/>
                  </a:lnTo>
                  <a:lnTo>
                    <a:pt x="187643" y="4774"/>
                  </a:lnTo>
                  <a:lnTo>
                    <a:pt x="235004" y="0"/>
                  </a:lnTo>
                  <a:lnTo>
                    <a:pt x="3401294" y="0"/>
                  </a:lnTo>
                  <a:lnTo>
                    <a:pt x="3447356" y="4557"/>
                  </a:lnTo>
                  <a:lnTo>
                    <a:pt x="3491227" y="17888"/>
                  </a:lnTo>
                  <a:lnTo>
                    <a:pt x="3531676" y="39483"/>
                  </a:lnTo>
                  <a:lnTo>
                    <a:pt x="3567468" y="68831"/>
                  </a:lnTo>
                  <a:lnTo>
                    <a:pt x="3596816" y="104623"/>
                  </a:lnTo>
                  <a:lnTo>
                    <a:pt x="3618411" y="145072"/>
                  </a:lnTo>
                  <a:lnTo>
                    <a:pt x="3631742" y="188943"/>
                  </a:lnTo>
                  <a:lnTo>
                    <a:pt x="3636299" y="235004"/>
                  </a:lnTo>
                  <a:lnTo>
                    <a:pt x="3636299" y="1174995"/>
                  </a:lnTo>
                  <a:lnTo>
                    <a:pt x="3631525" y="1222356"/>
                  </a:lnTo>
                  <a:lnTo>
                    <a:pt x="3617832" y="1266469"/>
                  </a:lnTo>
                  <a:lnTo>
                    <a:pt x="3596164" y="1306388"/>
                  </a:lnTo>
                  <a:lnTo>
                    <a:pt x="3567468" y="1341168"/>
                  </a:lnTo>
                  <a:lnTo>
                    <a:pt x="3532688" y="1369864"/>
                  </a:lnTo>
                  <a:lnTo>
                    <a:pt x="3492769" y="1391532"/>
                  </a:lnTo>
                  <a:lnTo>
                    <a:pt x="3448656" y="1405225"/>
                  </a:lnTo>
                  <a:lnTo>
                    <a:pt x="3401294" y="1409999"/>
                  </a:lnTo>
                  <a:lnTo>
                    <a:pt x="235004" y="1409999"/>
                  </a:lnTo>
                  <a:lnTo>
                    <a:pt x="187643" y="1405225"/>
                  </a:lnTo>
                  <a:lnTo>
                    <a:pt x="143530" y="1391532"/>
                  </a:lnTo>
                  <a:lnTo>
                    <a:pt x="103611" y="1369864"/>
                  </a:lnTo>
                  <a:lnTo>
                    <a:pt x="68831" y="1341168"/>
                  </a:lnTo>
                  <a:lnTo>
                    <a:pt x="40135" y="1306388"/>
                  </a:lnTo>
                  <a:lnTo>
                    <a:pt x="18467" y="1266469"/>
                  </a:lnTo>
                  <a:lnTo>
                    <a:pt x="4774" y="1222356"/>
                  </a:lnTo>
                  <a:lnTo>
                    <a:pt x="0" y="1174995"/>
                  </a:lnTo>
                  <a:lnTo>
                    <a:pt x="0" y="23500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95374" y="2670274"/>
              <a:ext cx="1390650" cy="457834"/>
            </a:xfrm>
            <a:custGeom>
              <a:avLst/>
              <a:gdLst/>
              <a:ahLst/>
              <a:cxnLst/>
              <a:rect l="l" t="t" r="r" b="b"/>
              <a:pathLst>
                <a:path w="1390650" h="457835">
                  <a:moveTo>
                    <a:pt x="1314248" y="457499"/>
                  </a:moveTo>
                  <a:lnTo>
                    <a:pt x="76251" y="457499"/>
                  </a:lnTo>
                  <a:lnTo>
                    <a:pt x="46570" y="451507"/>
                  </a:lnTo>
                  <a:lnTo>
                    <a:pt x="22333" y="435166"/>
                  </a:lnTo>
                  <a:lnTo>
                    <a:pt x="5992" y="410929"/>
                  </a:lnTo>
                  <a:lnTo>
                    <a:pt x="0" y="381248"/>
                  </a:lnTo>
                  <a:lnTo>
                    <a:pt x="0" y="76251"/>
                  </a:lnTo>
                  <a:lnTo>
                    <a:pt x="5992" y="46570"/>
                  </a:lnTo>
                  <a:lnTo>
                    <a:pt x="22333" y="22333"/>
                  </a:lnTo>
                  <a:lnTo>
                    <a:pt x="46570" y="5992"/>
                  </a:lnTo>
                  <a:lnTo>
                    <a:pt x="76251" y="0"/>
                  </a:lnTo>
                  <a:lnTo>
                    <a:pt x="1314248" y="0"/>
                  </a:lnTo>
                  <a:lnTo>
                    <a:pt x="1356552" y="12811"/>
                  </a:lnTo>
                  <a:lnTo>
                    <a:pt x="1384695" y="47071"/>
                  </a:lnTo>
                  <a:lnTo>
                    <a:pt x="1390499" y="76251"/>
                  </a:lnTo>
                  <a:lnTo>
                    <a:pt x="1390499" y="381248"/>
                  </a:lnTo>
                  <a:lnTo>
                    <a:pt x="1384507" y="410929"/>
                  </a:lnTo>
                  <a:lnTo>
                    <a:pt x="1368166" y="435166"/>
                  </a:lnTo>
                  <a:lnTo>
                    <a:pt x="1343929" y="451507"/>
                  </a:lnTo>
                  <a:lnTo>
                    <a:pt x="1314248" y="457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95374" y="2670274"/>
              <a:ext cx="1390650" cy="457834"/>
            </a:xfrm>
            <a:custGeom>
              <a:avLst/>
              <a:gdLst/>
              <a:ahLst/>
              <a:cxnLst/>
              <a:rect l="l" t="t" r="r" b="b"/>
              <a:pathLst>
                <a:path w="1390650" h="457835">
                  <a:moveTo>
                    <a:pt x="0" y="76251"/>
                  </a:moveTo>
                  <a:lnTo>
                    <a:pt x="5992" y="46570"/>
                  </a:lnTo>
                  <a:lnTo>
                    <a:pt x="22333" y="22333"/>
                  </a:lnTo>
                  <a:lnTo>
                    <a:pt x="46570" y="5992"/>
                  </a:lnTo>
                  <a:lnTo>
                    <a:pt x="76251" y="0"/>
                  </a:lnTo>
                  <a:lnTo>
                    <a:pt x="1314248" y="0"/>
                  </a:lnTo>
                  <a:lnTo>
                    <a:pt x="1356552" y="12811"/>
                  </a:lnTo>
                  <a:lnTo>
                    <a:pt x="1384695" y="47071"/>
                  </a:lnTo>
                  <a:lnTo>
                    <a:pt x="1390499" y="76251"/>
                  </a:lnTo>
                  <a:lnTo>
                    <a:pt x="1390499" y="381248"/>
                  </a:lnTo>
                  <a:lnTo>
                    <a:pt x="1384507" y="410929"/>
                  </a:lnTo>
                  <a:lnTo>
                    <a:pt x="1368166" y="435166"/>
                  </a:lnTo>
                  <a:lnTo>
                    <a:pt x="1343929" y="451507"/>
                  </a:lnTo>
                  <a:lnTo>
                    <a:pt x="1314248" y="457499"/>
                  </a:lnTo>
                  <a:lnTo>
                    <a:pt x="76251" y="457499"/>
                  </a:lnTo>
                  <a:lnTo>
                    <a:pt x="46570" y="451507"/>
                  </a:lnTo>
                  <a:lnTo>
                    <a:pt x="22333" y="435166"/>
                  </a:lnTo>
                  <a:lnTo>
                    <a:pt x="5992" y="410929"/>
                  </a:lnTo>
                  <a:lnTo>
                    <a:pt x="0" y="381248"/>
                  </a:lnTo>
                  <a:lnTo>
                    <a:pt x="0" y="762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349" rIns="0" bIns="0" rtlCol="0">
            <a:spAutoFit/>
          </a:bodyPr>
          <a:lstStyle/>
          <a:p>
            <a:pPr marL="24695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3C47D"/>
                </a:solidFill>
              </a:rPr>
              <a:t>About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Challenges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7575" y="1032731"/>
            <a:ext cx="8187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Challenge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areas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gain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kind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hands-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experience.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6783" y="2774438"/>
            <a:ext cx="1055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Troubleshoot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090612" y="3278637"/>
            <a:ext cx="1400175" cy="417830"/>
            <a:chOff x="4090612" y="3278637"/>
            <a:chExt cx="1400175" cy="417830"/>
          </a:xfrm>
        </p:grpSpPr>
        <p:sp>
          <p:nvSpPr>
            <p:cNvPr id="12" name="object 12"/>
            <p:cNvSpPr/>
            <p:nvPr/>
          </p:nvSpPr>
          <p:spPr>
            <a:xfrm>
              <a:off x="4095374" y="3283399"/>
              <a:ext cx="1390650" cy="408305"/>
            </a:xfrm>
            <a:custGeom>
              <a:avLst/>
              <a:gdLst/>
              <a:ahLst/>
              <a:cxnLst/>
              <a:rect l="l" t="t" r="r" b="b"/>
              <a:pathLst>
                <a:path w="1390650" h="408304">
                  <a:moveTo>
                    <a:pt x="1322548" y="407699"/>
                  </a:moveTo>
                  <a:lnTo>
                    <a:pt x="67951" y="407699"/>
                  </a:lnTo>
                  <a:lnTo>
                    <a:pt x="41501" y="402360"/>
                  </a:lnTo>
                  <a:lnTo>
                    <a:pt x="19902" y="387797"/>
                  </a:lnTo>
                  <a:lnTo>
                    <a:pt x="5339" y="366198"/>
                  </a:lnTo>
                  <a:lnTo>
                    <a:pt x="0" y="339748"/>
                  </a:lnTo>
                  <a:lnTo>
                    <a:pt x="0" y="67951"/>
                  </a:lnTo>
                  <a:lnTo>
                    <a:pt x="5339" y="41501"/>
                  </a:lnTo>
                  <a:lnTo>
                    <a:pt x="19902" y="19902"/>
                  </a:lnTo>
                  <a:lnTo>
                    <a:pt x="41501" y="5339"/>
                  </a:lnTo>
                  <a:lnTo>
                    <a:pt x="67951" y="0"/>
                  </a:lnTo>
                  <a:lnTo>
                    <a:pt x="1322548" y="0"/>
                  </a:lnTo>
                  <a:lnTo>
                    <a:pt x="1360248" y="11416"/>
                  </a:lnTo>
                  <a:lnTo>
                    <a:pt x="1385327" y="41947"/>
                  </a:lnTo>
                  <a:lnTo>
                    <a:pt x="1390499" y="67951"/>
                  </a:lnTo>
                  <a:lnTo>
                    <a:pt x="1390499" y="339748"/>
                  </a:lnTo>
                  <a:lnTo>
                    <a:pt x="1385160" y="366198"/>
                  </a:lnTo>
                  <a:lnTo>
                    <a:pt x="1370597" y="387797"/>
                  </a:lnTo>
                  <a:lnTo>
                    <a:pt x="1348998" y="402360"/>
                  </a:lnTo>
                  <a:lnTo>
                    <a:pt x="1322548" y="407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95374" y="3283399"/>
              <a:ext cx="1390650" cy="408305"/>
            </a:xfrm>
            <a:custGeom>
              <a:avLst/>
              <a:gdLst/>
              <a:ahLst/>
              <a:cxnLst/>
              <a:rect l="l" t="t" r="r" b="b"/>
              <a:pathLst>
                <a:path w="1390650" h="408304">
                  <a:moveTo>
                    <a:pt x="0" y="67951"/>
                  </a:moveTo>
                  <a:lnTo>
                    <a:pt x="5339" y="41501"/>
                  </a:lnTo>
                  <a:lnTo>
                    <a:pt x="19902" y="19902"/>
                  </a:lnTo>
                  <a:lnTo>
                    <a:pt x="41501" y="5339"/>
                  </a:lnTo>
                  <a:lnTo>
                    <a:pt x="67951" y="0"/>
                  </a:lnTo>
                  <a:lnTo>
                    <a:pt x="1322548" y="0"/>
                  </a:lnTo>
                  <a:lnTo>
                    <a:pt x="1360248" y="11416"/>
                  </a:lnTo>
                  <a:lnTo>
                    <a:pt x="1385327" y="41947"/>
                  </a:lnTo>
                  <a:lnTo>
                    <a:pt x="1390499" y="67951"/>
                  </a:lnTo>
                  <a:lnTo>
                    <a:pt x="1390499" y="339748"/>
                  </a:lnTo>
                  <a:lnTo>
                    <a:pt x="1385160" y="366198"/>
                  </a:lnTo>
                  <a:lnTo>
                    <a:pt x="1370597" y="387797"/>
                  </a:lnTo>
                  <a:lnTo>
                    <a:pt x="1348998" y="402360"/>
                  </a:lnTo>
                  <a:lnTo>
                    <a:pt x="1322548" y="407699"/>
                  </a:lnTo>
                  <a:lnTo>
                    <a:pt x="67951" y="407699"/>
                  </a:lnTo>
                  <a:lnTo>
                    <a:pt x="41501" y="402360"/>
                  </a:lnTo>
                  <a:lnTo>
                    <a:pt x="19902" y="387797"/>
                  </a:lnTo>
                  <a:lnTo>
                    <a:pt x="5339" y="366198"/>
                  </a:lnTo>
                  <a:lnTo>
                    <a:pt x="0" y="339748"/>
                  </a:lnTo>
                  <a:lnTo>
                    <a:pt x="0" y="679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85304" y="3362662"/>
            <a:ext cx="727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Optimize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65887" y="3278637"/>
            <a:ext cx="1101090" cy="417830"/>
            <a:chOff x="5865887" y="3278637"/>
            <a:chExt cx="1101090" cy="417830"/>
          </a:xfrm>
        </p:grpSpPr>
        <p:sp>
          <p:nvSpPr>
            <p:cNvPr id="16" name="object 16"/>
            <p:cNvSpPr/>
            <p:nvPr/>
          </p:nvSpPr>
          <p:spPr>
            <a:xfrm>
              <a:off x="5870649" y="3283399"/>
              <a:ext cx="1091565" cy="408305"/>
            </a:xfrm>
            <a:custGeom>
              <a:avLst/>
              <a:gdLst/>
              <a:ahLst/>
              <a:cxnLst/>
              <a:rect l="l" t="t" r="r" b="b"/>
              <a:pathLst>
                <a:path w="1091565" h="408304">
                  <a:moveTo>
                    <a:pt x="1023148" y="407699"/>
                  </a:moveTo>
                  <a:lnTo>
                    <a:pt x="67951" y="407699"/>
                  </a:lnTo>
                  <a:lnTo>
                    <a:pt x="41501" y="402360"/>
                  </a:lnTo>
                  <a:lnTo>
                    <a:pt x="19902" y="387797"/>
                  </a:lnTo>
                  <a:lnTo>
                    <a:pt x="5339" y="366198"/>
                  </a:lnTo>
                  <a:lnTo>
                    <a:pt x="0" y="339748"/>
                  </a:lnTo>
                  <a:lnTo>
                    <a:pt x="0" y="67951"/>
                  </a:lnTo>
                  <a:lnTo>
                    <a:pt x="5339" y="41501"/>
                  </a:lnTo>
                  <a:lnTo>
                    <a:pt x="19902" y="19902"/>
                  </a:lnTo>
                  <a:lnTo>
                    <a:pt x="41501" y="5339"/>
                  </a:lnTo>
                  <a:lnTo>
                    <a:pt x="67951" y="0"/>
                  </a:lnTo>
                  <a:lnTo>
                    <a:pt x="1023148" y="0"/>
                  </a:lnTo>
                  <a:lnTo>
                    <a:pt x="1060847" y="11416"/>
                  </a:lnTo>
                  <a:lnTo>
                    <a:pt x="1085927" y="41947"/>
                  </a:lnTo>
                  <a:lnTo>
                    <a:pt x="1091099" y="67951"/>
                  </a:lnTo>
                  <a:lnTo>
                    <a:pt x="1091099" y="339748"/>
                  </a:lnTo>
                  <a:lnTo>
                    <a:pt x="1085760" y="366198"/>
                  </a:lnTo>
                  <a:lnTo>
                    <a:pt x="1071197" y="387797"/>
                  </a:lnTo>
                  <a:lnTo>
                    <a:pt x="1049598" y="402360"/>
                  </a:lnTo>
                  <a:lnTo>
                    <a:pt x="1023148" y="407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70649" y="3283399"/>
              <a:ext cx="1091565" cy="408305"/>
            </a:xfrm>
            <a:custGeom>
              <a:avLst/>
              <a:gdLst/>
              <a:ahLst/>
              <a:cxnLst/>
              <a:rect l="l" t="t" r="r" b="b"/>
              <a:pathLst>
                <a:path w="1091565" h="408304">
                  <a:moveTo>
                    <a:pt x="0" y="67951"/>
                  </a:moveTo>
                  <a:lnTo>
                    <a:pt x="5339" y="41501"/>
                  </a:lnTo>
                  <a:lnTo>
                    <a:pt x="19902" y="19902"/>
                  </a:lnTo>
                  <a:lnTo>
                    <a:pt x="41501" y="5339"/>
                  </a:lnTo>
                  <a:lnTo>
                    <a:pt x="67951" y="0"/>
                  </a:lnTo>
                  <a:lnTo>
                    <a:pt x="1023148" y="0"/>
                  </a:lnTo>
                  <a:lnTo>
                    <a:pt x="1060847" y="11416"/>
                  </a:lnTo>
                  <a:lnTo>
                    <a:pt x="1085927" y="41947"/>
                  </a:lnTo>
                  <a:lnTo>
                    <a:pt x="1091099" y="67951"/>
                  </a:lnTo>
                  <a:lnTo>
                    <a:pt x="1091099" y="339748"/>
                  </a:lnTo>
                  <a:lnTo>
                    <a:pt x="1085760" y="366198"/>
                  </a:lnTo>
                  <a:lnTo>
                    <a:pt x="1071197" y="387797"/>
                  </a:lnTo>
                  <a:lnTo>
                    <a:pt x="1049598" y="402360"/>
                  </a:lnTo>
                  <a:lnTo>
                    <a:pt x="1023148" y="407699"/>
                  </a:lnTo>
                  <a:lnTo>
                    <a:pt x="67951" y="407699"/>
                  </a:lnTo>
                  <a:lnTo>
                    <a:pt x="41501" y="402360"/>
                  </a:lnTo>
                  <a:lnTo>
                    <a:pt x="19902" y="387797"/>
                  </a:lnTo>
                  <a:lnTo>
                    <a:pt x="5339" y="366198"/>
                  </a:lnTo>
                  <a:lnTo>
                    <a:pt x="0" y="339748"/>
                  </a:lnTo>
                  <a:lnTo>
                    <a:pt x="0" y="679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03048" y="3362662"/>
            <a:ext cx="657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Analyze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16187" y="2665512"/>
            <a:ext cx="1400175" cy="417830"/>
            <a:chOff x="5716187" y="2665512"/>
            <a:chExt cx="1400175" cy="417830"/>
          </a:xfrm>
        </p:grpSpPr>
        <p:sp>
          <p:nvSpPr>
            <p:cNvPr id="20" name="object 20"/>
            <p:cNvSpPr/>
            <p:nvPr/>
          </p:nvSpPr>
          <p:spPr>
            <a:xfrm>
              <a:off x="5720950" y="2670274"/>
              <a:ext cx="1390650" cy="408305"/>
            </a:xfrm>
            <a:custGeom>
              <a:avLst/>
              <a:gdLst/>
              <a:ahLst/>
              <a:cxnLst/>
              <a:rect l="l" t="t" r="r" b="b"/>
              <a:pathLst>
                <a:path w="1390650" h="408305">
                  <a:moveTo>
                    <a:pt x="1322548" y="407699"/>
                  </a:moveTo>
                  <a:lnTo>
                    <a:pt x="67951" y="407699"/>
                  </a:lnTo>
                  <a:lnTo>
                    <a:pt x="41501" y="402360"/>
                  </a:lnTo>
                  <a:lnTo>
                    <a:pt x="19902" y="387797"/>
                  </a:lnTo>
                  <a:lnTo>
                    <a:pt x="5339" y="366198"/>
                  </a:lnTo>
                  <a:lnTo>
                    <a:pt x="0" y="339748"/>
                  </a:lnTo>
                  <a:lnTo>
                    <a:pt x="0" y="67951"/>
                  </a:lnTo>
                  <a:lnTo>
                    <a:pt x="5339" y="41501"/>
                  </a:lnTo>
                  <a:lnTo>
                    <a:pt x="19902" y="19902"/>
                  </a:lnTo>
                  <a:lnTo>
                    <a:pt x="41501" y="5339"/>
                  </a:lnTo>
                  <a:lnTo>
                    <a:pt x="67951" y="0"/>
                  </a:lnTo>
                  <a:lnTo>
                    <a:pt x="1322548" y="0"/>
                  </a:lnTo>
                  <a:lnTo>
                    <a:pt x="1360247" y="11416"/>
                  </a:lnTo>
                  <a:lnTo>
                    <a:pt x="1385327" y="41947"/>
                  </a:lnTo>
                  <a:lnTo>
                    <a:pt x="1390499" y="67951"/>
                  </a:lnTo>
                  <a:lnTo>
                    <a:pt x="1390499" y="339748"/>
                  </a:lnTo>
                  <a:lnTo>
                    <a:pt x="1385160" y="366198"/>
                  </a:lnTo>
                  <a:lnTo>
                    <a:pt x="1370597" y="387797"/>
                  </a:lnTo>
                  <a:lnTo>
                    <a:pt x="1348998" y="402360"/>
                  </a:lnTo>
                  <a:lnTo>
                    <a:pt x="1322548" y="407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0950" y="2670274"/>
              <a:ext cx="1390650" cy="408305"/>
            </a:xfrm>
            <a:custGeom>
              <a:avLst/>
              <a:gdLst/>
              <a:ahLst/>
              <a:cxnLst/>
              <a:rect l="l" t="t" r="r" b="b"/>
              <a:pathLst>
                <a:path w="1390650" h="408305">
                  <a:moveTo>
                    <a:pt x="0" y="67951"/>
                  </a:moveTo>
                  <a:lnTo>
                    <a:pt x="5339" y="41501"/>
                  </a:lnTo>
                  <a:lnTo>
                    <a:pt x="19902" y="19902"/>
                  </a:lnTo>
                  <a:lnTo>
                    <a:pt x="41501" y="5339"/>
                  </a:lnTo>
                  <a:lnTo>
                    <a:pt x="67951" y="0"/>
                  </a:lnTo>
                  <a:lnTo>
                    <a:pt x="1322548" y="0"/>
                  </a:lnTo>
                  <a:lnTo>
                    <a:pt x="1360247" y="11416"/>
                  </a:lnTo>
                  <a:lnTo>
                    <a:pt x="1385327" y="41947"/>
                  </a:lnTo>
                  <a:lnTo>
                    <a:pt x="1390499" y="67951"/>
                  </a:lnTo>
                  <a:lnTo>
                    <a:pt x="1390499" y="339748"/>
                  </a:lnTo>
                  <a:lnTo>
                    <a:pt x="1385160" y="366198"/>
                  </a:lnTo>
                  <a:lnTo>
                    <a:pt x="1370597" y="387797"/>
                  </a:lnTo>
                  <a:lnTo>
                    <a:pt x="1348998" y="402360"/>
                  </a:lnTo>
                  <a:lnTo>
                    <a:pt x="1322548" y="407699"/>
                  </a:lnTo>
                  <a:lnTo>
                    <a:pt x="67951" y="407699"/>
                  </a:lnTo>
                  <a:lnTo>
                    <a:pt x="41501" y="402360"/>
                  </a:lnTo>
                  <a:lnTo>
                    <a:pt x="19902" y="387797"/>
                  </a:lnTo>
                  <a:lnTo>
                    <a:pt x="5339" y="366198"/>
                  </a:lnTo>
                  <a:lnTo>
                    <a:pt x="0" y="339748"/>
                  </a:lnTo>
                  <a:lnTo>
                    <a:pt x="0" y="679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109381" y="2749538"/>
            <a:ext cx="588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Secure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050" y="2670287"/>
            <a:ext cx="1091099" cy="1096224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325774" y="3160975"/>
            <a:ext cx="1303655" cy="31115"/>
            <a:chOff x="2325774" y="3160975"/>
            <a:chExt cx="1303655" cy="31115"/>
          </a:xfrm>
        </p:grpSpPr>
        <p:sp>
          <p:nvSpPr>
            <p:cNvPr id="25" name="object 25"/>
            <p:cNvSpPr/>
            <p:nvPr/>
          </p:nvSpPr>
          <p:spPr>
            <a:xfrm>
              <a:off x="2325774" y="3176449"/>
              <a:ext cx="1280160" cy="0"/>
            </a:xfrm>
            <a:custGeom>
              <a:avLst/>
              <a:gdLst/>
              <a:ahLst/>
              <a:cxnLst/>
              <a:rect l="l" t="t" r="r" b="b"/>
              <a:pathLst>
                <a:path w="1280160">
                  <a:moveTo>
                    <a:pt x="0" y="0"/>
                  </a:moveTo>
                  <a:lnTo>
                    <a:pt x="12798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94920" y="31657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94920" y="31657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96275" y="4048738"/>
            <a:ext cx="786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2874" y="3892913"/>
            <a:ext cx="1553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06666"/>
                </a:solidFill>
                <a:latin typeface="Arial MT"/>
                <a:cs typeface="Arial MT"/>
              </a:rPr>
              <a:t>Awesome</a:t>
            </a:r>
            <a:r>
              <a:rPr sz="1400" spc="-7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E06666"/>
                </a:solidFill>
                <a:latin typeface="Arial MT"/>
                <a:cs typeface="Arial MT"/>
              </a:rPr>
              <a:t>Students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0760" y="332601"/>
            <a:ext cx="21583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>
                <a:solidFill>
                  <a:srgbClr val="93C47D"/>
                </a:solidFill>
              </a:rPr>
              <a:t>Workflow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Steps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6462" y="3402212"/>
            <a:ext cx="1493520" cy="690245"/>
            <a:chOff x="516462" y="3402212"/>
            <a:chExt cx="1493520" cy="690245"/>
          </a:xfrm>
        </p:grpSpPr>
        <p:sp>
          <p:nvSpPr>
            <p:cNvPr id="5" name="object 5"/>
            <p:cNvSpPr/>
            <p:nvPr/>
          </p:nvSpPr>
          <p:spPr>
            <a:xfrm>
              <a:off x="521225" y="3406974"/>
              <a:ext cx="1483995" cy="680720"/>
            </a:xfrm>
            <a:custGeom>
              <a:avLst/>
              <a:gdLst/>
              <a:ahLst/>
              <a:cxnLst/>
              <a:rect l="l" t="t" r="r" b="b"/>
              <a:pathLst>
                <a:path w="1483995" h="680720">
                  <a:moveTo>
                    <a:pt x="1370347" y="680699"/>
                  </a:moveTo>
                  <a:lnTo>
                    <a:pt x="113452" y="680699"/>
                  </a:lnTo>
                  <a:lnTo>
                    <a:pt x="69291" y="671784"/>
                  </a:lnTo>
                  <a:lnTo>
                    <a:pt x="33229" y="647470"/>
                  </a:lnTo>
                  <a:lnTo>
                    <a:pt x="8915" y="611408"/>
                  </a:lnTo>
                  <a:lnTo>
                    <a:pt x="0" y="567247"/>
                  </a:lnTo>
                  <a:lnTo>
                    <a:pt x="0" y="113452"/>
                  </a:lnTo>
                  <a:lnTo>
                    <a:pt x="8915" y="69291"/>
                  </a:lnTo>
                  <a:lnTo>
                    <a:pt x="33229" y="33229"/>
                  </a:lnTo>
                  <a:lnTo>
                    <a:pt x="69291" y="8915"/>
                  </a:lnTo>
                  <a:lnTo>
                    <a:pt x="113452" y="0"/>
                  </a:lnTo>
                  <a:lnTo>
                    <a:pt x="1370347" y="0"/>
                  </a:lnTo>
                  <a:lnTo>
                    <a:pt x="1413763" y="8636"/>
                  </a:lnTo>
                  <a:lnTo>
                    <a:pt x="1450570" y="33229"/>
                  </a:lnTo>
                  <a:lnTo>
                    <a:pt x="1475163" y="70035"/>
                  </a:lnTo>
                  <a:lnTo>
                    <a:pt x="1483799" y="113452"/>
                  </a:lnTo>
                  <a:lnTo>
                    <a:pt x="1483799" y="567247"/>
                  </a:lnTo>
                  <a:lnTo>
                    <a:pt x="1474884" y="611408"/>
                  </a:lnTo>
                  <a:lnTo>
                    <a:pt x="1450570" y="647470"/>
                  </a:lnTo>
                  <a:lnTo>
                    <a:pt x="1414508" y="671784"/>
                  </a:lnTo>
                  <a:lnTo>
                    <a:pt x="1370347" y="680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1225" y="3406974"/>
              <a:ext cx="1483995" cy="680720"/>
            </a:xfrm>
            <a:custGeom>
              <a:avLst/>
              <a:gdLst/>
              <a:ahLst/>
              <a:cxnLst/>
              <a:rect l="l" t="t" r="r" b="b"/>
              <a:pathLst>
                <a:path w="1483995" h="680720">
                  <a:moveTo>
                    <a:pt x="0" y="113452"/>
                  </a:moveTo>
                  <a:lnTo>
                    <a:pt x="8915" y="69291"/>
                  </a:lnTo>
                  <a:lnTo>
                    <a:pt x="33229" y="33229"/>
                  </a:lnTo>
                  <a:lnTo>
                    <a:pt x="69291" y="8915"/>
                  </a:lnTo>
                  <a:lnTo>
                    <a:pt x="113452" y="0"/>
                  </a:lnTo>
                  <a:lnTo>
                    <a:pt x="1370347" y="0"/>
                  </a:lnTo>
                  <a:lnTo>
                    <a:pt x="1413763" y="8636"/>
                  </a:lnTo>
                  <a:lnTo>
                    <a:pt x="1450570" y="33229"/>
                  </a:lnTo>
                  <a:lnTo>
                    <a:pt x="1475163" y="70035"/>
                  </a:lnTo>
                  <a:lnTo>
                    <a:pt x="1483799" y="113452"/>
                  </a:lnTo>
                  <a:lnTo>
                    <a:pt x="1483799" y="567247"/>
                  </a:lnTo>
                  <a:lnTo>
                    <a:pt x="1474884" y="611408"/>
                  </a:lnTo>
                  <a:lnTo>
                    <a:pt x="1450570" y="647470"/>
                  </a:lnTo>
                  <a:lnTo>
                    <a:pt x="1414508" y="671784"/>
                  </a:lnTo>
                  <a:lnTo>
                    <a:pt x="1370347" y="680699"/>
                  </a:lnTo>
                  <a:lnTo>
                    <a:pt x="113452" y="680699"/>
                  </a:lnTo>
                  <a:lnTo>
                    <a:pt x="69291" y="671784"/>
                  </a:lnTo>
                  <a:lnTo>
                    <a:pt x="33229" y="647470"/>
                  </a:lnTo>
                  <a:lnTo>
                    <a:pt x="8915" y="611408"/>
                  </a:lnTo>
                  <a:lnTo>
                    <a:pt x="0" y="567247"/>
                  </a:lnTo>
                  <a:lnTo>
                    <a:pt x="0" y="1134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76729" y="3622738"/>
            <a:ext cx="1082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Challenge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01312" y="3402212"/>
            <a:ext cx="1792605" cy="690245"/>
            <a:chOff x="2901312" y="3402212"/>
            <a:chExt cx="1792605" cy="690245"/>
          </a:xfrm>
        </p:grpSpPr>
        <p:sp>
          <p:nvSpPr>
            <p:cNvPr id="9" name="object 9"/>
            <p:cNvSpPr/>
            <p:nvPr/>
          </p:nvSpPr>
          <p:spPr>
            <a:xfrm>
              <a:off x="2906074" y="3406974"/>
              <a:ext cx="1783080" cy="680720"/>
            </a:xfrm>
            <a:custGeom>
              <a:avLst/>
              <a:gdLst/>
              <a:ahLst/>
              <a:cxnLst/>
              <a:rect l="l" t="t" r="r" b="b"/>
              <a:pathLst>
                <a:path w="1783079" h="680720">
                  <a:moveTo>
                    <a:pt x="1669147" y="680699"/>
                  </a:moveTo>
                  <a:lnTo>
                    <a:pt x="113452" y="680699"/>
                  </a:lnTo>
                  <a:lnTo>
                    <a:pt x="69291" y="671784"/>
                  </a:lnTo>
                  <a:lnTo>
                    <a:pt x="33229" y="647470"/>
                  </a:lnTo>
                  <a:lnTo>
                    <a:pt x="8915" y="611408"/>
                  </a:lnTo>
                  <a:lnTo>
                    <a:pt x="0" y="567247"/>
                  </a:lnTo>
                  <a:lnTo>
                    <a:pt x="0" y="113452"/>
                  </a:lnTo>
                  <a:lnTo>
                    <a:pt x="8915" y="69291"/>
                  </a:lnTo>
                  <a:lnTo>
                    <a:pt x="33229" y="33229"/>
                  </a:lnTo>
                  <a:lnTo>
                    <a:pt x="69291" y="8915"/>
                  </a:lnTo>
                  <a:lnTo>
                    <a:pt x="113452" y="0"/>
                  </a:lnTo>
                  <a:lnTo>
                    <a:pt x="1669147" y="0"/>
                  </a:lnTo>
                  <a:lnTo>
                    <a:pt x="1712563" y="8636"/>
                  </a:lnTo>
                  <a:lnTo>
                    <a:pt x="1749370" y="33229"/>
                  </a:lnTo>
                  <a:lnTo>
                    <a:pt x="1773963" y="70035"/>
                  </a:lnTo>
                  <a:lnTo>
                    <a:pt x="1782599" y="113452"/>
                  </a:lnTo>
                  <a:lnTo>
                    <a:pt x="1782599" y="567247"/>
                  </a:lnTo>
                  <a:lnTo>
                    <a:pt x="1773684" y="611408"/>
                  </a:lnTo>
                  <a:lnTo>
                    <a:pt x="1749370" y="647470"/>
                  </a:lnTo>
                  <a:lnTo>
                    <a:pt x="1713308" y="671784"/>
                  </a:lnTo>
                  <a:lnTo>
                    <a:pt x="1669147" y="6806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06074" y="3406974"/>
              <a:ext cx="1783080" cy="680720"/>
            </a:xfrm>
            <a:custGeom>
              <a:avLst/>
              <a:gdLst/>
              <a:ahLst/>
              <a:cxnLst/>
              <a:rect l="l" t="t" r="r" b="b"/>
              <a:pathLst>
                <a:path w="1783079" h="680720">
                  <a:moveTo>
                    <a:pt x="0" y="113452"/>
                  </a:moveTo>
                  <a:lnTo>
                    <a:pt x="8915" y="69291"/>
                  </a:lnTo>
                  <a:lnTo>
                    <a:pt x="33229" y="33229"/>
                  </a:lnTo>
                  <a:lnTo>
                    <a:pt x="69291" y="8915"/>
                  </a:lnTo>
                  <a:lnTo>
                    <a:pt x="113452" y="0"/>
                  </a:lnTo>
                  <a:lnTo>
                    <a:pt x="1669147" y="0"/>
                  </a:lnTo>
                  <a:lnTo>
                    <a:pt x="1712563" y="8636"/>
                  </a:lnTo>
                  <a:lnTo>
                    <a:pt x="1749370" y="33229"/>
                  </a:lnTo>
                  <a:lnTo>
                    <a:pt x="1773963" y="70035"/>
                  </a:lnTo>
                  <a:lnTo>
                    <a:pt x="1782599" y="113452"/>
                  </a:lnTo>
                  <a:lnTo>
                    <a:pt x="1782599" y="567247"/>
                  </a:lnTo>
                  <a:lnTo>
                    <a:pt x="1773684" y="611408"/>
                  </a:lnTo>
                  <a:lnTo>
                    <a:pt x="1749370" y="647470"/>
                  </a:lnTo>
                  <a:lnTo>
                    <a:pt x="1713308" y="671784"/>
                  </a:lnTo>
                  <a:lnTo>
                    <a:pt x="1669147" y="680699"/>
                  </a:lnTo>
                  <a:lnTo>
                    <a:pt x="113452" y="680699"/>
                  </a:lnTo>
                  <a:lnTo>
                    <a:pt x="69291" y="671784"/>
                  </a:lnTo>
                  <a:lnTo>
                    <a:pt x="33229" y="647470"/>
                  </a:lnTo>
                  <a:lnTo>
                    <a:pt x="8915" y="611408"/>
                  </a:lnTo>
                  <a:lnTo>
                    <a:pt x="0" y="567247"/>
                  </a:lnTo>
                  <a:lnTo>
                    <a:pt x="0" y="1134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09331" y="3622738"/>
            <a:ext cx="1122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Solution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Hints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584962" y="3402212"/>
            <a:ext cx="1792605" cy="690245"/>
            <a:chOff x="5584962" y="3402212"/>
            <a:chExt cx="1792605" cy="690245"/>
          </a:xfrm>
        </p:grpSpPr>
        <p:sp>
          <p:nvSpPr>
            <p:cNvPr id="13" name="object 13"/>
            <p:cNvSpPr/>
            <p:nvPr/>
          </p:nvSpPr>
          <p:spPr>
            <a:xfrm>
              <a:off x="5589725" y="3406974"/>
              <a:ext cx="1783080" cy="680720"/>
            </a:xfrm>
            <a:custGeom>
              <a:avLst/>
              <a:gdLst/>
              <a:ahLst/>
              <a:cxnLst/>
              <a:rect l="l" t="t" r="r" b="b"/>
              <a:pathLst>
                <a:path w="1783079" h="680720">
                  <a:moveTo>
                    <a:pt x="1669147" y="680699"/>
                  </a:moveTo>
                  <a:lnTo>
                    <a:pt x="113452" y="680699"/>
                  </a:lnTo>
                  <a:lnTo>
                    <a:pt x="69291" y="671784"/>
                  </a:lnTo>
                  <a:lnTo>
                    <a:pt x="33229" y="647470"/>
                  </a:lnTo>
                  <a:lnTo>
                    <a:pt x="8915" y="611408"/>
                  </a:lnTo>
                  <a:lnTo>
                    <a:pt x="0" y="567247"/>
                  </a:lnTo>
                  <a:lnTo>
                    <a:pt x="0" y="113452"/>
                  </a:lnTo>
                  <a:lnTo>
                    <a:pt x="8915" y="69291"/>
                  </a:lnTo>
                  <a:lnTo>
                    <a:pt x="33229" y="33229"/>
                  </a:lnTo>
                  <a:lnTo>
                    <a:pt x="69291" y="8915"/>
                  </a:lnTo>
                  <a:lnTo>
                    <a:pt x="113452" y="0"/>
                  </a:lnTo>
                  <a:lnTo>
                    <a:pt x="1669147" y="0"/>
                  </a:lnTo>
                  <a:lnTo>
                    <a:pt x="1712564" y="8636"/>
                  </a:lnTo>
                  <a:lnTo>
                    <a:pt x="1749370" y="33229"/>
                  </a:lnTo>
                  <a:lnTo>
                    <a:pt x="1773963" y="70035"/>
                  </a:lnTo>
                  <a:lnTo>
                    <a:pt x="1782599" y="113452"/>
                  </a:lnTo>
                  <a:lnTo>
                    <a:pt x="1782599" y="567247"/>
                  </a:lnTo>
                  <a:lnTo>
                    <a:pt x="1773684" y="611408"/>
                  </a:lnTo>
                  <a:lnTo>
                    <a:pt x="1749370" y="647470"/>
                  </a:lnTo>
                  <a:lnTo>
                    <a:pt x="1713308" y="671784"/>
                  </a:lnTo>
                  <a:lnTo>
                    <a:pt x="1669147" y="6806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89725" y="3406974"/>
              <a:ext cx="1783080" cy="680720"/>
            </a:xfrm>
            <a:custGeom>
              <a:avLst/>
              <a:gdLst/>
              <a:ahLst/>
              <a:cxnLst/>
              <a:rect l="l" t="t" r="r" b="b"/>
              <a:pathLst>
                <a:path w="1783079" h="680720">
                  <a:moveTo>
                    <a:pt x="0" y="113452"/>
                  </a:moveTo>
                  <a:lnTo>
                    <a:pt x="8915" y="69291"/>
                  </a:lnTo>
                  <a:lnTo>
                    <a:pt x="33229" y="33229"/>
                  </a:lnTo>
                  <a:lnTo>
                    <a:pt x="69291" y="8915"/>
                  </a:lnTo>
                  <a:lnTo>
                    <a:pt x="113452" y="0"/>
                  </a:lnTo>
                  <a:lnTo>
                    <a:pt x="1669147" y="0"/>
                  </a:lnTo>
                  <a:lnTo>
                    <a:pt x="1712564" y="8636"/>
                  </a:lnTo>
                  <a:lnTo>
                    <a:pt x="1749369" y="33229"/>
                  </a:lnTo>
                  <a:lnTo>
                    <a:pt x="1773963" y="70035"/>
                  </a:lnTo>
                  <a:lnTo>
                    <a:pt x="1782599" y="113452"/>
                  </a:lnTo>
                  <a:lnTo>
                    <a:pt x="1782599" y="567247"/>
                  </a:lnTo>
                  <a:lnTo>
                    <a:pt x="1773684" y="611408"/>
                  </a:lnTo>
                  <a:lnTo>
                    <a:pt x="1749370" y="647470"/>
                  </a:lnTo>
                  <a:lnTo>
                    <a:pt x="1713308" y="671784"/>
                  </a:lnTo>
                  <a:lnTo>
                    <a:pt x="1669147" y="680699"/>
                  </a:lnTo>
                  <a:lnTo>
                    <a:pt x="113452" y="680699"/>
                  </a:lnTo>
                  <a:lnTo>
                    <a:pt x="69291" y="671784"/>
                  </a:lnTo>
                  <a:lnTo>
                    <a:pt x="33229" y="647470"/>
                  </a:lnTo>
                  <a:lnTo>
                    <a:pt x="8915" y="611408"/>
                  </a:lnTo>
                  <a:lnTo>
                    <a:pt x="0" y="567247"/>
                  </a:lnTo>
                  <a:lnTo>
                    <a:pt x="0" y="1134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94480" y="3622738"/>
            <a:ext cx="1398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Practical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Solution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05024" y="3731850"/>
            <a:ext cx="3575685" cy="31115"/>
            <a:chOff x="2005024" y="3731850"/>
            <a:chExt cx="3575685" cy="31115"/>
          </a:xfrm>
        </p:grpSpPr>
        <p:sp>
          <p:nvSpPr>
            <p:cNvPr id="17" name="object 17"/>
            <p:cNvSpPr/>
            <p:nvPr/>
          </p:nvSpPr>
          <p:spPr>
            <a:xfrm>
              <a:off x="2005024" y="3747325"/>
              <a:ext cx="868680" cy="0"/>
            </a:xfrm>
            <a:custGeom>
              <a:avLst/>
              <a:gdLst/>
              <a:ahLst/>
              <a:cxnLst/>
              <a:rect l="l" t="t" r="r" b="b"/>
              <a:pathLst>
                <a:path w="868680">
                  <a:moveTo>
                    <a:pt x="0" y="0"/>
                  </a:moveTo>
                  <a:lnTo>
                    <a:pt x="8685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62870" y="37366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62870" y="37366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88674" y="3747325"/>
              <a:ext cx="868680" cy="0"/>
            </a:xfrm>
            <a:custGeom>
              <a:avLst/>
              <a:gdLst/>
              <a:ahLst/>
              <a:cxnLst/>
              <a:rect l="l" t="t" r="r" b="b"/>
              <a:pathLst>
                <a:path w="868679">
                  <a:moveTo>
                    <a:pt x="0" y="0"/>
                  </a:moveTo>
                  <a:lnTo>
                    <a:pt x="8685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46519" y="37366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46519" y="37366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4250" y="1003506"/>
            <a:ext cx="7687309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sets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challenges.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challenge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video,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Solution</a:t>
            </a:r>
            <a:r>
              <a:rPr sz="1800" spc="-2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Hints</a:t>
            </a:r>
            <a:r>
              <a:rPr sz="1800" spc="-15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video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6AA84F"/>
                </a:solidFill>
                <a:latin typeface="Arial MT"/>
                <a:cs typeface="Arial MT"/>
              </a:rPr>
              <a:t>Practical</a:t>
            </a:r>
            <a:r>
              <a:rPr sz="1800" spc="-45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AA84F"/>
                </a:solidFill>
                <a:latin typeface="Arial MT"/>
                <a:cs typeface="Arial MT"/>
              </a:rPr>
              <a:t>Solution</a:t>
            </a:r>
            <a:r>
              <a:rPr sz="1800" spc="-35" dirty="0">
                <a:solidFill>
                  <a:srgbClr val="6AA84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video.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6211" y="1713792"/>
            <a:ext cx="35382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Terraform</a:t>
            </a:r>
            <a:r>
              <a:rPr sz="26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Challenge</a:t>
            </a:r>
            <a:r>
              <a:rPr sz="26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10121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60" dirty="0">
                <a:solidFill>
                  <a:srgbClr val="93C47D"/>
                </a:solidFill>
              </a:rPr>
              <a:t>Challenge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945231"/>
            <a:ext cx="769175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Developer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Corp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creating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certain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resources.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written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few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years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back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old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version.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1300" y="2386800"/>
            <a:ext cx="3686874" cy="2682075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1800" y="332601"/>
            <a:ext cx="2998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93C47D"/>
                </a:solidFill>
              </a:rPr>
              <a:t>What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75" dirty="0">
                <a:solidFill>
                  <a:srgbClr val="93C47D"/>
                </a:solidFill>
              </a:rPr>
              <a:t>you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75" dirty="0">
                <a:solidFill>
                  <a:srgbClr val="93C47D"/>
                </a:solidFill>
              </a:rPr>
              <a:t>need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to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do?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5526" y="1061880"/>
            <a:ext cx="7426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1.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Create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(without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modifications).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526" y="2113440"/>
            <a:ext cx="7601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2.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Verify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works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526" y="3165000"/>
            <a:ext cx="7687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3.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Modify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Fix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works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5526" y="4216561"/>
            <a:ext cx="4177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4.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Feel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free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edit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like.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2003" y="1713792"/>
            <a:ext cx="726185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000000"/>
                </a:solidFill>
                <a:latin typeface="Arial"/>
                <a:cs typeface="Arial"/>
              </a:rPr>
              <a:t>TF</a:t>
            </a:r>
            <a:r>
              <a:rPr sz="2600" b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Challenge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Solution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85" dirty="0">
                <a:solidFill>
                  <a:srgbClr val="000000"/>
                </a:solidFill>
                <a:latin typeface="Arial"/>
                <a:cs typeface="Arial"/>
              </a:rPr>
              <a:t>Discussion</a:t>
            </a:r>
            <a:r>
              <a:rPr sz="2600" b="1"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000000"/>
                </a:solidFill>
                <a:latin typeface="Arial"/>
                <a:cs typeface="Arial"/>
              </a:rPr>
              <a:t>Hints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45000" y="332601"/>
            <a:ext cx="6261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70" dirty="0">
                <a:solidFill>
                  <a:srgbClr val="93C47D"/>
                </a:solidFill>
                <a:latin typeface="Times New Roman"/>
                <a:cs typeface="Times New Roman"/>
              </a:rPr>
              <a:t>Hint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93C47D"/>
                </a:solidFill>
                <a:latin typeface="Times New Roman"/>
                <a:cs typeface="Times New Roman"/>
              </a:rPr>
              <a:t>1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85" dirty="0">
                <a:solidFill>
                  <a:srgbClr val="93C47D"/>
                </a:solidFill>
                <a:latin typeface="Times New Roman"/>
                <a:cs typeface="Times New Roman"/>
              </a:rPr>
              <a:t>-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93C47D"/>
                </a:solidFill>
                <a:latin typeface="Times New Roman"/>
                <a:cs typeface="Times New Roman"/>
              </a:rPr>
              <a:t>Create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93C47D"/>
                </a:solidFill>
                <a:latin typeface="Times New Roman"/>
                <a:cs typeface="Times New Roman"/>
              </a:rPr>
              <a:t>Infrastructure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93C47D"/>
                </a:solidFill>
                <a:latin typeface="Times New Roman"/>
                <a:cs typeface="Times New Roman"/>
              </a:rPr>
              <a:t>with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85" dirty="0">
                <a:solidFill>
                  <a:srgbClr val="93C47D"/>
                </a:solidFill>
                <a:latin typeface="Times New Roman"/>
                <a:cs typeface="Times New Roman"/>
              </a:rPr>
              <a:t>Base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93C47D"/>
                </a:solidFill>
                <a:latin typeface="Times New Roman"/>
                <a:cs typeface="Times New Roman"/>
              </a:rPr>
              <a:t>Code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800" y="1129931"/>
            <a:ext cx="769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initial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given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appropriate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binaries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gets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successfully.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825" y="2371125"/>
            <a:ext cx="6000074" cy="2279674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8440" y="332601"/>
            <a:ext cx="37452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93C47D"/>
                </a:solidFill>
              </a:rPr>
              <a:t>Hint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2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05" dirty="0">
                <a:solidFill>
                  <a:srgbClr val="93C47D"/>
                </a:solidFill>
              </a:rPr>
              <a:t> Access/Secret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14" dirty="0">
                <a:solidFill>
                  <a:srgbClr val="93C47D"/>
                </a:solidFill>
              </a:rPr>
              <a:t>Keys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129931"/>
            <a:ext cx="623697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hardcoded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Access/Secret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keys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code.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MUST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fixed.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7107" y="2796262"/>
            <a:ext cx="1946643" cy="19375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449" y="3296661"/>
            <a:ext cx="4596475" cy="1170099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7400" y="332601"/>
            <a:ext cx="3201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93C47D"/>
                </a:solidFill>
              </a:rPr>
              <a:t>Hint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3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Provider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90" dirty="0">
                <a:solidFill>
                  <a:srgbClr val="93C47D"/>
                </a:solidFill>
              </a:rPr>
              <a:t>Block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129931"/>
            <a:ext cx="80886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along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3rd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party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providers.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Instead,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required_provider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constraints.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250" y="2815525"/>
            <a:ext cx="3257749" cy="16901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2699" y="2775235"/>
            <a:ext cx="2799775" cy="1770724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6120" y="332601"/>
            <a:ext cx="6324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70" dirty="0">
                <a:solidFill>
                  <a:srgbClr val="93C47D"/>
                </a:solidFill>
                <a:latin typeface="Times New Roman"/>
                <a:cs typeface="Times New Roman"/>
              </a:rPr>
              <a:t>Hint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93C47D"/>
                </a:solidFill>
                <a:latin typeface="Times New Roman"/>
                <a:cs typeface="Times New Roman"/>
              </a:rPr>
              <a:t>4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85" dirty="0">
                <a:solidFill>
                  <a:srgbClr val="93C47D"/>
                </a:solidFill>
                <a:latin typeface="Times New Roman"/>
                <a:cs typeface="Times New Roman"/>
              </a:rPr>
              <a:t>-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93C47D"/>
                </a:solidFill>
                <a:latin typeface="Times New Roman"/>
                <a:cs typeface="Times New Roman"/>
              </a:rPr>
              <a:t>Terraform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93C47D"/>
                </a:solidFill>
                <a:latin typeface="Times New Roman"/>
                <a:cs typeface="Times New Roman"/>
              </a:rPr>
              <a:t>Core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Version </a:t>
            </a:r>
            <a:r>
              <a:rPr sz="2800" spc="-10" dirty="0">
                <a:solidFill>
                  <a:srgbClr val="93C47D"/>
                </a:solidFill>
                <a:latin typeface="Times New Roman"/>
                <a:cs typeface="Times New Roman"/>
              </a:rPr>
              <a:t>Requirement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575" y="1188256"/>
            <a:ext cx="79444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challenge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states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you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remove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required_version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075" y="2835799"/>
            <a:ext cx="4787574" cy="12352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7400" y="332601"/>
            <a:ext cx="2849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93C47D"/>
                </a:solidFill>
                <a:latin typeface="Times New Roman"/>
                <a:cs typeface="Times New Roman"/>
              </a:rPr>
              <a:t>Terraform</a:t>
            </a:r>
            <a:r>
              <a:rPr sz="2800" spc="-9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93C47D"/>
                </a:solidFill>
                <a:latin typeface="Times New Roman"/>
                <a:cs typeface="Times New Roman"/>
              </a:rPr>
              <a:t>Extension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800" y="1150080"/>
            <a:ext cx="7319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HashiCorp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extension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Studio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866" y="2976400"/>
            <a:ext cx="3479234" cy="11270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124" y="2998200"/>
            <a:ext cx="3211300" cy="1083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6280" y="332601"/>
            <a:ext cx="3180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93C47D"/>
                </a:solidFill>
              </a:rPr>
              <a:t>Hint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5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Code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35" dirty="0">
                <a:solidFill>
                  <a:srgbClr val="93C47D"/>
                </a:solidFill>
              </a:rPr>
              <a:t>Upgrade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061880"/>
            <a:ext cx="8020684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Does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“aws_eip”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1485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happen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aws_eip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block.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Incorporate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EIP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gets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created.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1575" y="3280574"/>
            <a:ext cx="5631924" cy="1220249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599" rIns="0" bIns="0" rtlCol="0">
            <a:spAutoFit/>
          </a:bodyPr>
          <a:lstStyle/>
          <a:p>
            <a:pPr marL="2461895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F3F3F3"/>
                </a:solidFill>
              </a:rPr>
              <a:t>Join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spc="-70" dirty="0">
                <a:solidFill>
                  <a:srgbClr val="F3F3F3"/>
                </a:solidFill>
              </a:rPr>
              <a:t>us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dirty="0">
                <a:solidFill>
                  <a:srgbClr val="F3F3F3"/>
                </a:solidFill>
              </a:rPr>
              <a:t>in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dirty="0">
                <a:solidFill>
                  <a:srgbClr val="F3F3F3"/>
                </a:solidFill>
              </a:rPr>
              <a:t>our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spc="-30" dirty="0">
                <a:solidFill>
                  <a:srgbClr val="F3F3F3"/>
                </a:solidFill>
              </a:rPr>
              <a:t>Adventure</a:t>
            </a:r>
          </a:p>
        </p:txBody>
      </p:sp>
      <p:sp>
        <p:nvSpPr>
          <p:cNvPr id="4" name="object 4"/>
          <p:cNvSpPr/>
          <p:nvPr/>
        </p:nvSpPr>
        <p:spPr>
          <a:xfrm>
            <a:off x="3516400" y="1122824"/>
            <a:ext cx="0" cy="3482975"/>
          </a:xfrm>
          <a:custGeom>
            <a:avLst/>
            <a:gdLst/>
            <a:ahLst/>
            <a:cxnLst/>
            <a:rect l="l" t="t" r="r" b="b"/>
            <a:pathLst>
              <a:path h="3482975">
                <a:moveTo>
                  <a:pt x="0" y="0"/>
                </a:moveTo>
                <a:lnTo>
                  <a:pt x="0" y="3482699"/>
                </a:lnTo>
              </a:path>
            </a:pathLst>
          </a:custGeom>
          <a:ln w="9524">
            <a:solidFill>
              <a:srgbClr val="DD7E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4025" y="2034012"/>
            <a:ext cx="2535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69137"/>
                </a:solidFill>
                <a:latin typeface="Consolas"/>
                <a:cs typeface="Consolas"/>
              </a:rPr>
              <a:t>Be</a:t>
            </a:r>
            <a:r>
              <a:rPr sz="3600" spc="-15" dirty="0">
                <a:solidFill>
                  <a:srgbClr val="E69137"/>
                </a:solidFill>
                <a:latin typeface="Consolas"/>
                <a:cs typeface="Consolas"/>
              </a:rPr>
              <a:t> </a:t>
            </a:r>
            <a:r>
              <a:rPr sz="3600" spc="-10" dirty="0">
                <a:solidFill>
                  <a:srgbClr val="E69137"/>
                </a:solidFill>
                <a:latin typeface="Consolas"/>
                <a:cs typeface="Consolas"/>
              </a:rPr>
              <a:t>Awesome</a:t>
            </a:r>
            <a:endParaRPr sz="3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1135" y="1667645"/>
            <a:ext cx="1281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6C9EEB"/>
                </a:solidFill>
                <a:latin typeface="Trebuchet MS"/>
                <a:cs typeface="Trebuchet MS"/>
              </a:rPr>
              <a:t>kplabs.in/chat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4209" y="3617521"/>
            <a:ext cx="1591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6C9EEB"/>
                </a:solidFill>
                <a:latin typeface="Trebuchet MS"/>
                <a:cs typeface="Trebuchet MS"/>
              </a:rPr>
              <a:t>kplabs.in/linkedin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0851" y="3371600"/>
            <a:ext cx="818050" cy="8180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1499" y="1472475"/>
            <a:ext cx="818050" cy="81805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6211" y="1713792"/>
            <a:ext cx="35382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Terraform</a:t>
            </a:r>
            <a:r>
              <a:rPr sz="26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Challenge</a:t>
            </a:r>
            <a:r>
              <a:rPr sz="26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10121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60" dirty="0">
                <a:solidFill>
                  <a:srgbClr val="93C47D"/>
                </a:solidFill>
              </a:rPr>
              <a:t>Challenge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945231"/>
            <a:ext cx="72885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been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certain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resources.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optimize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Practices.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6325" y="2352949"/>
            <a:ext cx="3478048" cy="2502024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7400" y="332601"/>
            <a:ext cx="2715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3C47D"/>
                </a:solidFill>
              </a:rPr>
              <a:t>Conditions</a:t>
            </a:r>
            <a:r>
              <a:rPr spc="-10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to</a:t>
            </a:r>
            <a:r>
              <a:rPr spc="-95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Meet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8301" y="1061880"/>
            <a:ext cx="5968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1.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Ensure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working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gets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created.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301" y="2113440"/>
            <a:ext cx="8096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2.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Do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delete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existing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terraform.lock.hcl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file.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free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4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modified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requirements.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301" y="3439320"/>
            <a:ext cx="7835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3.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Demonstrate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ability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modify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“splunk”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8088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8089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without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modifying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2003" y="1713792"/>
            <a:ext cx="726185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000000"/>
                </a:solidFill>
                <a:latin typeface="Arial"/>
                <a:cs typeface="Arial"/>
              </a:rPr>
              <a:t>TF</a:t>
            </a:r>
            <a:r>
              <a:rPr sz="2600" b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Challenge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Solution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85" dirty="0">
                <a:solidFill>
                  <a:srgbClr val="000000"/>
                </a:solidFill>
                <a:latin typeface="Arial"/>
                <a:cs typeface="Arial"/>
              </a:rPr>
              <a:t>Discussion</a:t>
            </a:r>
            <a:r>
              <a:rPr sz="2600" b="1"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000000"/>
                </a:solidFill>
                <a:latin typeface="Arial"/>
                <a:cs typeface="Arial"/>
              </a:rPr>
              <a:t>Hints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599055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93C47D"/>
                </a:solidFill>
              </a:rPr>
              <a:t>Hint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1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Indentation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2125" y="1061880"/>
            <a:ext cx="43300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Indentation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issues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present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Make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properly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indented.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278" y="2571750"/>
            <a:ext cx="5615700" cy="2054024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1887855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93C47D"/>
                </a:solidFill>
              </a:rPr>
              <a:t>Hint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2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75" dirty="0">
                <a:solidFill>
                  <a:srgbClr val="93C47D"/>
                </a:solidFill>
              </a:rPr>
              <a:t>Using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45" dirty="0">
                <a:solidFill>
                  <a:srgbClr val="93C47D"/>
                </a:solidFill>
              </a:rPr>
              <a:t>Variables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and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95" dirty="0">
                <a:solidFill>
                  <a:srgbClr val="93C47D"/>
                </a:solidFill>
              </a:rPr>
              <a:t>TFVars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129931"/>
            <a:ext cx="61156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hard-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part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difficult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modify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base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becomes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larger.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7753" y="2678700"/>
            <a:ext cx="5615700" cy="2054024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9640" y="332601"/>
            <a:ext cx="26720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93C47D"/>
                </a:solidFill>
              </a:rPr>
              <a:t>Hint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3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75" dirty="0">
                <a:solidFill>
                  <a:srgbClr val="93C47D"/>
                </a:solidFill>
              </a:rPr>
              <a:t>Using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35" dirty="0">
                <a:solidFill>
                  <a:srgbClr val="93C47D"/>
                </a:solidFill>
              </a:rPr>
              <a:t>Tags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061880"/>
            <a:ext cx="65131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important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properly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tagged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make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easier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among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others.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1775" y="2502699"/>
            <a:ext cx="2368200" cy="2376224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82920" y="332601"/>
            <a:ext cx="3853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70" dirty="0">
                <a:solidFill>
                  <a:srgbClr val="93C47D"/>
                </a:solidFill>
                <a:latin typeface="Times New Roman"/>
                <a:cs typeface="Times New Roman"/>
              </a:rPr>
              <a:t>Hint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93C47D"/>
                </a:solidFill>
                <a:latin typeface="Times New Roman"/>
                <a:cs typeface="Times New Roman"/>
              </a:rPr>
              <a:t>4</a:t>
            </a:r>
            <a:r>
              <a:rPr sz="2800" spc="-12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85" dirty="0">
                <a:solidFill>
                  <a:srgbClr val="93C47D"/>
                </a:solidFill>
                <a:latin typeface="Times New Roman"/>
                <a:cs typeface="Times New Roman"/>
              </a:rPr>
              <a:t>-</a:t>
            </a:r>
            <a:r>
              <a:rPr sz="2800" spc="-12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40" dirty="0">
                <a:solidFill>
                  <a:srgbClr val="93C47D"/>
                </a:solidFill>
                <a:latin typeface="Times New Roman"/>
                <a:cs typeface="Times New Roman"/>
              </a:rPr>
              <a:t>Variable</a:t>
            </a:r>
            <a:r>
              <a:rPr sz="2800" spc="-12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93C47D"/>
                </a:solidFill>
                <a:latin typeface="Times New Roman"/>
                <a:cs typeface="Times New Roman"/>
              </a:rPr>
              <a:t>Precedence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3975" y="2064321"/>
            <a:ext cx="7532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Consider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appropriate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precedence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override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variables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from Terraform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0247" y="1801184"/>
            <a:ext cx="468439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35" dirty="0">
                <a:solidFill>
                  <a:srgbClr val="666666"/>
                </a:solidFill>
                <a:latin typeface="Times New Roman"/>
                <a:cs typeface="Times New Roman"/>
              </a:rPr>
              <a:t>Setting</a:t>
            </a:r>
            <a:r>
              <a:rPr sz="5200" spc="-2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100" dirty="0">
                <a:solidFill>
                  <a:srgbClr val="666666"/>
                </a:solidFill>
                <a:latin typeface="Times New Roman"/>
                <a:cs typeface="Times New Roman"/>
              </a:rPr>
              <a:t>up</a:t>
            </a:r>
            <a:r>
              <a:rPr sz="5200" spc="-2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5200" spc="-2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25" dirty="0">
                <a:solidFill>
                  <a:srgbClr val="666666"/>
                </a:solidFill>
                <a:latin typeface="Times New Roman"/>
                <a:cs typeface="Times New Roman"/>
              </a:rPr>
              <a:t>Lab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4479" y="3088651"/>
            <a:ext cx="2610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Let’s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7900"/>
                </a:solidFill>
                <a:latin typeface="Times New Roman"/>
                <a:cs typeface="Times New Roman"/>
              </a:rPr>
              <a:t>start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FF7900"/>
                </a:solidFill>
                <a:latin typeface="Times New Roman"/>
                <a:cs typeface="Times New Roman"/>
              </a:rPr>
              <a:t>Rolling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0" dirty="0">
                <a:solidFill>
                  <a:srgbClr val="FF7900"/>
                </a:solidFill>
                <a:latin typeface="Times New Roman"/>
                <a:cs typeface="Times New Roman"/>
              </a:rPr>
              <a:t>!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6224" rIns="0" bIns="0" rtlCol="0">
            <a:spAutoFit/>
          </a:bodyPr>
          <a:lstStyle/>
          <a:p>
            <a:pPr marL="2239645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93C47D"/>
                </a:solidFill>
              </a:rPr>
              <a:t>Hint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5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Right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00" dirty="0">
                <a:solidFill>
                  <a:srgbClr val="93C47D"/>
                </a:solidFill>
              </a:rPr>
              <a:t>Folder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5550" y="1285506"/>
            <a:ext cx="5332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Having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right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naming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convention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important.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5550" y="2337066"/>
            <a:ext cx="583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Structure: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Everything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named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main.tf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550" y="3388625"/>
            <a:ext cx="6000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Structure: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providers.tf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variables.tf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ec2.tf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on.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6211" y="1713792"/>
            <a:ext cx="35382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Terraform</a:t>
            </a:r>
            <a:r>
              <a:rPr sz="26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Challenge</a:t>
            </a:r>
            <a:r>
              <a:rPr sz="26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167449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25" dirty="0">
                <a:solidFill>
                  <a:srgbClr val="93C47D"/>
                </a:solidFill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800" y="1061880"/>
            <a:ext cx="598678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named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instance_config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map.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224" y="2761548"/>
            <a:ext cx="7006148" cy="1642499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7400" y="332601"/>
            <a:ext cx="2715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3C47D"/>
                </a:solidFill>
              </a:rPr>
              <a:t>Conditions</a:t>
            </a:r>
            <a:r>
              <a:rPr spc="-10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to</a:t>
            </a:r>
            <a:r>
              <a:rPr spc="-95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Meet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5526" y="1227180"/>
            <a:ext cx="77095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1.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Based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specified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map,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instances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created accordingly.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526" y="3254100"/>
            <a:ext cx="7530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2.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	If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key/value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removed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map,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instances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destroyed accordingly.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6963" y="1713792"/>
            <a:ext cx="34499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000000"/>
                </a:solidFill>
                <a:latin typeface="Arial"/>
                <a:cs typeface="Arial"/>
              </a:rPr>
              <a:t>TF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Challenge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Hints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6865" y="274251"/>
            <a:ext cx="20408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93C47D"/>
                </a:solidFill>
              </a:rPr>
              <a:t>Hint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1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35" dirty="0">
                <a:solidFill>
                  <a:srgbClr val="93C47D"/>
                </a:solidFill>
              </a:rPr>
              <a:t>Loops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2125" y="1003530"/>
            <a:ext cx="730059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requirement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indicates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key/value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specified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map,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destroyed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accordingly.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kind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loops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achieve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this.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49" y="3024073"/>
            <a:ext cx="7006148" cy="1642499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80760" y="332601"/>
            <a:ext cx="2367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70" dirty="0">
                <a:solidFill>
                  <a:srgbClr val="93C47D"/>
                </a:solidFill>
                <a:latin typeface="Times New Roman"/>
                <a:cs typeface="Times New Roman"/>
              </a:rPr>
              <a:t>Hint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93C47D"/>
                </a:solidFill>
                <a:latin typeface="Times New Roman"/>
                <a:cs typeface="Times New Roman"/>
              </a:rPr>
              <a:t>2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85" dirty="0">
                <a:solidFill>
                  <a:srgbClr val="93C47D"/>
                </a:solidFill>
                <a:latin typeface="Times New Roman"/>
                <a:cs typeface="Times New Roman"/>
              </a:rPr>
              <a:t>-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93C47D"/>
                </a:solidFill>
                <a:latin typeface="Times New Roman"/>
                <a:cs typeface="Times New Roman"/>
              </a:rPr>
              <a:t>for_each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900" y="1975855"/>
            <a:ext cx="80556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includes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for_each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argument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whose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map</a:t>
            </a:r>
            <a:r>
              <a:rPr sz="1800" spc="-15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6B26B"/>
                </a:solidFill>
                <a:latin typeface="Arial MT"/>
                <a:cs typeface="Arial MT"/>
              </a:rPr>
              <a:t>set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strings,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member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map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set.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6211" y="1713792"/>
            <a:ext cx="35382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Terraform</a:t>
            </a:r>
            <a:r>
              <a:rPr sz="26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Challenge</a:t>
            </a:r>
            <a:r>
              <a:rPr sz="26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875" rIns="0" bIns="0" rtlCol="0">
            <a:spAutoFit/>
          </a:bodyPr>
          <a:lstStyle/>
          <a:p>
            <a:pPr marL="3025775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93C47D"/>
                </a:solidFill>
              </a:rPr>
              <a:t>Requirement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800" y="1013255"/>
            <a:ext cx="777430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Clients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wants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IAM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account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following syntax: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admin-user-{account-number-of-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aws}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8937" y="2857687"/>
            <a:ext cx="1828164" cy="544830"/>
            <a:chOff x="988937" y="2857687"/>
            <a:chExt cx="1828164" cy="544830"/>
          </a:xfrm>
        </p:grpSpPr>
        <p:sp>
          <p:nvSpPr>
            <p:cNvPr id="6" name="object 6"/>
            <p:cNvSpPr/>
            <p:nvPr/>
          </p:nvSpPr>
          <p:spPr>
            <a:xfrm>
              <a:off x="993700" y="2862450"/>
              <a:ext cx="1818639" cy="535305"/>
            </a:xfrm>
            <a:custGeom>
              <a:avLst/>
              <a:gdLst/>
              <a:ahLst/>
              <a:cxnLst/>
              <a:rect l="l" t="t" r="r" b="b"/>
              <a:pathLst>
                <a:path w="1818639" h="535304">
                  <a:moveTo>
                    <a:pt x="1729148" y="534899"/>
                  </a:moveTo>
                  <a:lnTo>
                    <a:pt x="89151" y="534899"/>
                  </a:lnTo>
                  <a:lnTo>
                    <a:pt x="54449" y="527894"/>
                  </a:lnTo>
                  <a:lnTo>
                    <a:pt x="26111" y="508788"/>
                  </a:lnTo>
                  <a:lnTo>
                    <a:pt x="7005" y="480450"/>
                  </a:lnTo>
                  <a:lnTo>
                    <a:pt x="0" y="445747"/>
                  </a:lnTo>
                  <a:lnTo>
                    <a:pt x="0" y="89151"/>
                  </a:lnTo>
                  <a:lnTo>
                    <a:pt x="7005" y="54449"/>
                  </a:lnTo>
                  <a:lnTo>
                    <a:pt x="26111" y="26111"/>
                  </a:lnTo>
                  <a:lnTo>
                    <a:pt x="54449" y="7005"/>
                  </a:lnTo>
                  <a:lnTo>
                    <a:pt x="89151" y="0"/>
                  </a:lnTo>
                  <a:lnTo>
                    <a:pt x="1729148" y="0"/>
                  </a:lnTo>
                  <a:lnTo>
                    <a:pt x="1778609" y="14978"/>
                  </a:lnTo>
                  <a:lnTo>
                    <a:pt x="1811513" y="55034"/>
                  </a:lnTo>
                  <a:lnTo>
                    <a:pt x="1818299" y="89151"/>
                  </a:lnTo>
                  <a:lnTo>
                    <a:pt x="1818299" y="445747"/>
                  </a:lnTo>
                  <a:lnTo>
                    <a:pt x="1811293" y="480450"/>
                  </a:lnTo>
                  <a:lnTo>
                    <a:pt x="1792188" y="508788"/>
                  </a:lnTo>
                  <a:lnTo>
                    <a:pt x="1763850" y="527894"/>
                  </a:lnTo>
                  <a:lnTo>
                    <a:pt x="1729148" y="5348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700" y="2862450"/>
              <a:ext cx="1818639" cy="535305"/>
            </a:xfrm>
            <a:custGeom>
              <a:avLst/>
              <a:gdLst/>
              <a:ahLst/>
              <a:cxnLst/>
              <a:rect l="l" t="t" r="r" b="b"/>
              <a:pathLst>
                <a:path w="1818639" h="535304">
                  <a:moveTo>
                    <a:pt x="0" y="89151"/>
                  </a:moveTo>
                  <a:lnTo>
                    <a:pt x="7005" y="54449"/>
                  </a:lnTo>
                  <a:lnTo>
                    <a:pt x="26111" y="26111"/>
                  </a:lnTo>
                  <a:lnTo>
                    <a:pt x="54449" y="7005"/>
                  </a:lnTo>
                  <a:lnTo>
                    <a:pt x="89151" y="0"/>
                  </a:lnTo>
                  <a:lnTo>
                    <a:pt x="1729148" y="0"/>
                  </a:lnTo>
                  <a:lnTo>
                    <a:pt x="1778609" y="14978"/>
                  </a:lnTo>
                  <a:lnTo>
                    <a:pt x="1811513" y="55034"/>
                  </a:lnTo>
                  <a:lnTo>
                    <a:pt x="1818299" y="89151"/>
                  </a:lnTo>
                  <a:lnTo>
                    <a:pt x="1818299" y="445747"/>
                  </a:lnTo>
                  <a:lnTo>
                    <a:pt x="1811293" y="480450"/>
                  </a:lnTo>
                  <a:lnTo>
                    <a:pt x="1792188" y="508788"/>
                  </a:lnTo>
                  <a:lnTo>
                    <a:pt x="1763850" y="527894"/>
                  </a:lnTo>
                  <a:lnTo>
                    <a:pt x="1729148" y="534899"/>
                  </a:lnTo>
                  <a:lnTo>
                    <a:pt x="89151" y="534899"/>
                  </a:lnTo>
                  <a:lnTo>
                    <a:pt x="54449" y="527894"/>
                  </a:lnTo>
                  <a:lnTo>
                    <a:pt x="26111" y="508788"/>
                  </a:lnTo>
                  <a:lnTo>
                    <a:pt x="7005" y="480450"/>
                  </a:lnTo>
                  <a:lnTo>
                    <a:pt x="0" y="445747"/>
                  </a:lnTo>
                  <a:lnTo>
                    <a:pt x="0" y="89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94620" y="3005313"/>
            <a:ext cx="1016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AWS: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12345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88937" y="3885162"/>
            <a:ext cx="1828164" cy="544830"/>
            <a:chOff x="988937" y="3885162"/>
            <a:chExt cx="1828164" cy="544830"/>
          </a:xfrm>
        </p:grpSpPr>
        <p:sp>
          <p:nvSpPr>
            <p:cNvPr id="10" name="object 10"/>
            <p:cNvSpPr/>
            <p:nvPr/>
          </p:nvSpPr>
          <p:spPr>
            <a:xfrm>
              <a:off x="993700" y="3889924"/>
              <a:ext cx="1818639" cy="535305"/>
            </a:xfrm>
            <a:custGeom>
              <a:avLst/>
              <a:gdLst/>
              <a:ahLst/>
              <a:cxnLst/>
              <a:rect l="l" t="t" r="r" b="b"/>
              <a:pathLst>
                <a:path w="1818639" h="535304">
                  <a:moveTo>
                    <a:pt x="1729148" y="534899"/>
                  </a:moveTo>
                  <a:lnTo>
                    <a:pt x="89151" y="534899"/>
                  </a:lnTo>
                  <a:lnTo>
                    <a:pt x="54449" y="527894"/>
                  </a:lnTo>
                  <a:lnTo>
                    <a:pt x="26111" y="508788"/>
                  </a:lnTo>
                  <a:lnTo>
                    <a:pt x="7005" y="480450"/>
                  </a:lnTo>
                  <a:lnTo>
                    <a:pt x="0" y="445747"/>
                  </a:lnTo>
                  <a:lnTo>
                    <a:pt x="0" y="89151"/>
                  </a:lnTo>
                  <a:lnTo>
                    <a:pt x="7005" y="54449"/>
                  </a:lnTo>
                  <a:lnTo>
                    <a:pt x="26111" y="26111"/>
                  </a:lnTo>
                  <a:lnTo>
                    <a:pt x="54449" y="7005"/>
                  </a:lnTo>
                  <a:lnTo>
                    <a:pt x="89151" y="0"/>
                  </a:lnTo>
                  <a:lnTo>
                    <a:pt x="1729148" y="0"/>
                  </a:lnTo>
                  <a:lnTo>
                    <a:pt x="1778609" y="14978"/>
                  </a:lnTo>
                  <a:lnTo>
                    <a:pt x="1811513" y="55035"/>
                  </a:lnTo>
                  <a:lnTo>
                    <a:pt x="1818299" y="89151"/>
                  </a:lnTo>
                  <a:lnTo>
                    <a:pt x="1818299" y="445747"/>
                  </a:lnTo>
                  <a:lnTo>
                    <a:pt x="1811293" y="480450"/>
                  </a:lnTo>
                  <a:lnTo>
                    <a:pt x="1792188" y="508788"/>
                  </a:lnTo>
                  <a:lnTo>
                    <a:pt x="1763850" y="527894"/>
                  </a:lnTo>
                  <a:lnTo>
                    <a:pt x="1729148" y="534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3700" y="3889924"/>
              <a:ext cx="1818639" cy="535305"/>
            </a:xfrm>
            <a:custGeom>
              <a:avLst/>
              <a:gdLst/>
              <a:ahLst/>
              <a:cxnLst/>
              <a:rect l="l" t="t" r="r" b="b"/>
              <a:pathLst>
                <a:path w="1818639" h="535304">
                  <a:moveTo>
                    <a:pt x="0" y="89151"/>
                  </a:moveTo>
                  <a:lnTo>
                    <a:pt x="7005" y="54449"/>
                  </a:lnTo>
                  <a:lnTo>
                    <a:pt x="26111" y="26111"/>
                  </a:lnTo>
                  <a:lnTo>
                    <a:pt x="54449" y="7005"/>
                  </a:lnTo>
                  <a:lnTo>
                    <a:pt x="89151" y="0"/>
                  </a:lnTo>
                  <a:lnTo>
                    <a:pt x="1729148" y="0"/>
                  </a:lnTo>
                  <a:lnTo>
                    <a:pt x="1778609" y="14978"/>
                  </a:lnTo>
                  <a:lnTo>
                    <a:pt x="1811513" y="55035"/>
                  </a:lnTo>
                  <a:lnTo>
                    <a:pt x="1818299" y="89151"/>
                  </a:lnTo>
                  <a:lnTo>
                    <a:pt x="1818299" y="445747"/>
                  </a:lnTo>
                  <a:lnTo>
                    <a:pt x="1811293" y="480450"/>
                  </a:lnTo>
                  <a:lnTo>
                    <a:pt x="1792188" y="508788"/>
                  </a:lnTo>
                  <a:lnTo>
                    <a:pt x="1763850" y="527894"/>
                  </a:lnTo>
                  <a:lnTo>
                    <a:pt x="1729148" y="534899"/>
                  </a:lnTo>
                  <a:lnTo>
                    <a:pt x="89151" y="534899"/>
                  </a:lnTo>
                  <a:lnTo>
                    <a:pt x="54449" y="527894"/>
                  </a:lnTo>
                  <a:lnTo>
                    <a:pt x="26111" y="508788"/>
                  </a:lnTo>
                  <a:lnTo>
                    <a:pt x="7005" y="480450"/>
                  </a:lnTo>
                  <a:lnTo>
                    <a:pt x="0" y="445747"/>
                  </a:lnTo>
                  <a:lnTo>
                    <a:pt x="0" y="891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94620" y="4032787"/>
            <a:ext cx="1016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AWS: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67890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1025" y="2781050"/>
            <a:ext cx="629549" cy="6295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9700" y="3755075"/>
            <a:ext cx="629549" cy="62954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045274" y="3080350"/>
            <a:ext cx="1129030" cy="31115"/>
            <a:chOff x="3045274" y="3080350"/>
            <a:chExt cx="1129030" cy="31115"/>
          </a:xfrm>
        </p:grpSpPr>
        <p:sp>
          <p:nvSpPr>
            <p:cNvPr id="16" name="object 16"/>
            <p:cNvSpPr/>
            <p:nvPr/>
          </p:nvSpPr>
          <p:spPr>
            <a:xfrm>
              <a:off x="3045274" y="3095824"/>
              <a:ext cx="1105535" cy="0"/>
            </a:xfrm>
            <a:custGeom>
              <a:avLst/>
              <a:gdLst/>
              <a:ahLst/>
              <a:cxnLst/>
              <a:rect l="l" t="t" r="r" b="b"/>
              <a:pathLst>
                <a:path w="1105535">
                  <a:moveTo>
                    <a:pt x="0" y="0"/>
                  </a:moveTo>
                  <a:lnTo>
                    <a:pt x="11049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39520" y="30851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39520" y="30851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045274" y="4098100"/>
            <a:ext cx="1129030" cy="31115"/>
            <a:chOff x="3045274" y="4098100"/>
            <a:chExt cx="1129030" cy="31115"/>
          </a:xfrm>
        </p:grpSpPr>
        <p:sp>
          <p:nvSpPr>
            <p:cNvPr id="20" name="object 20"/>
            <p:cNvSpPr/>
            <p:nvPr/>
          </p:nvSpPr>
          <p:spPr>
            <a:xfrm>
              <a:off x="3045274" y="4113574"/>
              <a:ext cx="1105535" cy="0"/>
            </a:xfrm>
            <a:custGeom>
              <a:avLst/>
              <a:gdLst/>
              <a:ahLst/>
              <a:cxnLst/>
              <a:rect l="l" t="t" r="r" b="b"/>
              <a:pathLst>
                <a:path w="1105535">
                  <a:moveTo>
                    <a:pt x="0" y="0"/>
                  </a:moveTo>
                  <a:lnTo>
                    <a:pt x="11049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39520" y="41028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39520" y="41028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879650" y="2899213"/>
            <a:ext cx="1468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admin-user-12345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63974" y="3912113"/>
            <a:ext cx="1468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admin-user-67890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70537" y="2619037"/>
            <a:ext cx="3624579" cy="1254760"/>
            <a:chOff x="370537" y="2619037"/>
            <a:chExt cx="3624579" cy="1254760"/>
          </a:xfrm>
        </p:grpSpPr>
        <p:sp>
          <p:nvSpPr>
            <p:cNvPr id="4" name="object 4"/>
            <p:cNvSpPr/>
            <p:nvPr/>
          </p:nvSpPr>
          <p:spPr>
            <a:xfrm>
              <a:off x="375300" y="2623799"/>
              <a:ext cx="3615054" cy="1245235"/>
            </a:xfrm>
            <a:custGeom>
              <a:avLst/>
              <a:gdLst/>
              <a:ahLst/>
              <a:cxnLst/>
              <a:rect l="l" t="t" r="r" b="b"/>
              <a:pathLst>
                <a:path w="3615054" h="1245235">
                  <a:moveTo>
                    <a:pt x="3407545" y="1244699"/>
                  </a:moveTo>
                  <a:lnTo>
                    <a:pt x="207454" y="1244699"/>
                  </a:lnTo>
                  <a:lnTo>
                    <a:pt x="159886" y="1239220"/>
                  </a:lnTo>
                  <a:lnTo>
                    <a:pt x="116221" y="1223614"/>
                  </a:lnTo>
                  <a:lnTo>
                    <a:pt x="77702" y="1199124"/>
                  </a:lnTo>
                  <a:lnTo>
                    <a:pt x="45575" y="1166997"/>
                  </a:lnTo>
                  <a:lnTo>
                    <a:pt x="21085" y="1128478"/>
                  </a:lnTo>
                  <a:lnTo>
                    <a:pt x="5479" y="1084813"/>
                  </a:lnTo>
                  <a:lnTo>
                    <a:pt x="0" y="1037245"/>
                  </a:lnTo>
                  <a:lnTo>
                    <a:pt x="0" y="207454"/>
                  </a:lnTo>
                  <a:lnTo>
                    <a:pt x="5479" y="159886"/>
                  </a:lnTo>
                  <a:lnTo>
                    <a:pt x="21085" y="116221"/>
                  </a:lnTo>
                  <a:lnTo>
                    <a:pt x="45575" y="77702"/>
                  </a:lnTo>
                  <a:lnTo>
                    <a:pt x="77702" y="45575"/>
                  </a:lnTo>
                  <a:lnTo>
                    <a:pt x="116221" y="21085"/>
                  </a:lnTo>
                  <a:lnTo>
                    <a:pt x="159886" y="5479"/>
                  </a:lnTo>
                  <a:lnTo>
                    <a:pt x="207454" y="0"/>
                  </a:lnTo>
                  <a:lnTo>
                    <a:pt x="3407545" y="0"/>
                  </a:lnTo>
                  <a:lnTo>
                    <a:pt x="3448207" y="4022"/>
                  </a:lnTo>
                  <a:lnTo>
                    <a:pt x="3486935" y="15791"/>
                  </a:lnTo>
                  <a:lnTo>
                    <a:pt x="3522641" y="34854"/>
                  </a:lnTo>
                  <a:lnTo>
                    <a:pt x="3554238" y="60761"/>
                  </a:lnTo>
                  <a:lnTo>
                    <a:pt x="3580145" y="92358"/>
                  </a:lnTo>
                  <a:lnTo>
                    <a:pt x="3599208" y="128064"/>
                  </a:lnTo>
                  <a:lnTo>
                    <a:pt x="3610976" y="166792"/>
                  </a:lnTo>
                  <a:lnTo>
                    <a:pt x="3614999" y="207454"/>
                  </a:lnTo>
                  <a:lnTo>
                    <a:pt x="3614999" y="1037245"/>
                  </a:lnTo>
                  <a:lnTo>
                    <a:pt x="3609520" y="1084813"/>
                  </a:lnTo>
                  <a:lnTo>
                    <a:pt x="3593914" y="1128478"/>
                  </a:lnTo>
                  <a:lnTo>
                    <a:pt x="3569424" y="1166997"/>
                  </a:lnTo>
                  <a:lnTo>
                    <a:pt x="3537297" y="1199124"/>
                  </a:lnTo>
                  <a:lnTo>
                    <a:pt x="3498778" y="1223614"/>
                  </a:lnTo>
                  <a:lnTo>
                    <a:pt x="3455113" y="1239220"/>
                  </a:lnTo>
                  <a:lnTo>
                    <a:pt x="3407545" y="12446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5300" y="2623799"/>
              <a:ext cx="3615054" cy="1245235"/>
            </a:xfrm>
            <a:custGeom>
              <a:avLst/>
              <a:gdLst/>
              <a:ahLst/>
              <a:cxnLst/>
              <a:rect l="l" t="t" r="r" b="b"/>
              <a:pathLst>
                <a:path w="3615054" h="1245235">
                  <a:moveTo>
                    <a:pt x="0" y="207454"/>
                  </a:moveTo>
                  <a:lnTo>
                    <a:pt x="5479" y="159886"/>
                  </a:lnTo>
                  <a:lnTo>
                    <a:pt x="21085" y="116221"/>
                  </a:lnTo>
                  <a:lnTo>
                    <a:pt x="45575" y="77702"/>
                  </a:lnTo>
                  <a:lnTo>
                    <a:pt x="77702" y="45575"/>
                  </a:lnTo>
                  <a:lnTo>
                    <a:pt x="116221" y="21085"/>
                  </a:lnTo>
                  <a:lnTo>
                    <a:pt x="159886" y="5479"/>
                  </a:lnTo>
                  <a:lnTo>
                    <a:pt x="207454" y="0"/>
                  </a:lnTo>
                  <a:lnTo>
                    <a:pt x="3407545" y="0"/>
                  </a:lnTo>
                  <a:lnTo>
                    <a:pt x="3448207" y="4022"/>
                  </a:lnTo>
                  <a:lnTo>
                    <a:pt x="3486935" y="15791"/>
                  </a:lnTo>
                  <a:lnTo>
                    <a:pt x="3522641" y="34854"/>
                  </a:lnTo>
                  <a:lnTo>
                    <a:pt x="3554238" y="60761"/>
                  </a:lnTo>
                  <a:lnTo>
                    <a:pt x="3580145" y="92358"/>
                  </a:lnTo>
                  <a:lnTo>
                    <a:pt x="3599208" y="128064"/>
                  </a:lnTo>
                  <a:lnTo>
                    <a:pt x="3610976" y="166792"/>
                  </a:lnTo>
                  <a:lnTo>
                    <a:pt x="3614999" y="207454"/>
                  </a:lnTo>
                  <a:lnTo>
                    <a:pt x="3614999" y="1037245"/>
                  </a:lnTo>
                  <a:lnTo>
                    <a:pt x="3609520" y="1084813"/>
                  </a:lnTo>
                  <a:lnTo>
                    <a:pt x="3593914" y="1128478"/>
                  </a:lnTo>
                  <a:lnTo>
                    <a:pt x="3569424" y="1166997"/>
                  </a:lnTo>
                  <a:lnTo>
                    <a:pt x="3537297" y="1199124"/>
                  </a:lnTo>
                  <a:lnTo>
                    <a:pt x="3498778" y="1223614"/>
                  </a:lnTo>
                  <a:lnTo>
                    <a:pt x="3455113" y="1239220"/>
                  </a:lnTo>
                  <a:lnTo>
                    <a:pt x="3407545" y="1244699"/>
                  </a:lnTo>
                  <a:lnTo>
                    <a:pt x="207454" y="1244699"/>
                  </a:lnTo>
                  <a:lnTo>
                    <a:pt x="159886" y="1239220"/>
                  </a:lnTo>
                  <a:lnTo>
                    <a:pt x="116221" y="1223614"/>
                  </a:lnTo>
                  <a:lnTo>
                    <a:pt x="77702" y="1199124"/>
                  </a:lnTo>
                  <a:lnTo>
                    <a:pt x="45575" y="1166997"/>
                  </a:lnTo>
                  <a:lnTo>
                    <a:pt x="21085" y="1128478"/>
                  </a:lnTo>
                  <a:lnTo>
                    <a:pt x="5479" y="1084813"/>
                  </a:lnTo>
                  <a:lnTo>
                    <a:pt x="0" y="1037245"/>
                  </a:lnTo>
                  <a:lnTo>
                    <a:pt x="0" y="20745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625" y="2931374"/>
              <a:ext cx="629549" cy="6295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8025" y="2931374"/>
              <a:ext cx="629549" cy="6295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4375" y="2892474"/>
              <a:ext cx="629549" cy="6295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236360" y="283976"/>
            <a:ext cx="2257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93C47D"/>
                </a:solidFill>
                <a:latin typeface="Times New Roman"/>
                <a:cs typeface="Times New Roman"/>
              </a:rPr>
              <a:t>Requirement</a:t>
            </a:r>
            <a:r>
              <a:rPr sz="2800" spc="-114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85" dirty="0">
                <a:solidFill>
                  <a:srgbClr val="93C47D"/>
                </a:solidFill>
                <a:latin typeface="Times New Roman"/>
                <a:cs typeface="Times New Roman"/>
              </a:rPr>
              <a:t>-</a:t>
            </a:r>
            <a:r>
              <a:rPr sz="2800" spc="-114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93C47D"/>
                </a:solidFill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800" y="1013255"/>
            <a:ext cx="7967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wants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logic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account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output.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54037" y="3187392"/>
            <a:ext cx="997585" cy="31115"/>
            <a:chOff x="4154037" y="3187392"/>
            <a:chExt cx="997585" cy="31115"/>
          </a:xfrm>
        </p:grpSpPr>
        <p:sp>
          <p:nvSpPr>
            <p:cNvPr id="12" name="object 12"/>
            <p:cNvSpPr/>
            <p:nvPr/>
          </p:nvSpPr>
          <p:spPr>
            <a:xfrm>
              <a:off x="4158800" y="3202762"/>
              <a:ext cx="969010" cy="9525"/>
            </a:xfrm>
            <a:custGeom>
              <a:avLst/>
              <a:gdLst/>
              <a:ahLst/>
              <a:cxnLst/>
              <a:rect l="l" t="t" r="r" b="b"/>
              <a:pathLst>
                <a:path w="969010" h="9525">
                  <a:moveTo>
                    <a:pt x="0" y="9287"/>
                  </a:moveTo>
                  <a:lnTo>
                    <a:pt x="968758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16744" y="319215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05" y="21422"/>
                  </a:moveTo>
                  <a:lnTo>
                    <a:pt x="10813" y="10608"/>
                  </a:lnTo>
                  <a:lnTo>
                    <a:pt x="0" y="0"/>
                  </a:lnTo>
                  <a:lnTo>
                    <a:pt x="29531" y="10428"/>
                  </a:lnTo>
                  <a:lnTo>
                    <a:pt x="205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16744" y="319215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813" y="10608"/>
                  </a:moveTo>
                  <a:lnTo>
                    <a:pt x="205" y="21422"/>
                  </a:lnTo>
                  <a:lnTo>
                    <a:pt x="29531" y="10428"/>
                  </a:lnTo>
                  <a:lnTo>
                    <a:pt x="0" y="0"/>
                  </a:lnTo>
                  <a:lnTo>
                    <a:pt x="10813" y="1060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8825" y="2501175"/>
            <a:ext cx="2961349" cy="141217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659775" y="4047455"/>
            <a:ext cx="1104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Account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7532" y="151100"/>
            <a:ext cx="1405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Let’s</a:t>
            </a:r>
            <a:r>
              <a:rPr spc="-140" dirty="0"/>
              <a:t> </a:t>
            </a:r>
            <a:r>
              <a:rPr spc="-30" dirty="0"/>
              <a:t>Start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80750" y="1308667"/>
            <a:ext cx="31102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65" dirty="0">
                <a:solidFill>
                  <a:srgbClr val="666666"/>
                </a:solidFill>
                <a:latin typeface="Times New Roman"/>
                <a:cs typeface="Times New Roman"/>
              </a:rPr>
              <a:t>i)</a:t>
            </a:r>
            <a:r>
              <a:rPr sz="21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2100" spc="-40" dirty="0">
                <a:solidFill>
                  <a:srgbClr val="666666"/>
                </a:solidFill>
                <a:latin typeface="Times New Roman"/>
                <a:cs typeface="Times New Roman"/>
              </a:rPr>
              <a:t>Create</a:t>
            </a:r>
            <a:r>
              <a:rPr sz="21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2100" spc="-110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21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2100" spc="-55" dirty="0">
                <a:solidFill>
                  <a:srgbClr val="666666"/>
                </a:solidFill>
                <a:latin typeface="Times New Roman"/>
                <a:cs typeface="Times New Roman"/>
              </a:rPr>
              <a:t>new</a:t>
            </a:r>
            <a:r>
              <a:rPr sz="21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2100" spc="-235" dirty="0">
                <a:solidFill>
                  <a:srgbClr val="666666"/>
                </a:solidFill>
                <a:latin typeface="Times New Roman"/>
                <a:cs typeface="Times New Roman"/>
              </a:rPr>
              <a:t>AWS</a:t>
            </a:r>
            <a:r>
              <a:rPr sz="21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2100" spc="-10" dirty="0">
                <a:solidFill>
                  <a:srgbClr val="666666"/>
                </a:solidFill>
                <a:latin typeface="Times New Roman"/>
                <a:cs typeface="Times New Roman"/>
              </a:rPr>
              <a:t>Account.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750" y="2505007"/>
            <a:ext cx="19634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70" dirty="0">
                <a:solidFill>
                  <a:srgbClr val="666666"/>
                </a:solidFill>
                <a:latin typeface="Times New Roman"/>
                <a:cs typeface="Times New Roman"/>
              </a:rPr>
              <a:t>ii)</a:t>
            </a:r>
            <a:r>
              <a:rPr sz="2100" spc="-1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2100" spc="-95" dirty="0">
                <a:solidFill>
                  <a:srgbClr val="666666"/>
                </a:solidFill>
                <a:latin typeface="Times New Roman"/>
                <a:cs typeface="Times New Roman"/>
              </a:rPr>
              <a:t>Begin</a:t>
            </a:r>
            <a:r>
              <a:rPr sz="2100" spc="-1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2100" spc="-1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2100" spc="-50" dirty="0">
                <a:solidFill>
                  <a:srgbClr val="666666"/>
                </a:solidFill>
                <a:latin typeface="Times New Roman"/>
                <a:cs typeface="Times New Roman"/>
              </a:rPr>
              <a:t>course</a:t>
            </a:r>
            <a:endParaRPr sz="21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412" y="1514875"/>
            <a:ext cx="2514724" cy="1532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37237" y="2628762"/>
            <a:ext cx="3624579" cy="1254760"/>
            <a:chOff x="837237" y="2628762"/>
            <a:chExt cx="3624579" cy="1254760"/>
          </a:xfrm>
        </p:grpSpPr>
        <p:sp>
          <p:nvSpPr>
            <p:cNvPr id="4" name="object 4"/>
            <p:cNvSpPr/>
            <p:nvPr/>
          </p:nvSpPr>
          <p:spPr>
            <a:xfrm>
              <a:off x="841999" y="2633524"/>
              <a:ext cx="3615054" cy="1245235"/>
            </a:xfrm>
            <a:custGeom>
              <a:avLst/>
              <a:gdLst/>
              <a:ahLst/>
              <a:cxnLst/>
              <a:rect l="l" t="t" r="r" b="b"/>
              <a:pathLst>
                <a:path w="3615054" h="1245235">
                  <a:moveTo>
                    <a:pt x="3407545" y="1244699"/>
                  </a:moveTo>
                  <a:lnTo>
                    <a:pt x="207454" y="1244699"/>
                  </a:lnTo>
                  <a:lnTo>
                    <a:pt x="159886" y="1239220"/>
                  </a:lnTo>
                  <a:lnTo>
                    <a:pt x="116221" y="1223614"/>
                  </a:lnTo>
                  <a:lnTo>
                    <a:pt x="77702" y="1199124"/>
                  </a:lnTo>
                  <a:lnTo>
                    <a:pt x="45575" y="1166997"/>
                  </a:lnTo>
                  <a:lnTo>
                    <a:pt x="21085" y="1128478"/>
                  </a:lnTo>
                  <a:lnTo>
                    <a:pt x="5479" y="1084813"/>
                  </a:lnTo>
                  <a:lnTo>
                    <a:pt x="0" y="1037245"/>
                  </a:lnTo>
                  <a:lnTo>
                    <a:pt x="0" y="207454"/>
                  </a:lnTo>
                  <a:lnTo>
                    <a:pt x="5479" y="159886"/>
                  </a:lnTo>
                  <a:lnTo>
                    <a:pt x="21085" y="116221"/>
                  </a:lnTo>
                  <a:lnTo>
                    <a:pt x="45575" y="77702"/>
                  </a:lnTo>
                  <a:lnTo>
                    <a:pt x="77702" y="45575"/>
                  </a:lnTo>
                  <a:lnTo>
                    <a:pt x="116221" y="21085"/>
                  </a:lnTo>
                  <a:lnTo>
                    <a:pt x="159886" y="5479"/>
                  </a:lnTo>
                  <a:lnTo>
                    <a:pt x="207454" y="0"/>
                  </a:lnTo>
                  <a:lnTo>
                    <a:pt x="3407545" y="0"/>
                  </a:lnTo>
                  <a:lnTo>
                    <a:pt x="3448207" y="4022"/>
                  </a:lnTo>
                  <a:lnTo>
                    <a:pt x="3486935" y="15791"/>
                  </a:lnTo>
                  <a:lnTo>
                    <a:pt x="3522641" y="34854"/>
                  </a:lnTo>
                  <a:lnTo>
                    <a:pt x="3554238" y="60761"/>
                  </a:lnTo>
                  <a:lnTo>
                    <a:pt x="3580145" y="92358"/>
                  </a:lnTo>
                  <a:lnTo>
                    <a:pt x="3599208" y="128064"/>
                  </a:lnTo>
                  <a:lnTo>
                    <a:pt x="3610976" y="166792"/>
                  </a:lnTo>
                  <a:lnTo>
                    <a:pt x="3614999" y="207454"/>
                  </a:lnTo>
                  <a:lnTo>
                    <a:pt x="3614999" y="1037245"/>
                  </a:lnTo>
                  <a:lnTo>
                    <a:pt x="3609520" y="1084813"/>
                  </a:lnTo>
                  <a:lnTo>
                    <a:pt x="3593914" y="1128478"/>
                  </a:lnTo>
                  <a:lnTo>
                    <a:pt x="3569424" y="1166997"/>
                  </a:lnTo>
                  <a:lnTo>
                    <a:pt x="3537297" y="1199124"/>
                  </a:lnTo>
                  <a:lnTo>
                    <a:pt x="3498778" y="1223614"/>
                  </a:lnTo>
                  <a:lnTo>
                    <a:pt x="3455113" y="1239220"/>
                  </a:lnTo>
                  <a:lnTo>
                    <a:pt x="3407545" y="12446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1999" y="2633524"/>
              <a:ext cx="3615054" cy="1245235"/>
            </a:xfrm>
            <a:custGeom>
              <a:avLst/>
              <a:gdLst/>
              <a:ahLst/>
              <a:cxnLst/>
              <a:rect l="l" t="t" r="r" b="b"/>
              <a:pathLst>
                <a:path w="3615054" h="1245235">
                  <a:moveTo>
                    <a:pt x="0" y="207454"/>
                  </a:moveTo>
                  <a:lnTo>
                    <a:pt x="5479" y="159886"/>
                  </a:lnTo>
                  <a:lnTo>
                    <a:pt x="21085" y="116221"/>
                  </a:lnTo>
                  <a:lnTo>
                    <a:pt x="45575" y="77702"/>
                  </a:lnTo>
                  <a:lnTo>
                    <a:pt x="77702" y="45575"/>
                  </a:lnTo>
                  <a:lnTo>
                    <a:pt x="116221" y="21085"/>
                  </a:lnTo>
                  <a:lnTo>
                    <a:pt x="159886" y="5479"/>
                  </a:lnTo>
                  <a:lnTo>
                    <a:pt x="207454" y="0"/>
                  </a:lnTo>
                  <a:lnTo>
                    <a:pt x="3407545" y="0"/>
                  </a:lnTo>
                  <a:lnTo>
                    <a:pt x="3448207" y="4022"/>
                  </a:lnTo>
                  <a:lnTo>
                    <a:pt x="3486935" y="15791"/>
                  </a:lnTo>
                  <a:lnTo>
                    <a:pt x="3522641" y="34854"/>
                  </a:lnTo>
                  <a:lnTo>
                    <a:pt x="3554238" y="60761"/>
                  </a:lnTo>
                  <a:lnTo>
                    <a:pt x="3580145" y="92358"/>
                  </a:lnTo>
                  <a:lnTo>
                    <a:pt x="3599208" y="128064"/>
                  </a:lnTo>
                  <a:lnTo>
                    <a:pt x="3610976" y="166792"/>
                  </a:lnTo>
                  <a:lnTo>
                    <a:pt x="3614999" y="207454"/>
                  </a:lnTo>
                  <a:lnTo>
                    <a:pt x="3614999" y="1037245"/>
                  </a:lnTo>
                  <a:lnTo>
                    <a:pt x="3609520" y="1084813"/>
                  </a:lnTo>
                  <a:lnTo>
                    <a:pt x="3593914" y="1128478"/>
                  </a:lnTo>
                  <a:lnTo>
                    <a:pt x="3569424" y="1166997"/>
                  </a:lnTo>
                  <a:lnTo>
                    <a:pt x="3537297" y="1199124"/>
                  </a:lnTo>
                  <a:lnTo>
                    <a:pt x="3498778" y="1223614"/>
                  </a:lnTo>
                  <a:lnTo>
                    <a:pt x="3455113" y="1239220"/>
                  </a:lnTo>
                  <a:lnTo>
                    <a:pt x="3407545" y="1244699"/>
                  </a:lnTo>
                  <a:lnTo>
                    <a:pt x="207454" y="1244699"/>
                  </a:lnTo>
                  <a:lnTo>
                    <a:pt x="159886" y="1239220"/>
                  </a:lnTo>
                  <a:lnTo>
                    <a:pt x="116221" y="1223614"/>
                  </a:lnTo>
                  <a:lnTo>
                    <a:pt x="77702" y="1199124"/>
                  </a:lnTo>
                  <a:lnTo>
                    <a:pt x="45575" y="1166997"/>
                  </a:lnTo>
                  <a:lnTo>
                    <a:pt x="21085" y="1128478"/>
                  </a:lnTo>
                  <a:lnTo>
                    <a:pt x="5479" y="1084813"/>
                  </a:lnTo>
                  <a:lnTo>
                    <a:pt x="0" y="1037245"/>
                  </a:lnTo>
                  <a:lnTo>
                    <a:pt x="0" y="20745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949" y="2941099"/>
              <a:ext cx="629549" cy="6295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4725" y="2941099"/>
              <a:ext cx="629549" cy="6295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1075" y="2902199"/>
              <a:ext cx="629549" cy="6295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875" rIns="0" bIns="0" rtlCol="0">
            <a:spAutoFit/>
          </a:bodyPr>
          <a:lstStyle/>
          <a:p>
            <a:pPr marL="3025775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93C47D"/>
                </a:solidFill>
              </a:rPr>
              <a:t>Requirement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3800" y="1013255"/>
            <a:ext cx="8178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Along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AWS,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wants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number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AWS.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20737" y="3197117"/>
            <a:ext cx="997585" cy="31115"/>
            <a:chOff x="4620737" y="3197117"/>
            <a:chExt cx="997585" cy="31115"/>
          </a:xfrm>
        </p:grpSpPr>
        <p:sp>
          <p:nvSpPr>
            <p:cNvPr id="12" name="object 12"/>
            <p:cNvSpPr/>
            <p:nvPr/>
          </p:nvSpPr>
          <p:spPr>
            <a:xfrm>
              <a:off x="4625499" y="3212487"/>
              <a:ext cx="969010" cy="9525"/>
            </a:xfrm>
            <a:custGeom>
              <a:avLst/>
              <a:gdLst/>
              <a:ahLst/>
              <a:cxnLst/>
              <a:rect l="l" t="t" r="r" b="b"/>
              <a:pathLst>
                <a:path w="969010" h="9525">
                  <a:moveTo>
                    <a:pt x="0" y="9287"/>
                  </a:moveTo>
                  <a:lnTo>
                    <a:pt x="968758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83444" y="320187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05" y="21422"/>
                  </a:moveTo>
                  <a:lnTo>
                    <a:pt x="10813" y="10608"/>
                  </a:lnTo>
                  <a:lnTo>
                    <a:pt x="0" y="0"/>
                  </a:lnTo>
                  <a:lnTo>
                    <a:pt x="29531" y="10428"/>
                  </a:lnTo>
                  <a:lnTo>
                    <a:pt x="205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83444" y="3201879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813" y="10608"/>
                  </a:moveTo>
                  <a:lnTo>
                    <a:pt x="205" y="21422"/>
                  </a:lnTo>
                  <a:lnTo>
                    <a:pt x="29531" y="10428"/>
                  </a:lnTo>
                  <a:lnTo>
                    <a:pt x="0" y="0"/>
                  </a:lnTo>
                  <a:lnTo>
                    <a:pt x="10813" y="1060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12975" y="3044229"/>
            <a:ext cx="713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E69137"/>
                </a:solidFill>
                <a:latin typeface="Arial"/>
                <a:cs typeface="Arial"/>
              </a:rPr>
              <a:t>3</a:t>
            </a:r>
            <a:r>
              <a:rPr sz="1500" b="1" spc="-15" dirty="0">
                <a:solidFill>
                  <a:srgbClr val="E69137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E69137"/>
                </a:solidFill>
                <a:latin typeface="Arial"/>
                <a:cs typeface="Arial"/>
              </a:rPr>
              <a:t>Users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26475" y="4057180"/>
            <a:ext cx="1104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Account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2979" y="1713792"/>
            <a:ext cx="48577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000000"/>
                </a:solidFill>
                <a:latin typeface="Arial"/>
                <a:cs typeface="Arial"/>
              </a:rPr>
              <a:t>TF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Challenge</a:t>
            </a:r>
            <a:r>
              <a:rPr sz="2600" b="1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r>
              <a:rPr sz="2600" b="1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sz="26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Solution</a:t>
            </a:r>
            <a:r>
              <a:rPr sz="2600" b="1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Hints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2705" y="342300"/>
            <a:ext cx="2955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93C47D"/>
                </a:solidFill>
              </a:rPr>
              <a:t>Hint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1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Data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90" dirty="0">
                <a:solidFill>
                  <a:srgbClr val="93C47D"/>
                </a:solidFill>
              </a:rPr>
              <a:t>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217431"/>
            <a:ext cx="79762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Sources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dynamically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fetch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infrastructure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backends.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575" y="2893830"/>
            <a:ext cx="7918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try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dynamically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fetch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Account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ID,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names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Sources.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7985" y="274251"/>
            <a:ext cx="25609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>
                <a:solidFill>
                  <a:srgbClr val="93C47D"/>
                </a:solidFill>
              </a:rPr>
              <a:t>Hint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2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3224" y="1256356"/>
            <a:ext cx="6297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calculate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outside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scope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Source.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224" y="2658435"/>
            <a:ext cx="7949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make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calculate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it.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599" rIns="0" bIns="0" rtlCol="0">
            <a:spAutoFit/>
          </a:bodyPr>
          <a:lstStyle/>
          <a:p>
            <a:pPr marL="2461895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F3F3F3"/>
                </a:solidFill>
              </a:rPr>
              <a:t>Join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spc="-70" dirty="0">
                <a:solidFill>
                  <a:srgbClr val="F3F3F3"/>
                </a:solidFill>
              </a:rPr>
              <a:t>us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dirty="0">
                <a:solidFill>
                  <a:srgbClr val="F3F3F3"/>
                </a:solidFill>
              </a:rPr>
              <a:t>in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dirty="0">
                <a:solidFill>
                  <a:srgbClr val="F3F3F3"/>
                </a:solidFill>
              </a:rPr>
              <a:t>our</a:t>
            </a:r>
            <a:r>
              <a:rPr spc="-125" dirty="0">
                <a:solidFill>
                  <a:srgbClr val="F3F3F3"/>
                </a:solidFill>
              </a:rPr>
              <a:t> </a:t>
            </a:r>
            <a:r>
              <a:rPr spc="-30" dirty="0">
                <a:solidFill>
                  <a:srgbClr val="F3F3F3"/>
                </a:solidFill>
              </a:rPr>
              <a:t>Adventure</a:t>
            </a:r>
          </a:p>
        </p:txBody>
      </p:sp>
      <p:sp>
        <p:nvSpPr>
          <p:cNvPr id="4" name="object 4"/>
          <p:cNvSpPr/>
          <p:nvPr/>
        </p:nvSpPr>
        <p:spPr>
          <a:xfrm>
            <a:off x="3516400" y="1122824"/>
            <a:ext cx="0" cy="3482975"/>
          </a:xfrm>
          <a:custGeom>
            <a:avLst/>
            <a:gdLst/>
            <a:ahLst/>
            <a:cxnLst/>
            <a:rect l="l" t="t" r="r" b="b"/>
            <a:pathLst>
              <a:path h="3482975">
                <a:moveTo>
                  <a:pt x="0" y="0"/>
                </a:moveTo>
                <a:lnTo>
                  <a:pt x="0" y="3482699"/>
                </a:lnTo>
              </a:path>
            </a:pathLst>
          </a:custGeom>
          <a:ln w="9524">
            <a:solidFill>
              <a:srgbClr val="DD7E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4025" y="2034012"/>
            <a:ext cx="2535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69137"/>
                </a:solidFill>
                <a:latin typeface="Consolas"/>
                <a:cs typeface="Consolas"/>
              </a:rPr>
              <a:t>Be</a:t>
            </a:r>
            <a:r>
              <a:rPr sz="3600" spc="-15" dirty="0">
                <a:solidFill>
                  <a:srgbClr val="E69137"/>
                </a:solidFill>
                <a:latin typeface="Consolas"/>
                <a:cs typeface="Consolas"/>
              </a:rPr>
              <a:t> </a:t>
            </a:r>
            <a:r>
              <a:rPr sz="3600" spc="-10" dirty="0">
                <a:solidFill>
                  <a:srgbClr val="E69137"/>
                </a:solidFill>
                <a:latin typeface="Consolas"/>
                <a:cs typeface="Consolas"/>
              </a:rPr>
              <a:t>Awesome</a:t>
            </a:r>
            <a:endParaRPr sz="3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1135" y="1667645"/>
            <a:ext cx="1281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6C9EEB"/>
                </a:solidFill>
                <a:latin typeface="Trebuchet MS"/>
                <a:cs typeface="Trebuchet MS"/>
              </a:rPr>
              <a:t>kplabs.in/chat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4209" y="3617521"/>
            <a:ext cx="1591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6C9EEB"/>
                </a:solidFill>
                <a:latin typeface="Trebuchet MS"/>
                <a:cs typeface="Trebuchet MS"/>
              </a:rPr>
              <a:t>kplabs.in/linkedin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0851" y="3371600"/>
            <a:ext cx="818050" cy="8180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1499" y="1472475"/>
            <a:ext cx="818050" cy="81805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6459" y="1929073"/>
            <a:ext cx="66757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65" dirty="0">
                <a:solidFill>
                  <a:srgbClr val="666666"/>
                </a:solidFill>
                <a:latin typeface="Times New Roman"/>
                <a:cs typeface="Times New Roman"/>
              </a:rPr>
              <a:t>Overview</a:t>
            </a:r>
            <a:r>
              <a:rPr sz="4400" spc="-22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400" spc="-55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4400" spc="-22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666666"/>
                </a:solidFill>
                <a:latin typeface="Times New Roman"/>
                <a:cs typeface="Times New Roman"/>
              </a:rPr>
              <a:t>HashiCorp</a:t>
            </a:r>
            <a:r>
              <a:rPr sz="4400" spc="-21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4400" spc="-175" dirty="0">
                <a:solidFill>
                  <a:srgbClr val="666666"/>
                </a:solidFill>
                <a:latin typeface="Times New Roman"/>
                <a:cs typeface="Times New Roman"/>
              </a:rPr>
              <a:t>Exams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3970" y="3088651"/>
            <a:ext cx="2633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Let’s</a:t>
            </a:r>
            <a:r>
              <a:rPr sz="2800" spc="-14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7900"/>
                </a:solidFill>
                <a:latin typeface="Times New Roman"/>
                <a:cs typeface="Times New Roman"/>
              </a:rPr>
              <a:t>Get</a:t>
            </a:r>
            <a:r>
              <a:rPr sz="2800" spc="-15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Certified!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1980" y="179135"/>
            <a:ext cx="56045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25" dirty="0"/>
              <a:t> </a:t>
            </a:r>
            <a:r>
              <a:rPr spc="-45" dirty="0"/>
              <a:t>of</a:t>
            </a:r>
            <a:r>
              <a:rPr spc="-125" dirty="0"/>
              <a:t> </a:t>
            </a:r>
            <a:r>
              <a:rPr dirty="0"/>
              <a:t>HashiCorp</a:t>
            </a:r>
            <a:r>
              <a:rPr spc="-120" dirty="0"/>
              <a:t> </a:t>
            </a:r>
            <a:r>
              <a:rPr spc="-100" dirty="0"/>
              <a:t>Associate</a:t>
            </a:r>
            <a:r>
              <a:rPr spc="-125" dirty="0"/>
              <a:t> </a:t>
            </a:r>
            <a:r>
              <a:rPr spc="-100" dirty="0"/>
              <a:t>Exams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672150" y="1478212"/>
          <a:ext cx="5390515" cy="313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835"/>
                <a:gridCol w="2941955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Assessment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Type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Exams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Multiple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Choice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Format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Online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Proctored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Duration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hour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Questions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57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Price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21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70.50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USD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+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Taxes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Language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English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Expiration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years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675" y="924505"/>
            <a:ext cx="41802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Overview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basic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exam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related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information.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0405" y="179135"/>
            <a:ext cx="2267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Multiple</a:t>
            </a:r>
            <a:r>
              <a:rPr spc="-130" dirty="0"/>
              <a:t> </a:t>
            </a:r>
            <a:r>
              <a:rPr spc="-35" dirty="0"/>
              <a:t>Choice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675" y="1356431"/>
            <a:ext cx="3952875" cy="155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includes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various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sub-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formats,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including: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True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False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Choice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Fill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blank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4384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Delta</a:t>
            </a:r>
            <a:r>
              <a:rPr spc="-110" dirty="0"/>
              <a:t> Type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10" dirty="0"/>
              <a:t>Question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675" y="1004006"/>
            <a:ext cx="5379085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Example</a:t>
            </a:r>
            <a:r>
              <a:rPr sz="1800" spc="-8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155CC"/>
                </a:solidFill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Demo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Software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information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backend?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750" y="2825774"/>
            <a:ext cx="2254250" cy="533400"/>
          </a:xfrm>
          <a:custGeom>
            <a:avLst/>
            <a:gdLst/>
            <a:ahLst/>
            <a:cxnLst/>
            <a:rect l="l" t="t" r="r" b="b"/>
            <a:pathLst>
              <a:path w="2254250" h="533400">
                <a:moveTo>
                  <a:pt x="0" y="0"/>
                </a:moveTo>
                <a:lnTo>
                  <a:pt x="2253899" y="0"/>
                </a:lnTo>
                <a:lnTo>
                  <a:pt x="2253899" y="533099"/>
                </a:lnTo>
                <a:lnTo>
                  <a:pt x="0" y="533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2498" y="58810"/>
            <a:ext cx="3648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Format</a:t>
            </a:r>
            <a:r>
              <a:rPr spc="-140" dirty="0"/>
              <a:t> </a:t>
            </a:r>
            <a:r>
              <a:rPr spc="-185" dirty="0"/>
              <a:t>-</a:t>
            </a:r>
            <a:r>
              <a:rPr spc="-140" dirty="0"/>
              <a:t> </a:t>
            </a:r>
            <a:r>
              <a:rPr spc="-10" dirty="0"/>
              <a:t>Online</a:t>
            </a:r>
            <a:r>
              <a:rPr spc="-145" dirty="0"/>
              <a:t> </a:t>
            </a:r>
            <a:r>
              <a:rPr spc="-10" dirty="0"/>
              <a:t>Proctored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3275" y="942431"/>
            <a:ext cx="6816725" cy="321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155CC"/>
                </a:solidFill>
                <a:latin typeface="Times New Roman"/>
                <a:cs typeface="Times New Roman"/>
              </a:rPr>
              <a:t>Important</a:t>
            </a:r>
            <a:r>
              <a:rPr sz="1800" spc="-5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1155CC"/>
                </a:solidFill>
                <a:latin typeface="Times New Roman"/>
                <a:cs typeface="Times New Roman"/>
              </a:rPr>
              <a:t>Rules</a:t>
            </a:r>
            <a:r>
              <a:rPr sz="1800" spc="-5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155CC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1155CC"/>
                </a:solidFill>
                <a:latin typeface="Times New Roman"/>
                <a:cs typeface="Times New Roman"/>
              </a:rPr>
              <a:t>be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followed: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alone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room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desk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work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area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are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clear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connected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power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55" dirty="0">
                <a:solidFill>
                  <a:srgbClr val="666666"/>
                </a:solidFill>
                <a:latin typeface="Times New Roman"/>
                <a:cs typeface="Times New Roman"/>
              </a:rPr>
              <a:t>No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phones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headphones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55" dirty="0">
                <a:solidFill>
                  <a:srgbClr val="666666"/>
                </a:solidFill>
                <a:latin typeface="Times New Roman"/>
                <a:cs typeface="Times New Roman"/>
              </a:rPr>
              <a:t>No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dual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monitors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55" dirty="0">
                <a:solidFill>
                  <a:srgbClr val="666666"/>
                </a:solidFill>
                <a:latin typeface="Times New Roman"/>
                <a:cs typeface="Times New Roman"/>
              </a:rPr>
              <a:t>No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leaving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seat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55" dirty="0">
                <a:solidFill>
                  <a:srgbClr val="666666"/>
                </a:solidFill>
                <a:latin typeface="Times New Roman"/>
                <a:cs typeface="Times New Roman"/>
              </a:rPr>
              <a:t>No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talking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Webcam,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speakers,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microphone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must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remain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throughout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test.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proctor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must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able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5" dirty="0">
                <a:solidFill>
                  <a:srgbClr val="666666"/>
                </a:solidFill>
                <a:latin typeface="Times New Roman"/>
                <a:cs typeface="Times New Roman"/>
              </a:rPr>
              <a:t>see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duration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test.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1374" rIns="0" bIns="0" rtlCol="0">
            <a:spAutoFit/>
          </a:bodyPr>
          <a:lstStyle/>
          <a:p>
            <a:pPr marL="2287905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Registering</a:t>
            </a:r>
            <a:r>
              <a:rPr spc="-130" dirty="0"/>
              <a:t> </a:t>
            </a:r>
            <a:r>
              <a:rPr spc="-20" dirty="0"/>
              <a:t>an</a:t>
            </a:r>
            <a:r>
              <a:rPr spc="-125" dirty="0"/>
              <a:t> </a:t>
            </a:r>
            <a:r>
              <a:rPr spc="-310" dirty="0"/>
              <a:t>AWS</a:t>
            </a:r>
            <a:r>
              <a:rPr spc="-125" dirty="0"/>
              <a:t> </a:t>
            </a:r>
            <a:r>
              <a:rPr spc="-10" dirty="0"/>
              <a:t>Account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299" y="1288650"/>
            <a:ext cx="6029850" cy="2985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199263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My</a:t>
            </a:r>
            <a:r>
              <a:rPr spc="-110" dirty="0"/>
              <a:t> </a:t>
            </a:r>
            <a:r>
              <a:rPr spc="-95" dirty="0"/>
              <a:t>Experience</a:t>
            </a:r>
            <a:r>
              <a:rPr spc="-105" dirty="0"/>
              <a:t> </a:t>
            </a:r>
            <a:r>
              <a:rPr spc="-185" dirty="0"/>
              <a:t>-</a:t>
            </a:r>
            <a:r>
              <a:rPr spc="-105" dirty="0"/>
              <a:t> </a:t>
            </a:r>
            <a:r>
              <a:rPr spc="-125" dirty="0"/>
              <a:t>Before</a:t>
            </a:r>
            <a:r>
              <a:rPr spc="-105" dirty="0"/>
              <a:t> </a:t>
            </a:r>
            <a:r>
              <a:rPr spc="-20" dirty="0"/>
              <a:t>Room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8225" y="1094175"/>
            <a:ext cx="4377100" cy="32828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070735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My</a:t>
            </a:r>
            <a:r>
              <a:rPr spc="-120" dirty="0"/>
              <a:t> </a:t>
            </a:r>
            <a:r>
              <a:rPr spc="-95" dirty="0"/>
              <a:t>Experience</a:t>
            </a:r>
            <a:r>
              <a:rPr spc="-114" dirty="0"/>
              <a:t> </a:t>
            </a:r>
            <a:r>
              <a:rPr spc="-185" dirty="0"/>
              <a:t>-</a:t>
            </a:r>
            <a:r>
              <a:rPr spc="-114" dirty="0"/>
              <a:t> </a:t>
            </a:r>
            <a:r>
              <a:rPr spc="-50" dirty="0"/>
              <a:t>After</a:t>
            </a:r>
            <a:r>
              <a:rPr spc="-120" dirty="0"/>
              <a:t> </a:t>
            </a:r>
            <a:r>
              <a:rPr spc="-20" dirty="0"/>
              <a:t>Room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875" y="953710"/>
            <a:ext cx="4776353" cy="358226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1391" y="179135"/>
            <a:ext cx="3505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My</a:t>
            </a:r>
            <a:r>
              <a:rPr spc="-120" dirty="0"/>
              <a:t> </a:t>
            </a:r>
            <a:r>
              <a:rPr spc="-95" dirty="0"/>
              <a:t>Experience</a:t>
            </a:r>
            <a:r>
              <a:rPr spc="-114" dirty="0"/>
              <a:t> </a:t>
            </a:r>
            <a:r>
              <a:rPr spc="-185" dirty="0"/>
              <a:t>-</a:t>
            </a:r>
            <a:r>
              <a:rPr spc="-114" dirty="0"/>
              <a:t> </a:t>
            </a:r>
            <a:r>
              <a:rPr spc="-145" dirty="0"/>
              <a:t>My</a:t>
            </a:r>
            <a:r>
              <a:rPr spc="-114" dirty="0"/>
              <a:t> </a:t>
            </a:r>
            <a:r>
              <a:rPr spc="-60" dirty="0"/>
              <a:t>Desk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775" y="913525"/>
            <a:ext cx="4695276" cy="35214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66446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Registration</a:t>
            </a:r>
            <a:r>
              <a:rPr spc="-70" dirty="0"/>
              <a:t> </a:t>
            </a:r>
            <a:r>
              <a:rPr spc="-100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8074" y="1153631"/>
            <a:ext cx="543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high-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level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steps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registering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exams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are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follows: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4369" y="2210906"/>
            <a:ext cx="4189729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225" indent="-3905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03225" algn="l"/>
              </a:tabLst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Login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HashiCorp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Certification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Page.</a:t>
            </a:r>
            <a:endParaRPr sz="1800">
              <a:latin typeface="Times New Roman"/>
              <a:cs typeface="Times New Roman"/>
            </a:endParaRPr>
          </a:p>
          <a:p>
            <a:pPr marL="403225" indent="-39052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03225" algn="l"/>
              </a:tabLst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Register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Exams.</a:t>
            </a:r>
            <a:endParaRPr sz="1800">
              <a:latin typeface="Times New Roman"/>
              <a:cs typeface="Times New Roman"/>
            </a:endParaRPr>
          </a:p>
          <a:p>
            <a:pPr marL="403225" indent="-39052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03225" algn="l"/>
              </a:tabLst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Check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System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Requirements</a:t>
            </a:r>
            <a:endParaRPr sz="1800">
              <a:latin typeface="Times New Roman"/>
              <a:cs typeface="Times New Roman"/>
            </a:endParaRPr>
          </a:p>
          <a:p>
            <a:pPr marL="403225" indent="-39052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03225" algn="l"/>
              </a:tabLst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Download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PSI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Software</a:t>
            </a:r>
            <a:endParaRPr sz="1800">
              <a:latin typeface="Times New Roman"/>
              <a:cs typeface="Times New Roman"/>
            </a:endParaRPr>
          </a:p>
          <a:p>
            <a:pPr marL="403225" indent="-39052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03225" algn="l"/>
              </a:tabLst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Best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Luck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&amp;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Good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Luck!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155448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Make</a:t>
            </a:r>
            <a:r>
              <a:rPr spc="-105" dirty="0"/>
              <a:t> </a:t>
            </a:r>
            <a:r>
              <a:rPr spc="-70" dirty="0"/>
              <a:t>sure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spc="-70" dirty="0"/>
              <a:t>complete</a:t>
            </a:r>
            <a:r>
              <a:rPr spc="-105" dirty="0"/>
              <a:t> system </a:t>
            </a:r>
            <a:r>
              <a:rPr spc="-50" dirty="0"/>
              <a:t>check.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8148" y="1238237"/>
            <a:ext cx="5496749" cy="25289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66446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Registration</a:t>
            </a:r>
            <a:r>
              <a:rPr spc="-70" dirty="0"/>
              <a:t> </a:t>
            </a:r>
            <a:r>
              <a:rPr spc="-100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875" y="1718999"/>
            <a:ext cx="8057823" cy="15783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66446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Registration</a:t>
            </a:r>
            <a:r>
              <a:rPr spc="-70" dirty="0"/>
              <a:t> </a:t>
            </a:r>
            <a:r>
              <a:rPr spc="-100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4725" y="1122250"/>
            <a:ext cx="4696701" cy="30116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66446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Registration</a:t>
            </a:r>
            <a:r>
              <a:rPr spc="-70" dirty="0"/>
              <a:t> </a:t>
            </a:r>
            <a:r>
              <a:rPr spc="-100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299" y="1388800"/>
            <a:ext cx="6000699" cy="17034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66446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Registration</a:t>
            </a:r>
            <a:r>
              <a:rPr spc="-70" dirty="0"/>
              <a:t> </a:t>
            </a:r>
            <a:r>
              <a:rPr spc="-100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321400" y="1029678"/>
            <a:ext cx="5748655" cy="3001645"/>
            <a:chOff x="1321400" y="1029678"/>
            <a:chExt cx="5748655" cy="30016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1400" y="1029678"/>
              <a:ext cx="5748574" cy="30012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93125" y="2263150"/>
              <a:ext cx="1243965" cy="673735"/>
            </a:xfrm>
            <a:custGeom>
              <a:avLst/>
              <a:gdLst/>
              <a:ahLst/>
              <a:cxnLst/>
              <a:rect l="l" t="t" r="r" b="b"/>
              <a:pathLst>
                <a:path w="1243965" h="673735">
                  <a:moveTo>
                    <a:pt x="1131597" y="673199"/>
                  </a:moveTo>
                  <a:lnTo>
                    <a:pt x="112202" y="673199"/>
                  </a:lnTo>
                  <a:lnTo>
                    <a:pt x="68528" y="664382"/>
                  </a:lnTo>
                  <a:lnTo>
                    <a:pt x="32863" y="640336"/>
                  </a:lnTo>
                  <a:lnTo>
                    <a:pt x="8817" y="604672"/>
                  </a:lnTo>
                  <a:lnTo>
                    <a:pt x="0" y="560997"/>
                  </a:lnTo>
                  <a:lnTo>
                    <a:pt x="0" y="112202"/>
                  </a:lnTo>
                  <a:lnTo>
                    <a:pt x="8817" y="68527"/>
                  </a:lnTo>
                  <a:lnTo>
                    <a:pt x="32863" y="32863"/>
                  </a:lnTo>
                  <a:lnTo>
                    <a:pt x="68528" y="8817"/>
                  </a:lnTo>
                  <a:lnTo>
                    <a:pt x="112202" y="0"/>
                  </a:lnTo>
                  <a:lnTo>
                    <a:pt x="1131597" y="0"/>
                  </a:lnTo>
                  <a:lnTo>
                    <a:pt x="1174535" y="8540"/>
                  </a:lnTo>
                  <a:lnTo>
                    <a:pt x="1210936" y="32863"/>
                  </a:lnTo>
                  <a:lnTo>
                    <a:pt x="1235259" y="69264"/>
                  </a:lnTo>
                  <a:lnTo>
                    <a:pt x="1243799" y="112202"/>
                  </a:lnTo>
                  <a:lnTo>
                    <a:pt x="1243799" y="560997"/>
                  </a:lnTo>
                  <a:lnTo>
                    <a:pt x="1234982" y="604672"/>
                  </a:lnTo>
                  <a:lnTo>
                    <a:pt x="1210936" y="640336"/>
                  </a:lnTo>
                  <a:lnTo>
                    <a:pt x="1175271" y="664382"/>
                  </a:lnTo>
                  <a:lnTo>
                    <a:pt x="1131597" y="6731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93125" y="2263150"/>
              <a:ext cx="1243965" cy="673735"/>
            </a:xfrm>
            <a:custGeom>
              <a:avLst/>
              <a:gdLst/>
              <a:ahLst/>
              <a:cxnLst/>
              <a:rect l="l" t="t" r="r" b="b"/>
              <a:pathLst>
                <a:path w="1243965" h="673735">
                  <a:moveTo>
                    <a:pt x="0" y="112202"/>
                  </a:moveTo>
                  <a:lnTo>
                    <a:pt x="8817" y="68527"/>
                  </a:lnTo>
                  <a:lnTo>
                    <a:pt x="32863" y="32863"/>
                  </a:lnTo>
                  <a:lnTo>
                    <a:pt x="68528" y="8817"/>
                  </a:lnTo>
                  <a:lnTo>
                    <a:pt x="112202" y="0"/>
                  </a:lnTo>
                  <a:lnTo>
                    <a:pt x="1131597" y="0"/>
                  </a:lnTo>
                  <a:lnTo>
                    <a:pt x="1174535" y="8540"/>
                  </a:lnTo>
                  <a:lnTo>
                    <a:pt x="1210936" y="32863"/>
                  </a:lnTo>
                  <a:lnTo>
                    <a:pt x="1235259" y="69264"/>
                  </a:lnTo>
                  <a:lnTo>
                    <a:pt x="1243799" y="112202"/>
                  </a:lnTo>
                  <a:lnTo>
                    <a:pt x="1243799" y="560997"/>
                  </a:lnTo>
                  <a:lnTo>
                    <a:pt x="1234982" y="604672"/>
                  </a:lnTo>
                  <a:lnTo>
                    <a:pt x="1210936" y="640336"/>
                  </a:lnTo>
                  <a:lnTo>
                    <a:pt x="1175271" y="664382"/>
                  </a:lnTo>
                  <a:lnTo>
                    <a:pt x="1131597" y="673199"/>
                  </a:lnTo>
                  <a:lnTo>
                    <a:pt x="112202" y="673199"/>
                  </a:lnTo>
                  <a:lnTo>
                    <a:pt x="68528" y="664382"/>
                  </a:lnTo>
                  <a:lnTo>
                    <a:pt x="32863" y="640336"/>
                  </a:lnTo>
                  <a:lnTo>
                    <a:pt x="8817" y="604672"/>
                  </a:lnTo>
                  <a:lnTo>
                    <a:pt x="0" y="560997"/>
                  </a:lnTo>
                  <a:lnTo>
                    <a:pt x="0" y="1122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266446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Registration</a:t>
            </a:r>
            <a:r>
              <a:rPr spc="-70" dirty="0"/>
              <a:t> </a:t>
            </a:r>
            <a:r>
              <a:rPr spc="-100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62" y="1144774"/>
            <a:ext cx="7952924" cy="35034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4483" y="1713792"/>
            <a:ext cx="53295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Authentication</a:t>
            </a:r>
            <a:r>
              <a:rPr sz="2600" b="1" spc="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2600" b="1" spc="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Authorization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45174" y="2407300"/>
            <a:ext cx="1195705" cy="727075"/>
            <a:chOff x="3845174" y="2407300"/>
            <a:chExt cx="1195705" cy="727075"/>
          </a:xfrm>
        </p:grpSpPr>
        <p:sp>
          <p:nvSpPr>
            <p:cNvPr id="4" name="object 4"/>
            <p:cNvSpPr/>
            <p:nvPr/>
          </p:nvSpPr>
          <p:spPr>
            <a:xfrm>
              <a:off x="3933249" y="2635625"/>
              <a:ext cx="1102995" cy="464184"/>
            </a:xfrm>
            <a:custGeom>
              <a:avLst/>
              <a:gdLst/>
              <a:ahLst/>
              <a:cxnLst/>
              <a:rect l="l" t="t" r="r" b="b"/>
              <a:pathLst>
                <a:path w="1102995" h="464185">
                  <a:moveTo>
                    <a:pt x="0" y="0"/>
                  </a:moveTo>
                  <a:lnTo>
                    <a:pt x="1102799" y="0"/>
                  </a:lnTo>
                  <a:lnTo>
                    <a:pt x="1102799" y="463799"/>
                  </a:lnTo>
                  <a:lnTo>
                    <a:pt x="0" y="463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174" y="2407300"/>
              <a:ext cx="726824" cy="7268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1257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666666"/>
                </a:solidFill>
              </a:rPr>
              <a:t>Important</a:t>
            </a:r>
            <a:r>
              <a:rPr sz="4800" spc="-195" dirty="0">
                <a:solidFill>
                  <a:srgbClr val="666666"/>
                </a:solidFill>
              </a:rPr>
              <a:t> </a:t>
            </a:r>
            <a:r>
              <a:rPr sz="4800" spc="-100" dirty="0">
                <a:solidFill>
                  <a:srgbClr val="666666"/>
                </a:solidFill>
              </a:rPr>
              <a:t>Pointers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80" dirty="0">
                <a:solidFill>
                  <a:srgbClr val="666666"/>
                </a:solidFill>
              </a:rPr>
              <a:t>for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50" dirty="0">
                <a:solidFill>
                  <a:srgbClr val="666666"/>
                </a:solidFill>
              </a:rPr>
              <a:t>Exams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90" dirty="0">
                <a:solidFill>
                  <a:srgbClr val="666666"/>
                </a:solidFill>
              </a:rPr>
              <a:t>-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50" dirty="0">
                <a:solidFill>
                  <a:srgbClr val="666666"/>
                </a:solidFill>
              </a:rPr>
              <a:t>1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040680" y="3088651"/>
            <a:ext cx="2439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Let’s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get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Certified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900" rIns="0" bIns="0" rtlCol="0">
            <a:spAutoFit/>
          </a:bodyPr>
          <a:lstStyle/>
          <a:p>
            <a:pPr marL="261747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65" dirty="0"/>
              <a:t>Providers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9125" y="1135881"/>
            <a:ext cx="8312150" cy="269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responsible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understanding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API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interactions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exposing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resources.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Most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available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providers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correspond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on-premises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platform, 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offer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types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correspond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features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platform.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explicitly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specific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block.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upgrade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latest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acceptable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provider,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run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init</a:t>
            </a: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-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upgrade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1231" y="113685"/>
            <a:ext cx="2990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Provider</a:t>
            </a: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Architecture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830" y="1762285"/>
            <a:ext cx="983579" cy="9835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494" y="2118246"/>
            <a:ext cx="464079" cy="46407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46718" y="2426578"/>
            <a:ext cx="979805" cy="31115"/>
            <a:chOff x="1246718" y="2426578"/>
            <a:chExt cx="979805" cy="31115"/>
          </a:xfrm>
        </p:grpSpPr>
        <p:sp>
          <p:nvSpPr>
            <p:cNvPr id="9" name="object 9"/>
            <p:cNvSpPr/>
            <p:nvPr/>
          </p:nvSpPr>
          <p:spPr>
            <a:xfrm>
              <a:off x="1251481" y="2433161"/>
              <a:ext cx="951230" cy="9525"/>
            </a:xfrm>
            <a:custGeom>
              <a:avLst/>
              <a:gdLst/>
              <a:ahLst/>
              <a:cxnLst/>
              <a:rect l="l" t="t" r="r" b="b"/>
              <a:pathLst>
                <a:path w="951230" h="9525">
                  <a:moveTo>
                    <a:pt x="0" y="0"/>
                  </a:moveTo>
                  <a:lnTo>
                    <a:pt x="951058" y="899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91727" y="243134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812" y="10812"/>
                  </a:lnTo>
                  <a:lnTo>
                    <a:pt x="202" y="0"/>
                  </a:lnTo>
                  <a:lnTo>
                    <a:pt x="29529" y="10989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91727" y="243134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812" y="10812"/>
                  </a:moveTo>
                  <a:lnTo>
                    <a:pt x="0" y="21422"/>
                  </a:lnTo>
                  <a:lnTo>
                    <a:pt x="29529" y="10989"/>
                  </a:lnTo>
                  <a:lnTo>
                    <a:pt x="202" y="0"/>
                  </a:lnTo>
                  <a:lnTo>
                    <a:pt x="10812" y="1081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72173" y="1902335"/>
            <a:ext cx="708548" cy="70854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120300" y="1072800"/>
            <a:ext cx="1761489" cy="2998470"/>
          </a:xfrm>
          <a:custGeom>
            <a:avLst/>
            <a:gdLst/>
            <a:ahLst/>
            <a:cxnLst/>
            <a:rect l="l" t="t" r="r" b="b"/>
            <a:pathLst>
              <a:path w="1761490" h="2998470">
                <a:moveTo>
                  <a:pt x="0" y="293555"/>
                </a:moveTo>
                <a:lnTo>
                  <a:pt x="3842" y="245939"/>
                </a:lnTo>
                <a:lnTo>
                  <a:pt x="14965" y="200769"/>
                </a:lnTo>
                <a:lnTo>
                  <a:pt x="32766" y="158650"/>
                </a:lnTo>
                <a:lnTo>
                  <a:pt x="56639" y="120185"/>
                </a:lnTo>
                <a:lnTo>
                  <a:pt x="85980" y="85980"/>
                </a:lnTo>
                <a:lnTo>
                  <a:pt x="120185" y="56639"/>
                </a:lnTo>
                <a:lnTo>
                  <a:pt x="158650" y="32766"/>
                </a:lnTo>
                <a:lnTo>
                  <a:pt x="200769" y="14965"/>
                </a:lnTo>
                <a:lnTo>
                  <a:pt x="245939" y="3842"/>
                </a:lnTo>
                <a:lnTo>
                  <a:pt x="293556" y="0"/>
                </a:lnTo>
                <a:lnTo>
                  <a:pt x="1467743" y="0"/>
                </a:lnTo>
                <a:lnTo>
                  <a:pt x="1513943" y="3656"/>
                </a:lnTo>
                <a:lnTo>
                  <a:pt x="1558589" y="14410"/>
                </a:lnTo>
                <a:lnTo>
                  <a:pt x="1600892" y="31932"/>
                </a:lnTo>
                <a:lnTo>
                  <a:pt x="1640065" y="55898"/>
                </a:lnTo>
                <a:lnTo>
                  <a:pt x="1675319" y="85980"/>
                </a:lnTo>
                <a:lnTo>
                  <a:pt x="1705401" y="121234"/>
                </a:lnTo>
                <a:lnTo>
                  <a:pt x="1729367" y="160407"/>
                </a:lnTo>
                <a:lnTo>
                  <a:pt x="1746889" y="202710"/>
                </a:lnTo>
                <a:lnTo>
                  <a:pt x="1757643" y="247356"/>
                </a:lnTo>
                <a:lnTo>
                  <a:pt x="1761299" y="293555"/>
                </a:lnTo>
                <a:lnTo>
                  <a:pt x="1761299" y="2704344"/>
                </a:lnTo>
                <a:lnTo>
                  <a:pt x="1757457" y="2751960"/>
                </a:lnTo>
                <a:lnTo>
                  <a:pt x="1746334" y="2797130"/>
                </a:lnTo>
                <a:lnTo>
                  <a:pt x="1728533" y="2839250"/>
                </a:lnTo>
                <a:lnTo>
                  <a:pt x="1704660" y="2877714"/>
                </a:lnTo>
                <a:lnTo>
                  <a:pt x="1675319" y="2911919"/>
                </a:lnTo>
                <a:lnTo>
                  <a:pt x="1641114" y="2941260"/>
                </a:lnTo>
                <a:lnTo>
                  <a:pt x="1602649" y="2965133"/>
                </a:lnTo>
                <a:lnTo>
                  <a:pt x="1560530" y="2982934"/>
                </a:lnTo>
                <a:lnTo>
                  <a:pt x="1515359" y="2994057"/>
                </a:lnTo>
                <a:lnTo>
                  <a:pt x="1467743" y="2997899"/>
                </a:lnTo>
                <a:lnTo>
                  <a:pt x="293556" y="2997899"/>
                </a:lnTo>
                <a:lnTo>
                  <a:pt x="245939" y="2994057"/>
                </a:lnTo>
                <a:lnTo>
                  <a:pt x="200769" y="2982934"/>
                </a:lnTo>
                <a:lnTo>
                  <a:pt x="158650" y="2965133"/>
                </a:lnTo>
                <a:lnTo>
                  <a:pt x="120185" y="2941260"/>
                </a:lnTo>
                <a:lnTo>
                  <a:pt x="85980" y="2911919"/>
                </a:lnTo>
                <a:lnTo>
                  <a:pt x="56639" y="2877714"/>
                </a:lnTo>
                <a:lnTo>
                  <a:pt x="32766" y="2839250"/>
                </a:lnTo>
                <a:lnTo>
                  <a:pt x="14965" y="2797130"/>
                </a:lnTo>
                <a:lnTo>
                  <a:pt x="3842" y="2751960"/>
                </a:lnTo>
                <a:lnTo>
                  <a:pt x="0" y="2704344"/>
                </a:lnTo>
                <a:lnTo>
                  <a:pt x="0" y="29355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794455" y="2071160"/>
            <a:ext cx="675005" cy="31115"/>
            <a:chOff x="3794455" y="2071160"/>
            <a:chExt cx="675005" cy="31115"/>
          </a:xfrm>
        </p:grpSpPr>
        <p:sp>
          <p:nvSpPr>
            <p:cNvPr id="15" name="object 15"/>
            <p:cNvSpPr/>
            <p:nvPr/>
          </p:nvSpPr>
          <p:spPr>
            <a:xfrm>
              <a:off x="3794455" y="2086635"/>
              <a:ext cx="651510" cy="0"/>
            </a:xfrm>
            <a:custGeom>
              <a:avLst/>
              <a:gdLst/>
              <a:ahLst/>
              <a:cxnLst/>
              <a:rect l="l" t="t" r="r" b="b"/>
              <a:pathLst>
                <a:path w="651510">
                  <a:moveTo>
                    <a:pt x="0" y="0"/>
                  </a:moveTo>
                  <a:lnTo>
                    <a:pt x="6513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35101" y="207592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29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35101" y="207592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29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666418" y="2075122"/>
            <a:ext cx="1116965" cy="33655"/>
            <a:chOff x="5666418" y="2075122"/>
            <a:chExt cx="1116965" cy="33655"/>
          </a:xfrm>
        </p:grpSpPr>
        <p:sp>
          <p:nvSpPr>
            <p:cNvPr id="19" name="object 19"/>
            <p:cNvSpPr/>
            <p:nvPr/>
          </p:nvSpPr>
          <p:spPr>
            <a:xfrm>
              <a:off x="5671180" y="2079885"/>
              <a:ext cx="1089025" cy="13335"/>
            </a:xfrm>
            <a:custGeom>
              <a:avLst/>
              <a:gdLst/>
              <a:ahLst/>
              <a:cxnLst/>
              <a:rect l="l" t="t" r="r" b="b"/>
              <a:pathLst>
                <a:path w="1089025" h="13335">
                  <a:moveTo>
                    <a:pt x="0" y="0"/>
                  </a:moveTo>
                  <a:lnTo>
                    <a:pt x="1088459" y="1310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48799" y="208215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1"/>
                  </a:moveTo>
                  <a:lnTo>
                    <a:pt x="10839" y="10839"/>
                  </a:lnTo>
                  <a:lnTo>
                    <a:pt x="257" y="0"/>
                  </a:lnTo>
                  <a:lnTo>
                    <a:pt x="29556" y="11065"/>
                  </a:lnTo>
                  <a:lnTo>
                    <a:pt x="0" y="2142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48799" y="208215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839" y="10839"/>
                  </a:moveTo>
                  <a:lnTo>
                    <a:pt x="0" y="21421"/>
                  </a:lnTo>
                  <a:lnTo>
                    <a:pt x="29556" y="11065"/>
                  </a:lnTo>
                  <a:lnTo>
                    <a:pt x="257" y="0"/>
                  </a:lnTo>
                  <a:lnTo>
                    <a:pt x="10839" y="1083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803617" y="2473836"/>
            <a:ext cx="675005" cy="31115"/>
            <a:chOff x="3803617" y="2473836"/>
            <a:chExt cx="675005" cy="31115"/>
          </a:xfrm>
        </p:grpSpPr>
        <p:sp>
          <p:nvSpPr>
            <p:cNvPr id="23" name="object 23"/>
            <p:cNvSpPr/>
            <p:nvPr/>
          </p:nvSpPr>
          <p:spPr>
            <a:xfrm>
              <a:off x="3827098" y="2489310"/>
              <a:ext cx="651510" cy="0"/>
            </a:xfrm>
            <a:custGeom>
              <a:avLst/>
              <a:gdLst/>
              <a:ahLst/>
              <a:cxnLst/>
              <a:rect l="l" t="t" r="r" b="b"/>
              <a:pathLst>
                <a:path w="651510">
                  <a:moveTo>
                    <a:pt x="0" y="0"/>
                  </a:moveTo>
                  <a:lnTo>
                    <a:pt x="6513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08380" y="247859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429" y="21423"/>
                  </a:moveTo>
                  <a:lnTo>
                    <a:pt x="0" y="10711"/>
                  </a:lnTo>
                  <a:lnTo>
                    <a:pt x="29429" y="0"/>
                  </a:lnTo>
                  <a:lnTo>
                    <a:pt x="18718" y="10711"/>
                  </a:lnTo>
                  <a:lnTo>
                    <a:pt x="29429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08380" y="247859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8" y="10711"/>
                  </a:moveTo>
                  <a:lnTo>
                    <a:pt x="29429" y="0"/>
                  </a:lnTo>
                  <a:lnTo>
                    <a:pt x="0" y="10711"/>
                  </a:lnTo>
                  <a:lnTo>
                    <a:pt x="29429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707972" y="2465258"/>
            <a:ext cx="1099185" cy="38100"/>
            <a:chOff x="5707972" y="2465258"/>
            <a:chExt cx="1099185" cy="38100"/>
          </a:xfrm>
        </p:grpSpPr>
        <p:sp>
          <p:nvSpPr>
            <p:cNvPr id="27" name="object 27"/>
            <p:cNvSpPr/>
            <p:nvPr/>
          </p:nvSpPr>
          <p:spPr>
            <a:xfrm>
              <a:off x="5731450" y="2480550"/>
              <a:ext cx="1071245" cy="18415"/>
            </a:xfrm>
            <a:custGeom>
              <a:avLst/>
              <a:gdLst/>
              <a:ahLst/>
              <a:cxnLst/>
              <a:rect l="l" t="t" r="r" b="b"/>
              <a:pathLst>
                <a:path w="1071245" h="18414">
                  <a:moveTo>
                    <a:pt x="0" y="0"/>
                  </a:moveTo>
                  <a:lnTo>
                    <a:pt x="1070761" y="180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12735" y="247002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245" y="21420"/>
                  </a:moveTo>
                  <a:lnTo>
                    <a:pt x="0" y="10214"/>
                  </a:lnTo>
                  <a:lnTo>
                    <a:pt x="29606" y="0"/>
                  </a:lnTo>
                  <a:lnTo>
                    <a:pt x="18715" y="10529"/>
                  </a:lnTo>
                  <a:lnTo>
                    <a:pt x="29245" y="2142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12735" y="247002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5" y="10529"/>
                  </a:moveTo>
                  <a:lnTo>
                    <a:pt x="29606" y="0"/>
                  </a:lnTo>
                  <a:lnTo>
                    <a:pt x="0" y="10214"/>
                  </a:lnTo>
                  <a:lnTo>
                    <a:pt x="29245" y="21420"/>
                  </a:lnTo>
                  <a:lnTo>
                    <a:pt x="18715" y="1052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568189" y="2933129"/>
            <a:ext cx="829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New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Dropet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55287" y="2163749"/>
            <a:ext cx="412249" cy="39062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554782" y="2944023"/>
            <a:ext cx="8521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Terraform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51384" y="2905679"/>
            <a:ext cx="998219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80975" marR="5080" indent="-168910">
              <a:lnSpc>
                <a:spcPts val="1430"/>
              </a:lnSpc>
              <a:spcBef>
                <a:spcPts val="155"/>
              </a:spcBef>
            </a:pPr>
            <a:r>
              <a:rPr sz="1200" b="1" dirty="0">
                <a:latin typeface="Arial"/>
                <a:cs typeface="Arial"/>
              </a:rPr>
              <a:t>Digital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Ocean Provider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70027" y="65913"/>
            <a:ext cx="1012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0000"/>
                </a:solidFill>
                <a:latin typeface="Arial MT"/>
                <a:cs typeface="Arial MT"/>
              </a:rPr>
              <a:t>do_droplet.tf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69375" y="1148529"/>
            <a:ext cx="1193800" cy="7512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275590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latin typeface="Arial MT"/>
                <a:cs typeface="Arial MT"/>
              </a:rPr>
              <a:t>Infrastructure Provisioning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200" dirty="0">
                <a:latin typeface="Arial MT"/>
                <a:cs typeface="Arial MT"/>
              </a:rPr>
              <a:t>(API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interactions)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42250" y="3657013"/>
            <a:ext cx="1160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Digital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Ocean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831" y="115001"/>
            <a:ext cx="38055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10" dirty="0"/>
              <a:t> </a:t>
            </a:r>
            <a:r>
              <a:rPr spc="-80" dirty="0"/>
              <a:t>Providers</a:t>
            </a:r>
            <a:r>
              <a:rPr spc="-110" dirty="0"/>
              <a:t> </a:t>
            </a:r>
            <a:r>
              <a:rPr spc="-185" dirty="0"/>
              <a:t>-</a:t>
            </a:r>
            <a:r>
              <a:rPr spc="-110" dirty="0"/>
              <a:t> </a:t>
            </a:r>
            <a:r>
              <a:rPr spc="-60" dirty="0"/>
              <a:t>Part</a:t>
            </a:r>
            <a:r>
              <a:rPr spc="-110" dirty="0"/>
              <a:t> </a:t>
            </a:r>
            <a:r>
              <a:rPr spc="-50" dirty="0"/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7325" y="789230"/>
            <a:ext cx="5324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help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alias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025" y="1515925"/>
            <a:ext cx="1737995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provider</a:t>
            </a:r>
            <a:r>
              <a:rPr sz="1400" spc="10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DD1144"/>
                </a:solidFill>
                <a:latin typeface="Courier New"/>
                <a:cs typeface="Courier New"/>
              </a:rPr>
              <a:t>"aws"</a:t>
            </a:r>
            <a:r>
              <a:rPr sz="1400" spc="50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333333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0025" y="1801674"/>
            <a:ext cx="238760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213360">
              <a:lnSpc>
                <a:spcPts val="1625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region</a:t>
            </a:r>
            <a:r>
              <a:rPr sz="1400" spc="13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D1144"/>
                </a:solidFill>
                <a:latin typeface="Courier New"/>
                <a:cs typeface="Courier New"/>
              </a:rPr>
              <a:t>"us-east-</a:t>
            </a:r>
            <a:r>
              <a:rPr sz="1400" spc="-25" dirty="0">
                <a:solidFill>
                  <a:srgbClr val="DD1144"/>
                </a:solidFill>
                <a:latin typeface="Courier New"/>
                <a:cs typeface="Courier New"/>
              </a:rPr>
              <a:t>1"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525" y="2087424"/>
            <a:ext cx="10922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50" dirty="0">
                <a:solidFill>
                  <a:srgbClr val="333333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025" y="2592249"/>
            <a:ext cx="1737995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provider</a:t>
            </a:r>
            <a:r>
              <a:rPr sz="1400" spc="10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DD1144"/>
                </a:solidFill>
                <a:latin typeface="Courier New"/>
                <a:cs typeface="Courier New"/>
              </a:rPr>
              <a:t>"aws"</a:t>
            </a:r>
            <a:r>
              <a:rPr sz="1400" spc="50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333333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0025" y="2877999"/>
            <a:ext cx="1834514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217170">
              <a:lnSpc>
                <a:spcPts val="1625"/>
              </a:lnSpc>
              <a:tabLst>
                <a:tab pos="967105" algn="l"/>
              </a:tabLst>
            </a:pPr>
            <a:r>
              <a:rPr sz="1400" b="1" spc="-10" dirty="0">
                <a:latin typeface="Courier New"/>
                <a:cs typeface="Courier New"/>
              </a:rPr>
              <a:t>alias</a:t>
            </a:r>
            <a:r>
              <a:rPr sz="1400" b="1" dirty="0">
                <a:latin typeface="Courier New"/>
                <a:cs typeface="Courier New"/>
              </a:rPr>
              <a:t>	=</a:t>
            </a:r>
            <a:r>
              <a:rPr sz="1400" b="1" spc="10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D1144"/>
                </a:solidFill>
                <a:latin typeface="Courier New"/>
                <a:cs typeface="Courier New"/>
              </a:rPr>
              <a:t>"west"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025" y="3163749"/>
            <a:ext cx="238760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213360">
              <a:lnSpc>
                <a:spcPts val="1625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region</a:t>
            </a:r>
            <a:r>
              <a:rPr sz="1400" spc="13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D1144"/>
                </a:solidFill>
                <a:latin typeface="Courier New"/>
                <a:cs typeface="Courier New"/>
              </a:rPr>
              <a:t>"us-west-</a:t>
            </a:r>
            <a:r>
              <a:rPr sz="1400" spc="-25" dirty="0">
                <a:solidFill>
                  <a:srgbClr val="DD1144"/>
                </a:solidFill>
                <a:latin typeface="Courier New"/>
                <a:cs typeface="Courier New"/>
              </a:rPr>
              <a:t>2"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525" y="3449499"/>
            <a:ext cx="10922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50" dirty="0">
                <a:solidFill>
                  <a:srgbClr val="333333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7825" y="3932480"/>
            <a:ext cx="7834630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without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alias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known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default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alias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set,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creates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additional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900" rIns="0" bIns="0" rtlCol="0">
            <a:spAutoFit/>
          </a:bodyPr>
          <a:lstStyle/>
          <a:p>
            <a:pPr marL="3004185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20" dirty="0"/>
              <a:t>Init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9125" y="825880"/>
            <a:ext cx="8277859" cy="3319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29895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init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initialize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working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directory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containing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Terraform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 files.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During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init,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searched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blocks,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referenced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retrieved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locations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given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their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arguments.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must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initialize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before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used.</a:t>
            </a:r>
            <a:endParaRPr sz="1800">
              <a:latin typeface="Times New Roman"/>
              <a:cs typeface="Times New Roman"/>
            </a:endParaRPr>
          </a:p>
          <a:p>
            <a:pPr marL="12700" marR="594995">
              <a:lnSpc>
                <a:spcPct val="256900"/>
              </a:lnSpc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Initialization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downloads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installs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provider's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plugin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later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executed.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create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sample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example.tf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900" rIns="0" bIns="0" rtlCol="0">
            <a:spAutoFit/>
          </a:bodyPr>
          <a:lstStyle/>
          <a:p>
            <a:pPr marL="2952115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20" dirty="0"/>
              <a:t>Plan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174" y="982531"/>
            <a:ext cx="8082280" cy="296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create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execution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plan.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modify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things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performs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refresh,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unless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explicitly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disabled,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determines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what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actions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are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necessary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achieve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desired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specified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files.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65735">
              <a:lnSpc>
                <a:spcPct val="100699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convenient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way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check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whether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execution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changes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matches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expectations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without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making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changes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real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resources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2844" y="115001"/>
            <a:ext cx="2343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35" dirty="0"/>
              <a:t>Apply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9125" y="1178931"/>
            <a:ext cx="834453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changes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required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desired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of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9125" y="2512431"/>
            <a:ext cx="5501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also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write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terraform.tfstate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file.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125" y="3569706"/>
            <a:ext cx="531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Once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completed,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immediately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available.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900" rIns="0" bIns="0" rtlCol="0">
            <a:spAutoFit/>
          </a:bodyPr>
          <a:lstStyle/>
          <a:p>
            <a:pPr marL="2727325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35" dirty="0"/>
              <a:t>Refresh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174" y="1339305"/>
            <a:ext cx="80130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refresh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reconcile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knows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about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(via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its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file)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real-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world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174" y="2672806"/>
            <a:ext cx="5755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does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modify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does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modify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file.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900" rIns="0" bIns="0" rtlCol="0">
            <a:spAutoFit/>
          </a:bodyPr>
          <a:lstStyle/>
          <a:p>
            <a:pPr marL="272034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45" dirty="0"/>
              <a:t>Destroy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174" y="1334956"/>
            <a:ext cx="7831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1155CC"/>
                </a:solidFill>
                <a:latin typeface="Times New Roman"/>
                <a:cs typeface="Times New Roman"/>
              </a:rPr>
              <a:t>destroy</a:t>
            </a: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destroy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Terraform-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managed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174" y="2392231"/>
            <a:ext cx="78974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destroy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through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be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destroyed.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0134" y="115001"/>
            <a:ext cx="2488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20" dirty="0"/>
              <a:t>Format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174" y="1334956"/>
            <a:ext cx="8400415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2451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351B75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351B75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51B75"/>
                </a:solidFill>
                <a:latin typeface="Times New Roman"/>
                <a:cs typeface="Times New Roman"/>
              </a:rPr>
              <a:t>fmt</a:t>
            </a:r>
            <a:r>
              <a:rPr sz="1800" spc="-60" dirty="0">
                <a:solidFill>
                  <a:srgbClr val="351B75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rewrite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canonical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format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style.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use-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case,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where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written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team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members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needs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proper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style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of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fmt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used.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59905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45" dirty="0">
                <a:solidFill>
                  <a:srgbClr val="93C47D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061880"/>
            <a:ext cx="7981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working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environments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first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important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step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Authentication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Authorization.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5562" y="2988487"/>
            <a:ext cx="1652270" cy="734060"/>
            <a:chOff x="775562" y="2988487"/>
            <a:chExt cx="1652270" cy="734060"/>
          </a:xfrm>
        </p:grpSpPr>
        <p:sp>
          <p:nvSpPr>
            <p:cNvPr id="6" name="object 6"/>
            <p:cNvSpPr/>
            <p:nvPr/>
          </p:nvSpPr>
          <p:spPr>
            <a:xfrm>
              <a:off x="780324" y="2993250"/>
              <a:ext cx="1642745" cy="724535"/>
            </a:xfrm>
            <a:custGeom>
              <a:avLst/>
              <a:gdLst/>
              <a:ahLst/>
              <a:cxnLst/>
              <a:rect l="l" t="t" r="r" b="b"/>
              <a:pathLst>
                <a:path w="1642745" h="724535">
                  <a:moveTo>
                    <a:pt x="1521497" y="724199"/>
                  </a:moveTo>
                  <a:lnTo>
                    <a:pt x="120702" y="724199"/>
                  </a:lnTo>
                  <a:lnTo>
                    <a:pt x="73719" y="714714"/>
                  </a:lnTo>
                  <a:lnTo>
                    <a:pt x="35352" y="688847"/>
                  </a:lnTo>
                  <a:lnTo>
                    <a:pt x="9485" y="650480"/>
                  </a:lnTo>
                  <a:lnTo>
                    <a:pt x="0" y="603497"/>
                  </a:lnTo>
                  <a:lnTo>
                    <a:pt x="0" y="120702"/>
                  </a:lnTo>
                  <a:lnTo>
                    <a:pt x="9485" y="73719"/>
                  </a:lnTo>
                  <a:lnTo>
                    <a:pt x="35352" y="35352"/>
                  </a:lnTo>
                  <a:lnTo>
                    <a:pt x="73719" y="9485"/>
                  </a:lnTo>
                  <a:lnTo>
                    <a:pt x="120702" y="0"/>
                  </a:lnTo>
                  <a:lnTo>
                    <a:pt x="1521497" y="0"/>
                  </a:lnTo>
                  <a:lnTo>
                    <a:pt x="1567688" y="9187"/>
                  </a:lnTo>
                  <a:lnTo>
                    <a:pt x="1606846" y="35352"/>
                  </a:lnTo>
                  <a:lnTo>
                    <a:pt x="1633012" y="74511"/>
                  </a:lnTo>
                  <a:lnTo>
                    <a:pt x="1642199" y="120702"/>
                  </a:lnTo>
                  <a:lnTo>
                    <a:pt x="1642199" y="603497"/>
                  </a:lnTo>
                  <a:lnTo>
                    <a:pt x="1632714" y="650480"/>
                  </a:lnTo>
                  <a:lnTo>
                    <a:pt x="1606847" y="688847"/>
                  </a:lnTo>
                  <a:lnTo>
                    <a:pt x="1568480" y="714714"/>
                  </a:lnTo>
                  <a:lnTo>
                    <a:pt x="1521497" y="7241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0324" y="2993250"/>
              <a:ext cx="1642745" cy="724535"/>
            </a:xfrm>
            <a:custGeom>
              <a:avLst/>
              <a:gdLst/>
              <a:ahLst/>
              <a:cxnLst/>
              <a:rect l="l" t="t" r="r" b="b"/>
              <a:pathLst>
                <a:path w="1642745" h="724535">
                  <a:moveTo>
                    <a:pt x="0" y="120702"/>
                  </a:moveTo>
                  <a:lnTo>
                    <a:pt x="9485" y="73719"/>
                  </a:lnTo>
                  <a:lnTo>
                    <a:pt x="35352" y="35352"/>
                  </a:lnTo>
                  <a:lnTo>
                    <a:pt x="73719" y="9485"/>
                  </a:lnTo>
                  <a:lnTo>
                    <a:pt x="120702" y="0"/>
                  </a:lnTo>
                  <a:lnTo>
                    <a:pt x="1521497" y="0"/>
                  </a:lnTo>
                  <a:lnTo>
                    <a:pt x="1567688" y="9187"/>
                  </a:lnTo>
                  <a:lnTo>
                    <a:pt x="1606846" y="35352"/>
                  </a:lnTo>
                  <a:lnTo>
                    <a:pt x="1633012" y="74511"/>
                  </a:lnTo>
                  <a:lnTo>
                    <a:pt x="1642199" y="120702"/>
                  </a:lnTo>
                  <a:lnTo>
                    <a:pt x="1642199" y="603497"/>
                  </a:lnTo>
                  <a:lnTo>
                    <a:pt x="1632714" y="650480"/>
                  </a:lnTo>
                  <a:lnTo>
                    <a:pt x="1606847" y="688847"/>
                  </a:lnTo>
                  <a:lnTo>
                    <a:pt x="1568480" y="714714"/>
                  </a:lnTo>
                  <a:lnTo>
                    <a:pt x="1521497" y="724199"/>
                  </a:lnTo>
                  <a:lnTo>
                    <a:pt x="120702" y="724199"/>
                  </a:lnTo>
                  <a:lnTo>
                    <a:pt x="73719" y="714714"/>
                  </a:lnTo>
                  <a:lnTo>
                    <a:pt x="35352" y="688847"/>
                  </a:lnTo>
                  <a:lnTo>
                    <a:pt x="9485" y="650480"/>
                  </a:lnTo>
                  <a:lnTo>
                    <a:pt x="0" y="603497"/>
                  </a:lnTo>
                  <a:lnTo>
                    <a:pt x="0" y="120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84928" y="3230763"/>
            <a:ext cx="786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Terraform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2075" y="2676075"/>
            <a:ext cx="312149" cy="3171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872075" y="2676075"/>
            <a:ext cx="2524760" cy="1506855"/>
          </a:xfrm>
          <a:prstGeom prst="rect">
            <a:avLst/>
          </a:prstGeom>
          <a:ln w="9524">
            <a:solidFill>
              <a:srgbClr val="B6D7A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endParaRPr sz="1300">
              <a:latin typeface="Times New Roman"/>
              <a:cs typeface="Times New Roman"/>
            </a:endParaRPr>
          </a:p>
          <a:p>
            <a:pPr marL="763905">
              <a:lnSpc>
                <a:spcPct val="100000"/>
              </a:lnSpc>
            </a:pPr>
            <a:r>
              <a:rPr sz="13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3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73524" y="3085575"/>
            <a:ext cx="1830070" cy="31115"/>
            <a:chOff x="2673524" y="3085575"/>
            <a:chExt cx="1830070" cy="31115"/>
          </a:xfrm>
        </p:grpSpPr>
        <p:sp>
          <p:nvSpPr>
            <p:cNvPr id="12" name="object 12"/>
            <p:cNvSpPr/>
            <p:nvPr/>
          </p:nvSpPr>
          <p:spPr>
            <a:xfrm>
              <a:off x="2673524" y="3101050"/>
              <a:ext cx="1806575" cy="0"/>
            </a:xfrm>
            <a:custGeom>
              <a:avLst/>
              <a:gdLst/>
              <a:ahLst/>
              <a:cxnLst/>
              <a:rect l="l" t="t" r="r" b="b"/>
              <a:pathLst>
                <a:path w="1806575">
                  <a:moveTo>
                    <a:pt x="0" y="0"/>
                  </a:moveTo>
                  <a:lnTo>
                    <a:pt x="18063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69170" y="30903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9170" y="30903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04299" y="2637663"/>
            <a:ext cx="1507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24937" y="3570475"/>
            <a:ext cx="1830070" cy="31115"/>
            <a:chOff x="2624937" y="3570475"/>
            <a:chExt cx="1830070" cy="31115"/>
          </a:xfrm>
        </p:grpSpPr>
        <p:sp>
          <p:nvSpPr>
            <p:cNvPr id="17" name="object 17"/>
            <p:cNvSpPr/>
            <p:nvPr/>
          </p:nvSpPr>
          <p:spPr>
            <a:xfrm>
              <a:off x="2648417" y="3585950"/>
              <a:ext cx="1806575" cy="0"/>
            </a:xfrm>
            <a:custGeom>
              <a:avLst/>
              <a:gdLst/>
              <a:ahLst/>
              <a:cxnLst/>
              <a:rect l="l" t="t" r="r" b="b"/>
              <a:pathLst>
                <a:path w="1806575">
                  <a:moveTo>
                    <a:pt x="0" y="0"/>
                  </a:moveTo>
                  <a:lnTo>
                    <a:pt x="18063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29699" y="3575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29699" y="3575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716075" y="3784379"/>
            <a:ext cx="16503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Dude,</a:t>
            </a:r>
            <a:r>
              <a:rPr sz="1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Authenticate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900" rIns="0" bIns="0" rtlCol="0">
            <a:spAutoFit/>
          </a:bodyPr>
          <a:lstStyle/>
          <a:p>
            <a:pPr marL="271272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100" dirty="0"/>
              <a:t>Validate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94175" y="870106"/>
            <a:ext cx="8255000" cy="351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A64D78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A64D78"/>
                </a:solidFill>
                <a:latin typeface="Times New Roman"/>
                <a:cs typeface="Times New Roman"/>
              </a:rPr>
              <a:t> validate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validates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directory.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699"/>
              </a:lnSpc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Validate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runs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checks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verify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whether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is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syntactically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valid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thus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primarily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useful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general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verification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reusable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modules,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including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correctness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attribute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names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types.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20955" algn="just">
              <a:lnSpc>
                <a:spcPct val="100699"/>
              </a:lnSpc>
            </a:pPr>
            <a:r>
              <a:rPr sz="1800" spc="35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is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safe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imes New Roman"/>
                <a:cs typeface="Times New Roman"/>
              </a:rPr>
              <a:t>run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automatically,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example,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post-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save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check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text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editor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test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step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reusable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a </a:t>
            </a:r>
            <a:r>
              <a:rPr sz="1800" spc="45" dirty="0">
                <a:solidFill>
                  <a:srgbClr val="666666"/>
                </a:solidFill>
                <a:latin typeface="Times New Roman"/>
                <a:cs typeface="Times New Roman"/>
              </a:rPr>
              <a:t>CI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system.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imes New Roman"/>
                <a:cs typeface="Times New Roman"/>
              </a:rPr>
              <a:t>run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before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plan.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236854">
              <a:lnSpc>
                <a:spcPct val="100699"/>
              </a:lnSpc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Validation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requires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initialized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working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directory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referenced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plugins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modules installed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5026" y="115001"/>
            <a:ext cx="3159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70" dirty="0"/>
              <a:t>Provisioners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174" y="786131"/>
            <a:ext cx="8268970" cy="25380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Provisioners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model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specific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actions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machine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machine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order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prepare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servers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objects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service.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55575">
              <a:lnSpc>
                <a:spcPct val="100699"/>
              </a:lnSpc>
              <a:spcBef>
                <a:spcPts val="5"/>
              </a:spcBef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Provisioners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last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resort.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most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common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situations,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better alternatives.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Provisioners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are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inside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block.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overview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provisioner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099" y="3581575"/>
            <a:ext cx="3847649" cy="11363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1257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666666"/>
                </a:solidFill>
              </a:rPr>
              <a:t>Important</a:t>
            </a:r>
            <a:r>
              <a:rPr sz="4800" spc="-195" dirty="0">
                <a:solidFill>
                  <a:srgbClr val="666666"/>
                </a:solidFill>
              </a:rPr>
              <a:t> </a:t>
            </a:r>
            <a:r>
              <a:rPr sz="4800" spc="-100" dirty="0">
                <a:solidFill>
                  <a:srgbClr val="666666"/>
                </a:solidFill>
              </a:rPr>
              <a:t>Pointers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80" dirty="0">
                <a:solidFill>
                  <a:srgbClr val="666666"/>
                </a:solidFill>
              </a:rPr>
              <a:t>for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50" dirty="0">
                <a:solidFill>
                  <a:srgbClr val="666666"/>
                </a:solidFill>
              </a:rPr>
              <a:t>Exams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90" dirty="0">
                <a:solidFill>
                  <a:srgbClr val="666666"/>
                </a:solidFill>
              </a:rPr>
              <a:t>-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50" dirty="0">
                <a:solidFill>
                  <a:srgbClr val="666666"/>
                </a:solidFill>
              </a:rPr>
              <a:t>2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040680" y="3088651"/>
            <a:ext cx="2439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Let’s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get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Certified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6459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75" dirty="0"/>
              <a:t>Debugging</a:t>
            </a:r>
            <a:r>
              <a:rPr spc="-110" dirty="0"/>
              <a:t> </a:t>
            </a:r>
            <a:r>
              <a:rPr spc="-40" dirty="0"/>
              <a:t>Terraform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8825" y="976255"/>
            <a:ext cx="8354695" cy="36715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detailed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logs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enabled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setting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b="1" spc="-35" dirty="0">
                <a:solidFill>
                  <a:srgbClr val="666666"/>
                </a:solidFill>
                <a:latin typeface="Times New Roman"/>
                <a:cs typeface="Times New Roman"/>
              </a:rPr>
              <a:t>TF_LOG</a:t>
            </a:r>
            <a:r>
              <a:rPr sz="1800" b="1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environment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variable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value.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78740">
              <a:lnSpc>
                <a:spcPct val="100699"/>
              </a:lnSpc>
              <a:spcBef>
                <a:spcPts val="5"/>
              </a:spcBef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TF_LOG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levels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TRACE,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DEBUG,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INFO,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WARN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ERROR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change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verbosity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logs.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Example: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TF_LOG=TRACE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persist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logged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output,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TF_LOG_PATH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6520" y="113685"/>
            <a:ext cx="2480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10" dirty="0"/>
              <a:t>Import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5175" y="732756"/>
            <a:ext cx="8075295" cy="3947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able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import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existing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272415">
              <a:lnSpc>
                <a:spcPct val="100699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take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you've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created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some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means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bring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under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management.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current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implementation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import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import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does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generate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4604">
              <a:lnSpc>
                <a:spcPct val="100699"/>
              </a:lnSpc>
            </a:pP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Because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this,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prior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running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import,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necessary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write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resource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manually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imported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mapped.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CC0000"/>
                </a:solidFill>
                <a:latin typeface="Times New Roman"/>
                <a:cs typeface="Times New Roman"/>
              </a:rPr>
              <a:t>terraform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import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CC0000"/>
                </a:solidFill>
                <a:latin typeface="Times New Roman"/>
                <a:cs typeface="Times New Roman"/>
              </a:rPr>
              <a:t>aws_instance.myec2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CC0000"/>
                </a:solidFill>
                <a:latin typeface="Times New Roman"/>
                <a:cs typeface="Times New Roman"/>
              </a:rPr>
              <a:t>instance-</a:t>
            </a:r>
            <a:r>
              <a:rPr sz="1800" spc="-25" dirty="0">
                <a:solidFill>
                  <a:srgbClr val="CC0000"/>
                </a:solidFill>
                <a:latin typeface="Times New Roman"/>
                <a:cs typeface="Times New Roman"/>
              </a:rPr>
              <a:t>id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4537" y="179135"/>
            <a:ext cx="1718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Local</a:t>
            </a:r>
            <a:r>
              <a:rPr spc="-140" dirty="0"/>
              <a:t> Values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3649" y="1060106"/>
            <a:ext cx="8308975" cy="28143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43230">
              <a:lnSpc>
                <a:spcPct val="100699"/>
              </a:lnSpc>
              <a:spcBef>
                <a:spcPts val="85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local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assigns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name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expression,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allowing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times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without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repeating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294640">
              <a:lnSpc>
                <a:spcPct val="100699"/>
              </a:lnSpc>
              <a:spcBef>
                <a:spcPts val="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expression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refer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locals,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usual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reference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cycles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not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allowed.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is,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cannot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refer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itself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variable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refers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(directly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indirectly)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back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It's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recommended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group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together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logically-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related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single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particularly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they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depend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3209" y="113685"/>
            <a:ext cx="3289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35" dirty="0"/>
              <a:t> </a:t>
            </a:r>
            <a:r>
              <a:rPr spc="-45" dirty="0"/>
              <a:t>of</a:t>
            </a:r>
            <a:r>
              <a:rPr spc="-130" dirty="0"/>
              <a:t> </a:t>
            </a:r>
            <a:r>
              <a:rPr spc="-10" dirty="0"/>
              <a:t>Data</a:t>
            </a:r>
            <a:r>
              <a:rPr spc="-135" dirty="0"/>
              <a:t> </a:t>
            </a:r>
            <a:r>
              <a:rPr spc="-100" dirty="0"/>
              <a:t>Types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2862" y="843299"/>
          <a:ext cx="7344409" cy="3635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1460"/>
                <a:gridCol w="5822949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Type</a:t>
                      </a:r>
                      <a:r>
                        <a:rPr sz="14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Keywords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0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string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Sequence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Unicode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characters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representing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some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text,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"hello".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0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list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35455" marR="405765" indent="-1323975">
                        <a:lnSpc>
                          <a:spcPts val="165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Sequential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list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values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identified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by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their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position.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Starts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0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[“mumbai”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,”singapore”,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”usa”]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33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229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map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64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group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values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identified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by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named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labels,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like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46990" algn="ctr">
                        <a:lnSpc>
                          <a:spcPts val="1664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{name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"Mabel",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age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52}.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number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Example: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200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45618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125" dirty="0"/>
              <a:t>WorkSpaces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7997825" cy="127698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workspaces;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workspaces,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 different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set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environment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associated.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6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Workspaces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single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024" y="2805525"/>
            <a:ext cx="4051050" cy="17714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672715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40" dirty="0"/>
              <a:t>Modules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7882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centralize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resources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call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whenever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required.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34156" y="1801499"/>
            <a:ext cx="723265" cy="622935"/>
            <a:chOff x="1234156" y="1801499"/>
            <a:chExt cx="723265" cy="622935"/>
          </a:xfrm>
        </p:grpSpPr>
        <p:sp>
          <p:nvSpPr>
            <p:cNvPr id="8" name="object 8"/>
            <p:cNvSpPr/>
            <p:nvPr/>
          </p:nvSpPr>
          <p:spPr>
            <a:xfrm>
              <a:off x="1238919" y="1806262"/>
              <a:ext cx="713740" cy="613410"/>
            </a:xfrm>
            <a:custGeom>
              <a:avLst/>
              <a:gdLst/>
              <a:ahLst/>
              <a:cxnLst/>
              <a:rect l="l" t="t" r="r" b="b"/>
              <a:pathLst>
                <a:path w="713739" h="613410">
                  <a:moveTo>
                    <a:pt x="356699" y="612899"/>
                  </a:moveTo>
                  <a:lnTo>
                    <a:pt x="303989" y="609577"/>
                  </a:lnTo>
                  <a:lnTo>
                    <a:pt x="253680" y="599925"/>
                  </a:lnTo>
                  <a:lnTo>
                    <a:pt x="206324" y="584417"/>
                  </a:lnTo>
                  <a:lnTo>
                    <a:pt x="162473" y="563529"/>
                  </a:lnTo>
                  <a:lnTo>
                    <a:pt x="122678" y="537733"/>
                  </a:lnTo>
                  <a:lnTo>
                    <a:pt x="87492" y="507503"/>
                  </a:lnTo>
                  <a:lnTo>
                    <a:pt x="57466" y="473315"/>
                  </a:lnTo>
                  <a:lnTo>
                    <a:pt x="33152" y="435641"/>
                  </a:lnTo>
                  <a:lnTo>
                    <a:pt x="15102" y="394956"/>
                  </a:lnTo>
                  <a:lnTo>
                    <a:pt x="3867" y="351734"/>
                  </a:lnTo>
                  <a:lnTo>
                    <a:pt x="0" y="306449"/>
                  </a:lnTo>
                  <a:lnTo>
                    <a:pt x="3867" y="261165"/>
                  </a:lnTo>
                  <a:lnTo>
                    <a:pt x="15102" y="217943"/>
                  </a:lnTo>
                  <a:lnTo>
                    <a:pt x="33152" y="177258"/>
                  </a:lnTo>
                  <a:lnTo>
                    <a:pt x="57466" y="139584"/>
                  </a:lnTo>
                  <a:lnTo>
                    <a:pt x="87492" y="105396"/>
                  </a:lnTo>
                  <a:lnTo>
                    <a:pt x="122678" y="75166"/>
                  </a:lnTo>
                  <a:lnTo>
                    <a:pt x="162473" y="49370"/>
                  </a:lnTo>
                  <a:lnTo>
                    <a:pt x="206324" y="28482"/>
                  </a:lnTo>
                  <a:lnTo>
                    <a:pt x="253680" y="12974"/>
                  </a:lnTo>
                  <a:lnTo>
                    <a:pt x="303989" y="3322"/>
                  </a:lnTo>
                  <a:lnTo>
                    <a:pt x="356699" y="0"/>
                  </a:lnTo>
                  <a:lnTo>
                    <a:pt x="409410" y="3322"/>
                  </a:lnTo>
                  <a:lnTo>
                    <a:pt x="459719" y="12974"/>
                  </a:lnTo>
                  <a:lnTo>
                    <a:pt x="507075" y="28482"/>
                  </a:lnTo>
                  <a:lnTo>
                    <a:pt x="550926" y="49370"/>
                  </a:lnTo>
                  <a:lnTo>
                    <a:pt x="590721" y="75166"/>
                  </a:lnTo>
                  <a:lnTo>
                    <a:pt x="625907" y="105396"/>
                  </a:lnTo>
                  <a:lnTo>
                    <a:pt x="655933" y="139584"/>
                  </a:lnTo>
                  <a:lnTo>
                    <a:pt x="680247" y="177258"/>
                  </a:lnTo>
                  <a:lnTo>
                    <a:pt x="698297" y="217943"/>
                  </a:lnTo>
                  <a:lnTo>
                    <a:pt x="709532" y="261165"/>
                  </a:lnTo>
                  <a:lnTo>
                    <a:pt x="713399" y="306449"/>
                  </a:lnTo>
                  <a:lnTo>
                    <a:pt x="709532" y="351734"/>
                  </a:lnTo>
                  <a:lnTo>
                    <a:pt x="698297" y="394956"/>
                  </a:lnTo>
                  <a:lnTo>
                    <a:pt x="680247" y="435641"/>
                  </a:lnTo>
                  <a:lnTo>
                    <a:pt x="655933" y="473315"/>
                  </a:lnTo>
                  <a:lnTo>
                    <a:pt x="625907" y="507503"/>
                  </a:lnTo>
                  <a:lnTo>
                    <a:pt x="590721" y="537733"/>
                  </a:lnTo>
                  <a:lnTo>
                    <a:pt x="550926" y="563529"/>
                  </a:lnTo>
                  <a:lnTo>
                    <a:pt x="507075" y="584417"/>
                  </a:lnTo>
                  <a:lnTo>
                    <a:pt x="459719" y="599925"/>
                  </a:lnTo>
                  <a:lnTo>
                    <a:pt x="409410" y="609577"/>
                  </a:lnTo>
                  <a:lnTo>
                    <a:pt x="356699" y="6128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38919" y="1806262"/>
              <a:ext cx="713740" cy="613410"/>
            </a:xfrm>
            <a:custGeom>
              <a:avLst/>
              <a:gdLst/>
              <a:ahLst/>
              <a:cxnLst/>
              <a:rect l="l" t="t" r="r" b="b"/>
              <a:pathLst>
                <a:path w="713739" h="613410">
                  <a:moveTo>
                    <a:pt x="0" y="306449"/>
                  </a:moveTo>
                  <a:lnTo>
                    <a:pt x="3867" y="261165"/>
                  </a:lnTo>
                  <a:lnTo>
                    <a:pt x="15102" y="217943"/>
                  </a:lnTo>
                  <a:lnTo>
                    <a:pt x="33152" y="177258"/>
                  </a:lnTo>
                  <a:lnTo>
                    <a:pt x="57466" y="139584"/>
                  </a:lnTo>
                  <a:lnTo>
                    <a:pt x="87492" y="105396"/>
                  </a:lnTo>
                  <a:lnTo>
                    <a:pt x="122678" y="75166"/>
                  </a:lnTo>
                  <a:lnTo>
                    <a:pt x="162473" y="49370"/>
                  </a:lnTo>
                  <a:lnTo>
                    <a:pt x="206324" y="28482"/>
                  </a:lnTo>
                  <a:lnTo>
                    <a:pt x="253680" y="12974"/>
                  </a:lnTo>
                  <a:lnTo>
                    <a:pt x="303989" y="3322"/>
                  </a:lnTo>
                  <a:lnTo>
                    <a:pt x="356699" y="0"/>
                  </a:lnTo>
                  <a:lnTo>
                    <a:pt x="409410" y="3322"/>
                  </a:lnTo>
                  <a:lnTo>
                    <a:pt x="459719" y="12974"/>
                  </a:lnTo>
                  <a:lnTo>
                    <a:pt x="507075" y="28482"/>
                  </a:lnTo>
                  <a:lnTo>
                    <a:pt x="550926" y="49370"/>
                  </a:lnTo>
                  <a:lnTo>
                    <a:pt x="590721" y="75166"/>
                  </a:lnTo>
                  <a:lnTo>
                    <a:pt x="625907" y="105396"/>
                  </a:lnTo>
                  <a:lnTo>
                    <a:pt x="655933" y="139584"/>
                  </a:lnTo>
                  <a:lnTo>
                    <a:pt x="680247" y="177258"/>
                  </a:lnTo>
                  <a:lnTo>
                    <a:pt x="698297" y="217943"/>
                  </a:lnTo>
                  <a:lnTo>
                    <a:pt x="709532" y="261165"/>
                  </a:lnTo>
                  <a:lnTo>
                    <a:pt x="713399" y="306449"/>
                  </a:lnTo>
                  <a:lnTo>
                    <a:pt x="709532" y="351734"/>
                  </a:lnTo>
                  <a:lnTo>
                    <a:pt x="698297" y="394956"/>
                  </a:lnTo>
                  <a:lnTo>
                    <a:pt x="680247" y="435641"/>
                  </a:lnTo>
                  <a:lnTo>
                    <a:pt x="655933" y="473315"/>
                  </a:lnTo>
                  <a:lnTo>
                    <a:pt x="625907" y="507503"/>
                  </a:lnTo>
                  <a:lnTo>
                    <a:pt x="590721" y="537733"/>
                  </a:lnTo>
                  <a:lnTo>
                    <a:pt x="550926" y="563529"/>
                  </a:lnTo>
                  <a:lnTo>
                    <a:pt x="507075" y="584417"/>
                  </a:lnTo>
                  <a:lnTo>
                    <a:pt x="459719" y="599925"/>
                  </a:lnTo>
                  <a:lnTo>
                    <a:pt x="409410" y="609577"/>
                  </a:lnTo>
                  <a:lnTo>
                    <a:pt x="356699" y="612899"/>
                  </a:lnTo>
                  <a:lnTo>
                    <a:pt x="303989" y="609577"/>
                  </a:lnTo>
                  <a:lnTo>
                    <a:pt x="253680" y="599925"/>
                  </a:lnTo>
                  <a:lnTo>
                    <a:pt x="206324" y="584417"/>
                  </a:lnTo>
                  <a:lnTo>
                    <a:pt x="162473" y="563529"/>
                  </a:lnTo>
                  <a:lnTo>
                    <a:pt x="122678" y="537733"/>
                  </a:lnTo>
                  <a:lnTo>
                    <a:pt x="87492" y="507503"/>
                  </a:lnTo>
                  <a:lnTo>
                    <a:pt x="57466" y="473315"/>
                  </a:lnTo>
                  <a:lnTo>
                    <a:pt x="33152" y="435641"/>
                  </a:lnTo>
                  <a:lnTo>
                    <a:pt x="15102" y="394956"/>
                  </a:lnTo>
                  <a:lnTo>
                    <a:pt x="3867" y="351734"/>
                  </a:lnTo>
                  <a:lnTo>
                    <a:pt x="0" y="306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86806" y="2054972"/>
            <a:ext cx="2138680" cy="45085"/>
            <a:chOff x="2486806" y="2054972"/>
            <a:chExt cx="2138680" cy="45085"/>
          </a:xfrm>
        </p:grpSpPr>
        <p:sp>
          <p:nvSpPr>
            <p:cNvPr id="11" name="object 11"/>
            <p:cNvSpPr/>
            <p:nvPr/>
          </p:nvSpPr>
          <p:spPr>
            <a:xfrm>
              <a:off x="2510286" y="2070376"/>
              <a:ext cx="2091689" cy="13970"/>
            </a:xfrm>
            <a:custGeom>
              <a:avLst/>
              <a:gdLst/>
              <a:ahLst/>
              <a:cxnLst/>
              <a:rect l="l" t="t" r="r" b="b"/>
              <a:pathLst>
                <a:path w="2091689" h="13969">
                  <a:moveTo>
                    <a:pt x="0" y="13672"/>
                  </a:moveTo>
                  <a:lnTo>
                    <a:pt x="209111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91568" y="207326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99" y="21422"/>
                  </a:moveTo>
                  <a:lnTo>
                    <a:pt x="0" y="10903"/>
                  </a:lnTo>
                  <a:lnTo>
                    <a:pt x="29359" y="0"/>
                  </a:lnTo>
                  <a:lnTo>
                    <a:pt x="18717" y="10781"/>
                  </a:lnTo>
                  <a:lnTo>
                    <a:pt x="29499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91568" y="207326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7" y="10781"/>
                  </a:moveTo>
                  <a:lnTo>
                    <a:pt x="29359" y="0"/>
                  </a:lnTo>
                  <a:lnTo>
                    <a:pt x="0" y="10903"/>
                  </a:lnTo>
                  <a:lnTo>
                    <a:pt x="29499" y="21422"/>
                  </a:lnTo>
                  <a:lnTo>
                    <a:pt x="18717" y="1078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0620" y="205973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40" y="21422"/>
                  </a:moveTo>
                  <a:lnTo>
                    <a:pt x="10781" y="10641"/>
                  </a:lnTo>
                  <a:lnTo>
                    <a:pt x="0" y="0"/>
                  </a:lnTo>
                  <a:lnTo>
                    <a:pt x="29499" y="10518"/>
                  </a:lnTo>
                  <a:lnTo>
                    <a:pt x="14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90620" y="205973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81" y="10641"/>
                  </a:moveTo>
                  <a:lnTo>
                    <a:pt x="140" y="21422"/>
                  </a:lnTo>
                  <a:lnTo>
                    <a:pt x="29499" y="10518"/>
                  </a:lnTo>
                  <a:lnTo>
                    <a:pt x="0" y="0"/>
                  </a:lnTo>
                  <a:lnTo>
                    <a:pt x="10781" y="1064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6825" y="3193519"/>
            <a:ext cx="2116455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resource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"aws_instance"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"myweb"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50" dirty="0">
                <a:solidFill>
                  <a:srgbClr val="29303B"/>
                </a:solidFill>
                <a:latin typeface="Arial MT"/>
                <a:cs typeface="Arial MT"/>
              </a:rPr>
              <a:t>{</a:t>
            </a:r>
            <a:endParaRPr sz="1050">
              <a:latin typeface="Arial MT"/>
              <a:cs typeface="Arial MT"/>
            </a:endParaRPr>
          </a:p>
          <a:p>
            <a:pPr marL="160020" marR="287020" indent="36830">
              <a:lnSpc>
                <a:spcPct val="208300"/>
              </a:lnSpc>
            </a:pP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ami</a:t>
            </a:r>
            <a:r>
              <a:rPr sz="1050" spc="-2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</a:t>
            </a:r>
            <a:r>
              <a:rPr sz="1050" spc="-2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"ami-bf5540df" instance_type</a:t>
            </a:r>
            <a:r>
              <a:rPr sz="1050" spc="-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"t2.micro" security_groups</a:t>
            </a:r>
            <a:r>
              <a:rPr sz="1050" spc="30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9303B"/>
                </a:solidFill>
                <a:latin typeface="Arial MT"/>
                <a:cs typeface="Arial MT"/>
              </a:rPr>
              <a:t>=</a:t>
            </a:r>
            <a:r>
              <a:rPr sz="1050" spc="35" dirty="0">
                <a:solidFill>
                  <a:srgbClr val="29303B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9303B"/>
                </a:solidFill>
                <a:latin typeface="Arial MT"/>
                <a:cs typeface="Arial MT"/>
              </a:rPr>
              <a:t>["default"]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050">
              <a:latin typeface="Arial MT"/>
              <a:cs typeface="Arial MT"/>
            </a:endParaRPr>
          </a:p>
          <a:p>
            <a:pPr marL="86360">
              <a:lnSpc>
                <a:spcPct val="100000"/>
              </a:lnSpc>
            </a:pPr>
            <a:r>
              <a:rPr sz="1050" spc="-50" dirty="0">
                <a:solidFill>
                  <a:srgbClr val="29303B"/>
                </a:solidFill>
                <a:latin typeface="Arial MT"/>
                <a:cs typeface="Arial MT"/>
              </a:rPr>
              <a:t>}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18101" y="1877274"/>
            <a:ext cx="1913255" cy="400050"/>
          </a:xfrm>
          <a:custGeom>
            <a:avLst/>
            <a:gdLst/>
            <a:ahLst/>
            <a:cxnLst/>
            <a:rect l="l" t="t" r="r" b="b"/>
            <a:pathLst>
              <a:path w="1913254" h="400050">
                <a:moveTo>
                  <a:pt x="0" y="66651"/>
                </a:moveTo>
                <a:lnTo>
                  <a:pt x="5237" y="40707"/>
                </a:lnTo>
                <a:lnTo>
                  <a:pt x="19521" y="19521"/>
                </a:lnTo>
                <a:lnTo>
                  <a:pt x="40707" y="5237"/>
                </a:lnTo>
                <a:lnTo>
                  <a:pt x="66651" y="0"/>
                </a:lnTo>
                <a:lnTo>
                  <a:pt x="1846448" y="0"/>
                </a:lnTo>
                <a:lnTo>
                  <a:pt x="1883427" y="11198"/>
                </a:lnTo>
                <a:lnTo>
                  <a:pt x="1908026" y="41144"/>
                </a:lnTo>
                <a:lnTo>
                  <a:pt x="1913099" y="66651"/>
                </a:lnTo>
                <a:lnTo>
                  <a:pt x="1913099" y="333248"/>
                </a:lnTo>
                <a:lnTo>
                  <a:pt x="1907862" y="359192"/>
                </a:lnTo>
                <a:lnTo>
                  <a:pt x="1893578" y="380378"/>
                </a:lnTo>
                <a:lnTo>
                  <a:pt x="1872392" y="394662"/>
                </a:lnTo>
                <a:lnTo>
                  <a:pt x="1846448" y="399899"/>
                </a:lnTo>
                <a:lnTo>
                  <a:pt x="66651" y="399899"/>
                </a:lnTo>
                <a:lnTo>
                  <a:pt x="40707" y="394662"/>
                </a:lnTo>
                <a:lnTo>
                  <a:pt x="19521" y="380378"/>
                </a:lnTo>
                <a:lnTo>
                  <a:pt x="5237" y="359192"/>
                </a:lnTo>
                <a:lnTo>
                  <a:pt x="0" y="333248"/>
                </a:lnTo>
                <a:lnTo>
                  <a:pt x="0" y="666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58400" y="1952638"/>
            <a:ext cx="1310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module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“source”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4995" y="2535824"/>
            <a:ext cx="559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source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99775" y="2816511"/>
            <a:ext cx="31115" cy="264160"/>
            <a:chOff x="1599775" y="2816511"/>
            <a:chExt cx="31115" cy="264160"/>
          </a:xfrm>
        </p:grpSpPr>
        <p:sp>
          <p:nvSpPr>
            <p:cNvPr id="21" name="object 21"/>
            <p:cNvSpPr/>
            <p:nvPr/>
          </p:nvSpPr>
          <p:spPr>
            <a:xfrm>
              <a:off x="1615250" y="2839992"/>
              <a:ext cx="0" cy="217170"/>
            </a:xfrm>
            <a:custGeom>
              <a:avLst/>
              <a:gdLst/>
              <a:ahLst/>
              <a:cxnLst/>
              <a:rect l="l" t="t" r="r" b="b"/>
              <a:pathLst>
                <a:path h="217169">
                  <a:moveTo>
                    <a:pt x="0" y="0"/>
                  </a:moveTo>
                  <a:lnTo>
                    <a:pt x="0" y="21701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04538" y="28212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04538" y="28212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04538" y="304629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29430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3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04538" y="304629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11" y="10711"/>
                  </a:moveTo>
                  <a:lnTo>
                    <a:pt x="0" y="0"/>
                  </a:lnTo>
                  <a:lnTo>
                    <a:pt x="10711" y="29430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31953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30" dirty="0"/>
              <a:t> </a:t>
            </a:r>
            <a:r>
              <a:rPr spc="-60" dirty="0"/>
              <a:t>Modules</a:t>
            </a:r>
            <a:r>
              <a:rPr spc="-125" dirty="0"/>
              <a:t> </a:t>
            </a:r>
            <a:r>
              <a:rPr spc="-185" dirty="0"/>
              <a:t>-</a:t>
            </a:r>
            <a:r>
              <a:rPr spc="-125" dirty="0"/>
              <a:t> </a:t>
            </a:r>
            <a:r>
              <a:rPr spc="110" dirty="0"/>
              <a:t>ROOT</a:t>
            </a:r>
            <a:r>
              <a:rPr spc="-125" dirty="0"/>
              <a:t> </a:t>
            </a:r>
            <a:r>
              <a:rPr spc="-10" dirty="0"/>
              <a:t>and</a:t>
            </a:r>
            <a:r>
              <a:rPr spc="-125" dirty="0"/>
              <a:t> </a:t>
            </a:r>
            <a:r>
              <a:rPr spc="-10" dirty="0"/>
              <a:t>Child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825" y="1012631"/>
            <a:ext cx="8400415" cy="2061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Every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has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least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known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root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consists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defined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.tf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working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directory.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250190">
              <a:lnSpc>
                <a:spcPct val="114599"/>
              </a:lnSpc>
              <a:spcBef>
                <a:spcPts val="5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call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modules,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lets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include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child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module's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concise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way.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includes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calling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child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module.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3275" y="3766025"/>
            <a:ext cx="3545900" cy="12806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224" rIns="0" bIns="0" rtlCol="0">
            <a:spAutoFit/>
          </a:bodyPr>
          <a:lstStyle/>
          <a:p>
            <a:pPr marL="1421765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93C47D"/>
                </a:solidFill>
              </a:rPr>
              <a:t>Clarification</a:t>
            </a:r>
            <a:r>
              <a:rPr spc="-95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Regarding</a:t>
            </a:r>
            <a:r>
              <a:rPr spc="-90" dirty="0">
                <a:solidFill>
                  <a:srgbClr val="93C47D"/>
                </a:solidFill>
              </a:rPr>
              <a:t> </a:t>
            </a:r>
            <a:r>
              <a:rPr spc="-310" dirty="0">
                <a:solidFill>
                  <a:srgbClr val="93C47D"/>
                </a:solidFill>
              </a:rPr>
              <a:t>AWS</a:t>
            </a:r>
            <a:r>
              <a:rPr spc="-95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Platform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2175" y="957605"/>
            <a:ext cx="774001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Aim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course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Concepts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AWS.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852169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basic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Virtual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Machine,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demonstrate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concepts.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structure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concepts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remain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irrespective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platform.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1593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hundreds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platform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completed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course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actively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implementing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different platforms..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1176655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93C47D"/>
                </a:solidFill>
              </a:rPr>
              <a:t>Basics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of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Authentication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and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Authorization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800" y="1170430"/>
            <a:ext cx="5587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Authentication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verifying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is.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800" y="2221991"/>
            <a:ext cx="662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Authorization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verifying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800" y="3273550"/>
            <a:ext cx="534860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69137"/>
                </a:solidFill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Alice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service.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64973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Module</a:t>
            </a:r>
            <a:r>
              <a:rPr spc="-125" dirty="0"/>
              <a:t> </a:t>
            </a:r>
            <a:r>
              <a:rPr spc="-185" dirty="0"/>
              <a:t>-</a:t>
            </a:r>
            <a:r>
              <a:rPr spc="-120" dirty="0"/>
              <a:t> </a:t>
            </a:r>
            <a:r>
              <a:rPr spc="-135" dirty="0"/>
              <a:t>Accessing</a:t>
            </a:r>
            <a:r>
              <a:rPr spc="-120" dirty="0"/>
              <a:t> </a:t>
            </a:r>
            <a:r>
              <a:rPr spc="75" dirty="0"/>
              <a:t>Output</a:t>
            </a:r>
            <a:r>
              <a:rPr spc="-125" dirty="0"/>
              <a:t> </a:t>
            </a:r>
            <a:r>
              <a:rPr spc="-120" dirty="0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825" y="1012631"/>
            <a:ext cx="8077200" cy="2061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8255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defined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encapsulated,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so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calling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cannot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their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attributes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directly.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14599"/>
              </a:lnSpc>
              <a:spcBef>
                <a:spcPts val="5"/>
              </a:spcBef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However,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child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declare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selectively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export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certain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be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accessed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calling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module.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includes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calling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child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module.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8699" y="3587174"/>
            <a:ext cx="4201224" cy="1095974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6510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Suppressing</a:t>
            </a:r>
            <a:r>
              <a:rPr spc="-120" dirty="0"/>
              <a:t> </a:t>
            </a:r>
            <a:r>
              <a:rPr spc="-160" dirty="0"/>
              <a:t>Values</a:t>
            </a:r>
            <a:r>
              <a:rPr spc="-120" dirty="0"/>
              <a:t> </a:t>
            </a:r>
            <a:r>
              <a:rPr dirty="0"/>
              <a:t>in</a:t>
            </a:r>
            <a:r>
              <a:rPr spc="-120" dirty="0"/>
              <a:t> </a:t>
            </a:r>
            <a:r>
              <a:rPr dirty="0"/>
              <a:t>CLI</a:t>
            </a:r>
            <a:r>
              <a:rPr spc="-120" dirty="0"/>
              <a:t> </a:t>
            </a:r>
            <a:r>
              <a:rPr spc="65" dirty="0"/>
              <a:t>Output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825" y="1012631"/>
            <a:ext cx="8333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can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 marked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containing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sensitive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material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optional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sensitive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argument: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8825" y="3127181"/>
            <a:ext cx="8456930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Setting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root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sensitive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prevents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showing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value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list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end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218440">
              <a:lnSpc>
                <a:spcPct val="100699"/>
              </a:lnSpc>
              <a:spcBef>
                <a:spcPts val="5"/>
              </a:spcBef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Sensitive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still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recorded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state,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visible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anyone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who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able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6725" y="1553775"/>
            <a:ext cx="4478999" cy="1193524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051" y="113685"/>
            <a:ext cx="2319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Module</a:t>
            </a:r>
            <a:r>
              <a:rPr spc="-125" dirty="0"/>
              <a:t> </a:t>
            </a:r>
            <a:r>
              <a:rPr spc="-114" dirty="0"/>
              <a:t>Versions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825" y="1012631"/>
            <a:ext cx="8284209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15265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recommended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explicitly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constraining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acceptable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numbers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each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external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avoid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unexpected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unwanted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changes.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constraints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supported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installed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registry,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Registry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Cloud's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private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registry.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187" y="3134299"/>
            <a:ext cx="3728074" cy="1500574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70256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55" dirty="0"/>
              <a:t>Registry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825" y="1012631"/>
            <a:ext cx="5306695" cy="241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Registry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integrated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directly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Terraform.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syntax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referencing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registry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&lt;NAMESPACE&gt;/&lt;NAME&gt;/&lt;PROVIDER&gt;.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example: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hashicorp/consul/aws.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2350" y="3720050"/>
            <a:ext cx="3277275" cy="1196078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5621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Private</a:t>
            </a:r>
            <a:r>
              <a:rPr spc="-120" dirty="0"/>
              <a:t> </a:t>
            </a:r>
            <a:r>
              <a:rPr spc="-75" dirty="0"/>
              <a:t>Registry</a:t>
            </a:r>
            <a:r>
              <a:rPr spc="-114" dirty="0"/>
              <a:t> </a:t>
            </a:r>
            <a:r>
              <a:rPr spc="-55" dirty="0"/>
              <a:t>for</a:t>
            </a:r>
            <a:r>
              <a:rPr spc="-114" dirty="0"/>
              <a:t> </a:t>
            </a:r>
            <a:r>
              <a:rPr spc="-40" dirty="0"/>
              <a:t>Module</a:t>
            </a:r>
            <a:r>
              <a:rPr spc="-114" dirty="0"/>
              <a:t> </a:t>
            </a:r>
            <a:r>
              <a:rPr spc="-80" dirty="0"/>
              <a:t>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825" y="881705"/>
            <a:ext cx="7945120" cy="276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also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private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registry,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Cloud.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Private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registry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strings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following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form: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&lt;HOSTNAME&gt;/&lt;NAMESPACE&gt;/&lt;NAME&gt;/&lt;PROVIDER&gt;.</a:t>
            </a:r>
            <a:endParaRPr sz="1800">
              <a:latin typeface="Times New Roman"/>
              <a:cs typeface="Times New Roman"/>
            </a:endParaRPr>
          </a:p>
          <a:p>
            <a:pPr marL="12700" marR="906780">
              <a:lnSpc>
                <a:spcPct val="2569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same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format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public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registry,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added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hostname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prefix.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While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fetching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having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required.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0750" y="3943250"/>
            <a:ext cx="3988874" cy="1107074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1257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666666"/>
                </a:solidFill>
              </a:rPr>
              <a:t>Important</a:t>
            </a:r>
            <a:r>
              <a:rPr sz="4800" spc="-195" dirty="0">
                <a:solidFill>
                  <a:srgbClr val="666666"/>
                </a:solidFill>
              </a:rPr>
              <a:t> </a:t>
            </a:r>
            <a:r>
              <a:rPr sz="4800" spc="-100" dirty="0">
                <a:solidFill>
                  <a:srgbClr val="666666"/>
                </a:solidFill>
              </a:rPr>
              <a:t>Pointers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80" dirty="0">
                <a:solidFill>
                  <a:srgbClr val="666666"/>
                </a:solidFill>
              </a:rPr>
              <a:t>for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50" dirty="0">
                <a:solidFill>
                  <a:srgbClr val="666666"/>
                </a:solidFill>
              </a:rPr>
              <a:t>Exams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90" dirty="0">
                <a:solidFill>
                  <a:srgbClr val="666666"/>
                </a:solidFill>
              </a:rPr>
              <a:t>-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50" dirty="0">
                <a:solidFill>
                  <a:srgbClr val="666666"/>
                </a:solidFill>
              </a:rPr>
              <a:t>3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040680" y="3088651"/>
            <a:ext cx="2439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Let’s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get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Certified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9055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10" dirty="0"/>
              <a:t>Functions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174" y="910806"/>
            <a:ext cx="821372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language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includes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number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built-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functions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transform 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combine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values.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874" y="1913725"/>
            <a:ext cx="162941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&gt;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max(5,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12,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9)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2374" y="2199475"/>
            <a:ext cx="217804" cy="213360"/>
          </a:xfrm>
          <a:custGeom>
            <a:avLst/>
            <a:gdLst/>
            <a:ahLst/>
            <a:cxnLst/>
            <a:rect l="l" t="t" r="r" b="b"/>
            <a:pathLst>
              <a:path w="217804" h="213360">
                <a:moveTo>
                  <a:pt x="217205" y="213360"/>
                </a:moveTo>
                <a:lnTo>
                  <a:pt x="0" y="213360"/>
                </a:lnTo>
                <a:lnTo>
                  <a:pt x="0" y="0"/>
                </a:lnTo>
                <a:lnTo>
                  <a:pt x="217205" y="0"/>
                </a:lnTo>
                <a:lnTo>
                  <a:pt x="217205" y="21336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9174" y="2179663"/>
            <a:ext cx="7976234" cy="1783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12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language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does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support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user-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defined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functions,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functions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built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language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available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aware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basic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functions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element,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lookup.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43" y="113685"/>
            <a:ext cx="33547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Count</a:t>
            </a:r>
            <a:r>
              <a:rPr spc="-135" dirty="0"/>
              <a:t> </a:t>
            </a:r>
            <a:r>
              <a:rPr spc="-10" dirty="0"/>
              <a:t>and</a:t>
            </a:r>
            <a:r>
              <a:rPr spc="-130" dirty="0"/>
              <a:t> </a:t>
            </a:r>
            <a:r>
              <a:rPr spc="65" dirty="0"/>
              <a:t>Count</a:t>
            </a:r>
            <a:r>
              <a:rPr spc="-135" dirty="0"/>
              <a:t> </a:t>
            </a:r>
            <a:r>
              <a:rPr spc="-35" dirty="0"/>
              <a:t>Index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310245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52425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count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parameter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simplify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configurations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let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scale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by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simply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incrementing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number.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blocks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where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count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set,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additional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count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(count.index)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available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expressions,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modify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each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instance.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0275" y="2979774"/>
            <a:ext cx="4314275" cy="1491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7336" y="58801"/>
            <a:ext cx="3416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Find</a:t>
            </a:r>
            <a:r>
              <a:rPr spc="-120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spc="-95" dirty="0"/>
              <a:t>Issue</a:t>
            </a:r>
            <a:r>
              <a:rPr spc="-120" dirty="0"/>
              <a:t> </a:t>
            </a:r>
            <a:r>
              <a:rPr spc="-185" dirty="0"/>
              <a:t>-</a:t>
            </a:r>
            <a:r>
              <a:rPr spc="-120" dirty="0"/>
              <a:t> </a:t>
            </a:r>
            <a:r>
              <a:rPr spc="-114" dirty="0"/>
              <a:t>Use-</a:t>
            </a:r>
            <a:r>
              <a:rPr spc="-65" dirty="0"/>
              <a:t>Case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174" y="910806"/>
            <a:ext cx="808545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expect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use-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case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find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removed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as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part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best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practice.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874" y="1913725"/>
            <a:ext cx="119507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terraform</a:t>
            </a:r>
            <a:r>
              <a:rPr sz="1400" spc="-4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333333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874" y="2199475"/>
            <a:ext cx="1737995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213360">
              <a:lnSpc>
                <a:spcPts val="1625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backend</a:t>
            </a:r>
            <a:r>
              <a:rPr sz="1400" spc="114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DD1144"/>
                </a:solidFill>
                <a:latin typeface="Courier New"/>
                <a:cs typeface="Courier New"/>
              </a:rPr>
              <a:t>"s3"</a:t>
            </a:r>
            <a:r>
              <a:rPr sz="1400" spc="40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333333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874" y="2485225"/>
            <a:ext cx="2496185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25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bucket</a:t>
            </a:r>
            <a:r>
              <a:rPr sz="1400" spc="15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spc="-10" dirty="0">
                <a:solidFill>
                  <a:srgbClr val="DD1144"/>
                </a:solidFill>
                <a:latin typeface="Courier New"/>
                <a:cs typeface="Courier New"/>
              </a:rPr>
              <a:t>"mybucket"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1874" y="2770974"/>
            <a:ext cx="3147695" cy="213360"/>
          </a:xfrm>
          <a:custGeom>
            <a:avLst/>
            <a:gdLst/>
            <a:ahLst/>
            <a:cxnLst/>
            <a:rect l="l" t="t" r="r" b="b"/>
            <a:pathLst>
              <a:path w="3147695" h="213360">
                <a:moveTo>
                  <a:pt x="3147512" y="213360"/>
                </a:moveTo>
                <a:lnTo>
                  <a:pt x="0" y="213360"/>
                </a:lnTo>
                <a:lnTo>
                  <a:pt x="0" y="0"/>
                </a:lnTo>
                <a:lnTo>
                  <a:pt x="3147512" y="0"/>
                </a:lnTo>
                <a:lnTo>
                  <a:pt x="3147512" y="21336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8594" y="2751162"/>
            <a:ext cx="27031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67715" algn="l"/>
              </a:tabLst>
            </a:pP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key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	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spc="-10" dirty="0">
                <a:solidFill>
                  <a:srgbClr val="DD1144"/>
                </a:solidFill>
                <a:latin typeface="Courier New"/>
                <a:cs typeface="Courier New"/>
              </a:rPr>
              <a:t>"path/to/my/key"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1874" y="3056725"/>
            <a:ext cx="260477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25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region</a:t>
            </a:r>
            <a:r>
              <a:rPr sz="1400" spc="16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20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D1144"/>
                </a:solidFill>
                <a:latin typeface="Courier New"/>
                <a:cs typeface="Courier New"/>
              </a:rPr>
              <a:t>"us-east-</a:t>
            </a:r>
            <a:r>
              <a:rPr sz="1400" spc="-25" dirty="0">
                <a:solidFill>
                  <a:srgbClr val="DD1144"/>
                </a:solidFill>
                <a:latin typeface="Courier New"/>
                <a:cs typeface="Courier New"/>
              </a:rPr>
              <a:t>1"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1874" y="3342475"/>
            <a:ext cx="228092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25"/>
              </a:lnSpc>
            </a:pPr>
            <a:r>
              <a:rPr sz="1400" dirty="0">
                <a:solidFill>
                  <a:srgbClr val="DD1144"/>
                </a:solidFill>
                <a:latin typeface="Courier New"/>
                <a:cs typeface="Courier New"/>
              </a:rPr>
              <a:t>access_key</a:t>
            </a:r>
            <a:r>
              <a:rPr sz="1400" spc="-30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DD1144"/>
                </a:solidFill>
                <a:latin typeface="Courier New"/>
                <a:cs typeface="Courier New"/>
              </a:rPr>
              <a:t>=</a:t>
            </a:r>
            <a:r>
              <a:rPr sz="1400" spc="-25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400" spc="-20" dirty="0">
                <a:solidFill>
                  <a:srgbClr val="DD1144"/>
                </a:solidFill>
                <a:latin typeface="Courier New"/>
                <a:cs typeface="Courier New"/>
              </a:rPr>
              <a:t>1234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874" y="3628225"/>
            <a:ext cx="293243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ts val="1625"/>
              </a:lnSpc>
            </a:pPr>
            <a:r>
              <a:rPr sz="1400" dirty="0">
                <a:solidFill>
                  <a:srgbClr val="DD1144"/>
                </a:solidFill>
                <a:latin typeface="Courier New"/>
                <a:cs typeface="Courier New"/>
              </a:rPr>
              <a:t>aecret_key</a:t>
            </a:r>
            <a:r>
              <a:rPr sz="1400" spc="-30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DD1144"/>
                </a:solidFill>
                <a:latin typeface="Courier New"/>
                <a:cs typeface="Courier New"/>
              </a:rPr>
              <a:t>=</a:t>
            </a:r>
            <a:r>
              <a:rPr sz="1400" spc="-25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D1144"/>
                </a:solidFill>
                <a:latin typeface="Courier New"/>
                <a:cs typeface="Courier New"/>
              </a:rPr>
              <a:t>1234567890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874" y="3913975"/>
            <a:ext cx="32639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 marL="213360">
              <a:lnSpc>
                <a:spcPts val="1625"/>
              </a:lnSpc>
            </a:pPr>
            <a:r>
              <a:rPr sz="1400" spc="-50" dirty="0">
                <a:solidFill>
                  <a:srgbClr val="333333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2374" y="4199725"/>
            <a:ext cx="135890" cy="21336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50" dirty="0">
                <a:solidFill>
                  <a:srgbClr val="333333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3184" y="113685"/>
            <a:ext cx="2186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40" dirty="0"/>
              <a:t>Lock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22325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supported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backend,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lock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operations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could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write state.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925" y="2662181"/>
            <a:ext cx="7657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has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force-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unlock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manually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unlock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unlocking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failed.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172335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93C47D"/>
                </a:solidFill>
              </a:rPr>
              <a:t>Learning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55" dirty="0">
                <a:solidFill>
                  <a:srgbClr val="93C47D"/>
                </a:solidFill>
              </a:rPr>
              <a:t>for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140" dirty="0">
                <a:solidFill>
                  <a:srgbClr val="93C47D"/>
                </a:solidFill>
              </a:rPr>
              <a:t>Todays’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Video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2850" y="1109031"/>
            <a:ext cx="7661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needs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access</a:t>
            </a:r>
            <a:r>
              <a:rPr sz="1800" spc="-20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credentials</a:t>
            </a:r>
            <a:r>
              <a:rPr sz="1800" spc="-15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relevant</a:t>
            </a:r>
            <a:r>
              <a:rPr sz="1800" spc="-15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permissions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environments.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3362" y="2651287"/>
            <a:ext cx="1652270" cy="734060"/>
            <a:chOff x="653362" y="2651287"/>
            <a:chExt cx="1652270" cy="734060"/>
          </a:xfrm>
        </p:grpSpPr>
        <p:sp>
          <p:nvSpPr>
            <p:cNvPr id="6" name="object 6"/>
            <p:cNvSpPr/>
            <p:nvPr/>
          </p:nvSpPr>
          <p:spPr>
            <a:xfrm>
              <a:off x="658124" y="2656050"/>
              <a:ext cx="1642745" cy="724535"/>
            </a:xfrm>
            <a:custGeom>
              <a:avLst/>
              <a:gdLst/>
              <a:ahLst/>
              <a:cxnLst/>
              <a:rect l="l" t="t" r="r" b="b"/>
              <a:pathLst>
                <a:path w="1642745" h="724535">
                  <a:moveTo>
                    <a:pt x="1521497" y="724199"/>
                  </a:moveTo>
                  <a:lnTo>
                    <a:pt x="120702" y="724199"/>
                  </a:lnTo>
                  <a:lnTo>
                    <a:pt x="73719" y="714714"/>
                  </a:lnTo>
                  <a:lnTo>
                    <a:pt x="35352" y="688847"/>
                  </a:lnTo>
                  <a:lnTo>
                    <a:pt x="9485" y="650480"/>
                  </a:lnTo>
                  <a:lnTo>
                    <a:pt x="0" y="603497"/>
                  </a:lnTo>
                  <a:lnTo>
                    <a:pt x="0" y="120702"/>
                  </a:lnTo>
                  <a:lnTo>
                    <a:pt x="9485" y="73719"/>
                  </a:lnTo>
                  <a:lnTo>
                    <a:pt x="35352" y="35352"/>
                  </a:lnTo>
                  <a:lnTo>
                    <a:pt x="73719" y="9485"/>
                  </a:lnTo>
                  <a:lnTo>
                    <a:pt x="120702" y="0"/>
                  </a:lnTo>
                  <a:lnTo>
                    <a:pt x="1521497" y="0"/>
                  </a:lnTo>
                  <a:lnTo>
                    <a:pt x="1567688" y="9187"/>
                  </a:lnTo>
                  <a:lnTo>
                    <a:pt x="1606846" y="35352"/>
                  </a:lnTo>
                  <a:lnTo>
                    <a:pt x="1633012" y="74511"/>
                  </a:lnTo>
                  <a:lnTo>
                    <a:pt x="1642199" y="120702"/>
                  </a:lnTo>
                  <a:lnTo>
                    <a:pt x="1642199" y="603497"/>
                  </a:lnTo>
                  <a:lnTo>
                    <a:pt x="1632714" y="650480"/>
                  </a:lnTo>
                  <a:lnTo>
                    <a:pt x="1606847" y="688847"/>
                  </a:lnTo>
                  <a:lnTo>
                    <a:pt x="1568480" y="714714"/>
                  </a:lnTo>
                  <a:lnTo>
                    <a:pt x="1521497" y="7241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8124" y="2656050"/>
              <a:ext cx="1642745" cy="724535"/>
            </a:xfrm>
            <a:custGeom>
              <a:avLst/>
              <a:gdLst/>
              <a:ahLst/>
              <a:cxnLst/>
              <a:rect l="l" t="t" r="r" b="b"/>
              <a:pathLst>
                <a:path w="1642745" h="724535">
                  <a:moveTo>
                    <a:pt x="0" y="120702"/>
                  </a:moveTo>
                  <a:lnTo>
                    <a:pt x="9485" y="73719"/>
                  </a:lnTo>
                  <a:lnTo>
                    <a:pt x="35352" y="35352"/>
                  </a:lnTo>
                  <a:lnTo>
                    <a:pt x="73719" y="9485"/>
                  </a:lnTo>
                  <a:lnTo>
                    <a:pt x="120702" y="0"/>
                  </a:lnTo>
                  <a:lnTo>
                    <a:pt x="1521497" y="0"/>
                  </a:lnTo>
                  <a:lnTo>
                    <a:pt x="1567688" y="9187"/>
                  </a:lnTo>
                  <a:lnTo>
                    <a:pt x="1606846" y="35352"/>
                  </a:lnTo>
                  <a:lnTo>
                    <a:pt x="1633012" y="74511"/>
                  </a:lnTo>
                  <a:lnTo>
                    <a:pt x="1642199" y="120702"/>
                  </a:lnTo>
                  <a:lnTo>
                    <a:pt x="1642199" y="603497"/>
                  </a:lnTo>
                  <a:lnTo>
                    <a:pt x="1632714" y="650480"/>
                  </a:lnTo>
                  <a:lnTo>
                    <a:pt x="1606847" y="688847"/>
                  </a:lnTo>
                  <a:lnTo>
                    <a:pt x="1568480" y="714714"/>
                  </a:lnTo>
                  <a:lnTo>
                    <a:pt x="1521497" y="724199"/>
                  </a:lnTo>
                  <a:lnTo>
                    <a:pt x="120702" y="724199"/>
                  </a:lnTo>
                  <a:lnTo>
                    <a:pt x="73719" y="714714"/>
                  </a:lnTo>
                  <a:lnTo>
                    <a:pt x="35352" y="688847"/>
                  </a:lnTo>
                  <a:lnTo>
                    <a:pt x="9485" y="650480"/>
                  </a:lnTo>
                  <a:lnTo>
                    <a:pt x="0" y="603497"/>
                  </a:lnTo>
                  <a:lnTo>
                    <a:pt x="0" y="12070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62728" y="2893563"/>
            <a:ext cx="786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Terraform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96950" y="2732775"/>
            <a:ext cx="1830070" cy="31115"/>
            <a:chOff x="2796950" y="2732775"/>
            <a:chExt cx="1830070" cy="31115"/>
          </a:xfrm>
        </p:grpSpPr>
        <p:sp>
          <p:nvSpPr>
            <p:cNvPr id="10" name="object 10"/>
            <p:cNvSpPr/>
            <p:nvPr/>
          </p:nvSpPr>
          <p:spPr>
            <a:xfrm>
              <a:off x="2796950" y="2748250"/>
              <a:ext cx="1806575" cy="0"/>
            </a:xfrm>
            <a:custGeom>
              <a:avLst/>
              <a:gdLst/>
              <a:ahLst/>
              <a:cxnLst/>
              <a:rect l="l" t="t" r="r" b="b"/>
              <a:pathLst>
                <a:path w="1806575">
                  <a:moveTo>
                    <a:pt x="0" y="0"/>
                  </a:moveTo>
                  <a:lnTo>
                    <a:pt x="18063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92595" y="27375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92595" y="27375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18937" y="4116462"/>
          <a:ext cx="2065020" cy="760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5060"/>
                <a:gridCol w="949960"/>
              </a:tblGrid>
              <a:tr h="380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username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password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80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Bob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pwd928#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560075" y="3430874"/>
            <a:ext cx="31115" cy="389255"/>
            <a:chOff x="1560075" y="3430874"/>
            <a:chExt cx="31115" cy="389255"/>
          </a:xfrm>
        </p:grpSpPr>
        <p:sp>
          <p:nvSpPr>
            <p:cNvPr id="15" name="object 15"/>
            <p:cNvSpPr/>
            <p:nvPr/>
          </p:nvSpPr>
          <p:spPr>
            <a:xfrm>
              <a:off x="1575550" y="3454355"/>
              <a:ext cx="0" cy="342265"/>
            </a:xfrm>
            <a:custGeom>
              <a:avLst/>
              <a:gdLst/>
              <a:ahLst/>
              <a:cxnLst/>
              <a:rect l="l" t="t" r="r" b="b"/>
              <a:pathLst>
                <a:path h="342264">
                  <a:moveTo>
                    <a:pt x="0" y="0"/>
                  </a:moveTo>
                  <a:lnTo>
                    <a:pt x="0" y="341813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64838" y="3435636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5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64838" y="3435636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5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64838" y="3785457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5">
                  <a:moveTo>
                    <a:pt x="10711" y="29430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64838" y="3785457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5">
                  <a:moveTo>
                    <a:pt x="10711" y="10711"/>
                  </a:moveTo>
                  <a:lnTo>
                    <a:pt x="0" y="0"/>
                  </a:lnTo>
                  <a:lnTo>
                    <a:pt x="10711" y="29430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853662" y="2362537"/>
            <a:ext cx="2534285" cy="1516380"/>
            <a:chOff x="4853662" y="2362537"/>
            <a:chExt cx="2534285" cy="1516380"/>
          </a:xfrm>
        </p:grpSpPr>
        <p:sp>
          <p:nvSpPr>
            <p:cNvPr id="21" name="object 21"/>
            <p:cNvSpPr/>
            <p:nvPr/>
          </p:nvSpPr>
          <p:spPr>
            <a:xfrm>
              <a:off x="4858425" y="2367300"/>
              <a:ext cx="2524760" cy="1506855"/>
            </a:xfrm>
            <a:custGeom>
              <a:avLst/>
              <a:gdLst/>
              <a:ahLst/>
              <a:cxnLst/>
              <a:rect l="l" t="t" r="r" b="b"/>
              <a:pathLst>
                <a:path w="2524759" h="1506854">
                  <a:moveTo>
                    <a:pt x="0" y="0"/>
                  </a:moveTo>
                  <a:lnTo>
                    <a:pt x="2524199" y="0"/>
                  </a:lnTo>
                  <a:lnTo>
                    <a:pt x="2524199" y="1506299"/>
                  </a:lnTo>
                  <a:lnTo>
                    <a:pt x="0" y="1506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8425" y="2367302"/>
              <a:ext cx="312149" cy="3171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1725" y="2761000"/>
              <a:ext cx="619249" cy="61924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294150" y="3371163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669037" y="3289775"/>
            <a:ext cx="1830070" cy="31115"/>
            <a:chOff x="2669037" y="3289775"/>
            <a:chExt cx="1830070" cy="31115"/>
          </a:xfrm>
        </p:grpSpPr>
        <p:sp>
          <p:nvSpPr>
            <p:cNvPr id="26" name="object 26"/>
            <p:cNvSpPr/>
            <p:nvPr/>
          </p:nvSpPr>
          <p:spPr>
            <a:xfrm>
              <a:off x="2692517" y="3305249"/>
              <a:ext cx="1806575" cy="0"/>
            </a:xfrm>
            <a:custGeom>
              <a:avLst/>
              <a:gdLst/>
              <a:ahLst/>
              <a:cxnLst/>
              <a:rect l="l" t="t" r="r" b="b"/>
              <a:pathLst>
                <a:path w="1806575">
                  <a:moveTo>
                    <a:pt x="0" y="0"/>
                  </a:moveTo>
                  <a:lnTo>
                    <a:pt x="18063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73799" y="32945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73799" y="32945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927724" y="2329013"/>
            <a:ext cx="1507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76454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Use-Case</a:t>
            </a:r>
            <a:r>
              <a:rPr spc="-120" dirty="0"/>
              <a:t> </a:t>
            </a:r>
            <a:r>
              <a:rPr spc="-185" dirty="0"/>
              <a:t>-</a:t>
            </a:r>
            <a:r>
              <a:rPr spc="-114" dirty="0"/>
              <a:t> </a:t>
            </a:r>
            <a:r>
              <a:rPr spc="-80" dirty="0"/>
              <a:t>Resources</a:t>
            </a:r>
            <a:r>
              <a:rPr spc="-114" dirty="0"/>
              <a:t> </a:t>
            </a:r>
            <a:r>
              <a:rPr spc="-55" dirty="0"/>
              <a:t>Deleted</a:t>
            </a:r>
            <a:r>
              <a:rPr spc="-114" dirty="0"/>
              <a:t> </a:t>
            </a:r>
            <a:r>
              <a:rPr spc="80" dirty="0"/>
              <a:t>Out</a:t>
            </a:r>
            <a:r>
              <a:rPr spc="-120" dirty="0"/>
              <a:t> </a:t>
            </a:r>
            <a:r>
              <a:rPr spc="-45" dirty="0"/>
              <a:t>of</a:t>
            </a:r>
            <a:r>
              <a:rPr spc="-114" dirty="0"/>
              <a:t> </a:t>
            </a:r>
            <a:r>
              <a:rPr spc="-35" dirty="0"/>
              <a:t>Terraform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32104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created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instance.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Someone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modified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manually.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will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happen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yet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again?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925" y="2309756"/>
            <a:ext cx="8329930" cy="2261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3905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</a:tabLst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Someone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has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changed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t2.micro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t2.large?</a:t>
            </a:r>
            <a:endParaRPr sz="1800">
              <a:latin typeface="Times New Roman"/>
              <a:cs typeface="Times New Roman"/>
            </a:endParaRPr>
          </a:p>
          <a:p>
            <a:pPr marL="469265" indent="-39052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69265" algn="l"/>
              </a:tabLst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Someone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terminated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instance.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Answer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1.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Terraform’s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current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t2.large,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desired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t2.micro.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try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change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back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t2.micro.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Answer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2.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create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new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instance.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4515" y="113685"/>
            <a:ext cx="2143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Resource</a:t>
            </a:r>
            <a:r>
              <a:rPr spc="-105" dirty="0"/>
              <a:t> </a:t>
            </a:r>
            <a:r>
              <a:rPr spc="-90" dirty="0"/>
              <a:t>Block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7969250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46685">
              <a:lnSpc>
                <a:spcPct val="100699"/>
              </a:lnSpc>
              <a:spcBef>
                <a:spcPts val="85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describes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objects,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virtual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networks, compute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instances,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higher-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level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components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records.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declares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given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("aws_instance")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given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local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name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("web").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5100" y="3020700"/>
            <a:ext cx="3827849" cy="14150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1145" y="58801"/>
            <a:ext cx="1127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Sentinel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9125" y="807956"/>
            <a:ext cx="8074025" cy="22618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Sentinel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embedded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policy-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as-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code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framework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integrated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HashiCorp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Enterprise products.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various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use-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cases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like: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Verify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EC2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instance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has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tags.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Verify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bucket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encryption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enabled.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7457" y="3580734"/>
            <a:ext cx="1855470" cy="806450"/>
            <a:chOff x="407457" y="3580734"/>
            <a:chExt cx="1855470" cy="806450"/>
          </a:xfrm>
        </p:grpSpPr>
        <p:sp>
          <p:nvSpPr>
            <p:cNvPr id="8" name="object 8"/>
            <p:cNvSpPr/>
            <p:nvPr/>
          </p:nvSpPr>
          <p:spPr>
            <a:xfrm>
              <a:off x="412219" y="3585497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1712847" y="796499"/>
                  </a:move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1"/>
                  </a:lnTo>
                  <a:lnTo>
                    <a:pt x="1835494" y="81950"/>
                  </a:lnTo>
                  <a:lnTo>
                    <a:pt x="1845600" y="132752"/>
                  </a:lnTo>
                  <a:lnTo>
                    <a:pt x="1845600" y="663747"/>
                  </a:lnTo>
                  <a:lnTo>
                    <a:pt x="1838832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2219" y="3585497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0" y="132752"/>
                  </a:move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1"/>
                  </a:lnTo>
                  <a:lnTo>
                    <a:pt x="1835494" y="81950"/>
                  </a:lnTo>
                  <a:lnTo>
                    <a:pt x="1845600" y="132752"/>
                  </a:lnTo>
                  <a:lnTo>
                    <a:pt x="1845600" y="663747"/>
                  </a:lnTo>
                  <a:lnTo>
                    <a:pt x="1838832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1878" y="3859160"/>
            <a:ext cx="1132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terraform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plan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86181" y="3580734"/>
            <a:ext cx="1855470" cy="806450"/>
            <a:chOff x="3286181" y="3580734"/>
            <a:chExt cx="1855470" cy="806450"/>
          </a:xfrm>
        </p:grpSpPr>
        <p:sp>
          <p:nvSpPr>
            <p:cNvPr id="12" name="object 12"/>
            <p:cNvSpPr/>
            <p:nvPr/>
          </p:nvSpPr>
          <p:spPr>
            <a:xfrm>
              <a:off x="3290944" y="3585497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1712847" y="796499"/>
                  </a:move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1"/>
                  </a:lnTo>
                  <a:lnTo>
                    <a:pt x="1835494" y="81950"/>
                  </a:lnTo>
                  <a:lnTo>
                    <a:pt x="1845599" y="132752"/>
                  </a:lnTo>
                  <a:lnTo>
                    <a:pt x="1845599" y="663747"/>
                  </a:lnTo>
                  <a:lnTo>
                    <a:pt x="1838832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90944" y="3585497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0" y="132752"/>
                  </a:move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1"/>
                  </a:lnTo>
                  <a:lnTo>
                    <a:pt x="1835494" y="81950"/>
                  </a:lnTo>
                  <a:lnTo>
                    <a:pt x="1845599" y="132752"/>
                  </a:lnTo>
                  <a:lnTo>
                    <a:pt x="1845599" y="663747"/>
                  </a:lnTo>
                  <a:lnTo>
                    <a:pt x="1838832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50603" y="3859160"/>
            <a:ext cx="1240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sentinel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checks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52482" y="3573860"/>
            <a:ext cx="1855470" cy="806450"/>
            <a:chOff x="6052482" y="3573860"/>
            <a:chExt cx="1855470" cy="806450"/>
          </a:xfrm>
        </p:grpSpPr>
        <p:sp>
          <p:nvSpPr>
            <p:cNvPr id="16" name="object 16"/>
            <p:cNvSpPr/>
            <p:nvPr/>
          </p:nvSpPr>
          <p:spPr>
            <a:xfrm>
              <a:off x="6057244" y="3578622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1712847" y="796499"/>
                  </a:move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2"/>
                  </a:lnTo>
                  <a:lnTo>
                    <a:pt x="1835494" y="81950"/>
                  </a:lnTo>
                  <a:lnTo>
                    <a:pt x="1845599" y="132752"/>
                  </a:lnTo>
                  <a:lnTo>
                    <a:pt x="1845599" y="663747"/>
                  </a:lnTo>
                  <a:lnTo>
                    <a:pt x="1838832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57244" y="3578622"/>
              <a:ext cx="1845945" cy="796925"/>
            </a:xfrm>
            <a:custGeom>
              <a:avLst/>
              <a:gdLst/>
              <a:ahLst/>
              <a:cxnLst/>
              <a:rect l="l" t="t" r="r" b="b"/>
              <a:pathLst>
                <a:path w="1845945" h="796925">
                  <a:moveTo>
                    <a:pt x="0" y="132752"/>
                  </a:moveTo>
                  <a:lnTo>
                    <a:pt x="6767" y="90792"/>
                  </a:lnTo>
                  <a:lnTo>
                    <a:pt x="25613" y="54350"/>
                  </a:lnTo>
                  <a:lnTo>
                    <a:pt x="54350" y="25613"/>
                  </a:lnTo>
                  <a:lnTo>
                    <a:pt x="90792" y="6767"/>
                  </a:lnTo>
                  <a:lnTo>
                    <a:pt x="132752" y="0"/>
                  </a:lnTo>
                  <a:lnTo>
                    <a:pt x="1712847" y="0"/>
                  </a:lnTo>
                  <a:lnTo>
                    <a:pt x="1763649" y="10105"/>
                  </a:lnTo>
                  <a:lnTo>
                    <a:pt x="1806717" y="38882"/>
                  </a:lnTo>
                  <a:lnTo>
                    <a:pt x="1835494" y="81950"/>
                  </a:lnTo>
                  <a:lnTo>
                    <a:pt x="1845599" y="132752"/>
                  </a:lnTo>
                  <a:lnTo>
                    <a:pt x="1845599" y="663747"/>
                  </a:lnTo>
                  <a:lnTo>
                    <a:pt x="1838832" y="705707"/>
                  </a:lnTo>
                  <a:lnTo>
                    <a:pt x="1819986" y="742149"/>
                  </a:lnTo>
                  <a:lnTo>
                    <a:pt x="1791249" y="770886"/>
                  </a:lnTo>
                  <a:lnTo>
                    <a:pt x="1754807" y="789732"/>
                  </a:lnTo>
                  <a:lnTo>
                    <a:pt x="1712847" y="796499"/>
                  </a:lnTo>
                  <a:lnTo>
                    <a:pt x="132752" y="796499"/>
                  </a:lnTo>
                  <a:lnTo>
                    <a:pt x="90792" y="789732"/>
                  </a:lnTo>
                  <a:lnTo>
                    <a:pt x="54350" y="770886"/>
                  </a:lnTo>
                  <a:lnTo>
                    <a:pt x="25613" y="742149"/>
                  </a:lnTo>
                  <a:lnTo>
                    <a:pt x="6767" y="705707"/>
                  </a:lnTo>
                  <a:lnTo>
                    <a:pt x="0" y="663747"/>
                  </a:lnTo>
                  <a:lnTo>
                    <a:pt x="0" y="1327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16903" y="3852285"/>
            <a:ext cx="12211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terraform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apply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57819" y="3961698"/>
            <a:ext cx="3790315" cy="38100"/>
            <a:chOff x="2257819" y="3961698"/>
            <a:chExt cx="3790315" cy="38100"/>
          </a:xfrm>
        </p:grpSpPr>
        <p:sp>
          <p:nvSpPr>
            <p:cNvPr id="20" name="object 20"/>
            <p:cNvSpPr/>
            <p:nvPr/>
          </p:nvSpPr>
          <p:spPr>
            <a:xfrm>
              <a:off x="2257819" y="3983747"/>
              <a:ext cx="1000760" cy="0"/>
            </a:xfrm>
            <a:custGeom>
              <a:avLst/>
              <a:gdLst/>
              <a:ahLst/>
              <a:cxnLst/>
              <a:rect l="l" t="t" r="r" b="b"/>
              <a:pathLst>
                <a:path w="1000760">
                  <a:moveTo>
                    <a:pt x="0" y="0"/>
                  </a:moveTo>
                  <a:lnTo>
                    <a:pt x="10005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47664" y="397303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7664" y="397303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36544" y="3977091"/>
              <a:ext cx="888365" cy="6985"/>
            </a:xfrm>
            <a:custGeom>
              <a:avLst/>
              <a:gdLst/>
              <a:ahLst/>
              <a:cxnLst/>
              <a:rect l="l" t="t" r="r" b="b"/>
              <a:pathLst>
                <a:path w="888364" h="6985">
                  <a:moveTo>
                    <a:pt x="0" y="6655"/>
                  </a:moveTo>
                  <a:lnTo>
                    <a:pt x="8880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13811" y="39664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60" y="21422"/>
                  </a:moveTo>
                  <a:lnTo>
                    <a:pt x="10791" y="10630"/>
                  </a:lnTo>
                  <a:lnTo>
                    <a:pt x="0" y="0"/>
                  </a:lnTo>
                  <a:lnTo>
                    <a:pt x="29509" y="10490"/>
                  </a:lnTo>
                  <a:lnTo>
                    <a:pt x="16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13811" y="396646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91" y="10630"/>
                  </a:moveTo>
                  <a:lnTo>
                    <a:pt x="160" y="21422"/>
                  </a:lnTo>
                  <a:lnTo>
                    <a:pt x="29509" y="10490"/>
                  </a:lnTo>
                  <a:lnTo>
                    <a:pt x="0" y="0"/>
                  </a:lnTo>
                  <a:lnTo>
                    <a:pt x="10791" y="1063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2034" y="113685"/>
            <a:ext cx="3589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Sensitive</a:t>
            </a:r>
            <a:r>
              <a:rPr spc="-135" dirty="0"/>
              <a:t> </a:t>
            </a:r>
            <a:r>
              <a:rPr spc="-10" dirty="0"/>
              <a:t>Data</a:t>
            </a:r>
            <a:r>
              <a:rPr spc="-130" dirty="0"/>
              <a:t> </a:t>
            </a:r>
            <a:r>
              <a:rPr dirty="0"/>
              <a:t>in</a:t>
            </a:r>
            <a:r>
              <a:rPr spc="-135" dirty="0"/>
              <a:t> </a:t>
            </a:r>
            <a:r>
              <a:rPr spc="-70" dirty="0"/>
              <a:t>State</a:t>
            </a:r>
            <a:r>
              <a:rPr spc="-130" dirty="0"/>
              <a:t> </a:t>
            </a:r>
            <a:r>
              <a:rPr spc="-90" dirty="0"/>
              <a:t>File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20155"/>
            <a:ext cx="8271509" cy="31667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7432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manage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sensitive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(like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database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passwords,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passwords,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or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private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keys),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treat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itself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sensitive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45" dirty="0">
                <a:solidFill>
                  <a:srgbClr val="1155CC"/>
                </a:solidFill>
                <a:latin typeface="Times New Roman"/>
                <a:cs typeface="Times New Roman"/>
              </a:rPr>
              <a:t>Approaches</a:t>
            </a:r>
            <a:r>
              <a:rPr sz="1800" spc="-8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155CC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1155CC"/>
                </a:solidFill>
                <a:latin typeface="Times New Roman"/>
                <a:cs typeface="Times New Roman"/>
              </a:rPr>
              <a:t>such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1155CC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scenario: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always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encrypts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protects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TLS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transit.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Terraform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also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knows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identity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requesting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maintains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history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 changes.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backend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supports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encryption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encrypt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option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enabled.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62433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Dealing</a:t>
            </a:r>
            <a:r>
              <a:rPr spc="-125" dirty="0"/>
              <a:t> </a:t>
            </a:r>
            <a:r>
              <a:rPr spc="-25" dirty="0"/>
              <a:t>with</a:t>
            </a:r>
            <a:r>
              <a:rPr spc="-120" dirty="0"/>
              <a:t> </a:t>
            </a:r>
            <a:r>
              <a:rPr spc="-60" dirty="0"/>
              <a:t>Credentials</a:t>
            </a:r>
            <a:r>
              <a:rPr spc="-120" dirty="0"/>
              <a:t> </a:t>
            </a:r>
            <a:r>
              <a:rPr dirty="0"/>
              <a:t>in</a:t>
            </a:r>
            <a:r>
              <a:rPr spc="-120" dirty="0"/>
              <a:t> </a:t>
            </a:r>
            <a:r>
              <a:rPr spc="-10" dirty="0"/>
              <a:t>Config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1188406"/>
            <a:ext cx="8188325" cy="21856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Hard-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coding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credentials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recommended,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risks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secret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leakage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ever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committed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public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control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store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credentials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outside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81610">
              <a:lnSpc>
                <a:spcPct val="100699"/>
              </a:lnSpc>
            </a:pP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Storing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credentials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part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environment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also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much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better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approach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hard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coding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39192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Remote</a:t>
            </a:r>
            <a:r>
              <a:rPr spc="-114" dirty="0"/>
              <a:t> </a:t>
            </a:r>
            <a:r>
              <a:rPr spc="-85" dirty="0"/>
              <a:t>Backend</a:t>
            </a:r>
            <a:r>
              <a:rPr spc="-114" dirty="0"/>
              <a:t> </a:t>
            </a:r>
            <a:r>
              <a:rPr spc="-55" dirty="0"/>
              <a:t>for</a:t>
            </a:r>
            <a:r>
              <a:rPr spc="-114" dirty="0"/>
              <a:t> </a:t>
            </a:r>
            <a:r>
              <a:rPr spc="-75" dirty="0"/>
              <a:t>Terraform</a:t>
            </a:r>
            <a:r>
              <a:rPr spc="-110" dirty="0"/>
              <a:t> </a:t>
            </a:r>
            <a:r>
              <a:rPr spc="-10" dirty="0"/>
              <a:t>Cloud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8825" y="1328680"/>
            <a:ext cx="79648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backend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may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run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operations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Cloud.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825" y="2662181"/>
            <a:ext cx="84321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full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remote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operations,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operations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be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executed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Terraform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Cloud's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run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environment,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log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streaming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terminal.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45491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Miscellaneous</a:t>
            </a:r>
            <a:r>
              <a:rPr spc="-90" dirty="0"/>
              <a:t> </a:t>
            </a:r>
            <a:r>
              <a:rPr spc="-40" dirty="0"/>
              <a:t>Pointers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100" y="1150980"/>
            <a:ext cx="41198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does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require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go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prerequisite.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100" y="2208256"/>
            <a:ext cx="3541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works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well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Windows,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Linux,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MAC.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9100" y="3265530"/>
            <a:ext cx="300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Windows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Server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mandatory.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1257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666666"/>
                </a:solidFill>
              </a:rPr>
              <a:t>Important</a:t>
            </a:r>
            <a:r>
              <a:rPr sz="4800" spc="-195" dirty="0">
                <a:solidFill>
                  <a:srgbClr val="666666"/>
                </a:solidFill>
              </a:rPr>
              <a:t> </a:t>
            </a:r>
            <a:r>
              <a:rPr sz="4800" spc="-100" dirty="0">
                <a:solidFill>
                  <a:srgbClr val="666666"/>
                </a:solidFill>
              </a:rPr>
              <a:t>Pointers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80" dirty="0">
                <a:solidFill>
                  <a:srgbClr val="666666"/>
                </a:solidFill>
              </a:rPr>
              <a:t>for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50" dirty="0">
                <a:solidFill>
                  <a:srgbClr val="666666"/>
                </a:solidFill>
              </a:rPr>
              <a:t>Exams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90" dirty="0">
                <a:solidFill>
                  <a:srgbClr val="666666"/>
                </a:solidFill>
              </a:rPr>
              <a:t>-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50" dirty="0">
                <a:solidFill>
                  <a:srgbClr val="666666"/>
                </a:solidFill>
              </a:rPr>
              <a:t>4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040680" y="3088651"/>
            <a:ext cx="2439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Let’s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get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Certified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305054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20" dirty="0"/>
              <a:t>Graph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8300" y="873764"/>
            <a:ext cx="749427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33045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1155CC"/>
                </a:solidFill>
                <a:latin typeface="Times New Roman"/>
                <a:cs typeface="Times New Roman"/>
              </a:rPr>
              <a:t>graph</a:t>
            </a: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generate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visual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representation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either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execution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graph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60" dirty="0">
                <a:solidFill>
                  <a:srgbClr val="CC0000"/>
                </a:solidFill>
                <a:latin typeface="Times New Roman"/>
                <a:cs typeface="Times New Roman"/>
              </a:rPr>
              <a:t>DOT</a:t>
            </a:r>
            <a:r>
              <a:rPr sz="1800" spc="-6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CC0000"/>
                </a:solidFill>
                <a:latin typeface="Times New Roman"/>
                <a:cs typeface="Times New Roman"/>
              </a:rPr>
              <a:t>format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easily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converted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image.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775" y="2412813"/>
            <a:ext cx="3258399" cy="21755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2416" y="216106"/>
            <a:ext cx="2371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>
                <a:solidFill>
                  <a:srgbClr val="FF7900"/>
                </a:solidFill>
                <a:latin typeface="Times New Roman"/>
                <a:cs typeface="Times New Roman"/>
              </a:rPr>
              <a:t>Splat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FF7900"/>
                </a:solidFill>
                <a:latin typeface="Times New Roman"/>
                <a:cs typeface="Times New Roman"/>
              </a:rPr>
              <a:t>Expressions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5003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Splat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Expression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get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list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attributes.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800" y="2081908"/>
            <a:ext cx="3479682" cy="20687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954655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solidFill>
                  <a:srgbClr val="93C47D"/>
                </a:solidFill>
              </a:rPr>
              <a:t>Access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Credentials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800" y="1170430"/>
            <a:ext cx="7379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Depending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credentials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would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change.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58087" y="2226187"/>
          <a:ext cx="5562600" cy="2069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280"/>
                <a:gridCol w="3703320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Provider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Access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Credentials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AWS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Access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Keys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Secret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Keys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GitHub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Tokens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870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Kubernetes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Kubeconfig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file,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Credentials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Config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Digital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Ocean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Tokens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175" rIns="0" bIns="0" rtlCol="0">
            <a:spAutoFit/>
          </a:bodyPr>
          <a:lstStyle/>
          <a:p>
            <a:pPr marL="229235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75" dirty="0"/>
              <a:t>Terminologies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5749" y="3333750"/>
            <a:ext cx="4279999" cy="1114849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5887" y="1198525"/>
          <a:ext cx="7239000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9500"/>
                <a:gridCol w="3619500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aws_instance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Type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example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Local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name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resource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ami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Argument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Name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abc123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Argument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value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2298" y="113685"/>
            <a:ext cx="322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FF7900"/>
                </a:solidFill>
                <a:latin typeface="Times New Roman"/>
                <a:cs typeface="Times New Roman"/>
              </a:rPr>
              <a:t>Provider</a:t>
            </a:r>
            <a:r>
              <a:rPr sz="2800" spc="-10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7900"/>
                </a:solidFill>
                <a:latin typeface="Times New Roman"/>
                <a:cs typeface="Times New Roman"/>
              </a:rPr>
              <a:t>Configuration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7190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block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mandatory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953" y="2114662"/>
            <a:ext cx="2687799" cy="19275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8050" y="2171150"/>
            <a:ext cx="2940674" cy="18146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3809" y="113685"/>
            <a:ext cx="2545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9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65" dirty="0">
                <a:solidFill>
                  <a:srgbClr val="FF7900"/>
                </a:solidFill>
                <a:latin typeface="Times New Roman"/>
                <a:cs typeface="Times New Roman"/>
              </a:rPr>
              <a:t>Output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28992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extract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output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variable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 file.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450" y="2382849"/>
            <a:ext cx="7093173" cy="12717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9275" y="113685"/>
            <a:ext cx="2514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10" dirty="0"/>
              <a:t>Unlock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223250" cy="2690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supported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backend,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lock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operations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could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write state.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5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backends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supports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locking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functionality.</a:t>
            </a:r>
            <a:endParaRPr sz="1800">
              <a:latin typeface="Times New Roman"/>
              <a:cs typeface="Times New Roman"/>
            </a:endParaRPr>
          </a:p>
          <a:p>
            <a:pPr marL="12700" marR="570865">
              <a:lnSpc>
                <a:spcPct val="256900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has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force-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unlock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manually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unlock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unlocking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failed.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force-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unlock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LOCK_ID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 [DIR]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249805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Miscellaneous</a:t>
            </a:r>
            <a:r>
              <a:rPr spc="-105" dirty="0"/>
              <a:t> </a:t>
            </a:r>
            <a:r>
              <a:rPr spc="-65" dirty="0"/>
              <a:t>Pointers</a:t>
            </a:r>
            <a:r>
              <a:rPr spc="-105" dirty="0"/>
              <a:t> </a:t>
            </a:r>
            <a:r>
              <a:rPr spc="-185" dirty="0"/>
              <a:t>-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0575" y="835955"/>
            <a:ext cx="5582285" cy="3242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1155CC"/>
                </a:solidFill>
                <a:latin typeface="Times New Roman"/>
                <a:cs typeface="Times New Roman"/>
              </a:rPr>
              <a:t>There</a:t>
            </a:r>
            <a:r>
              <a:rPr sz="1800" spc="-7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1155CC"/>
                </a:solidFill>
                <a:latin typeface="Times New Roman"/>
                <a:cs typeface="Times New Roman"/>
              </a:rPr>
              <a:t>three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1155CC"/>
                </a:solidFill>
                <a:latin typeface="Times New Roman"/>
                <a:cs typeface="Times New Roman"/>
              </a:rPr>
              <a:t>primary</a:t>
            </a:r>
            <a:r>
              <a:rPr sz="1800" spc="-7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1155CC"/>
                </a:solidFill>
                <a:latin typeface="Times New Roman"/>
                <a:cs typeface="Times New Roman"/>
              </a:rPr>
              <a:t>benefits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1155CC"/>
                </a:solidFill>
                <a:latin typeface="Times New Roman"/>
                <a:cs typeface="Times New Roman"/>
              </a:rPr>
              <a:t>Infrastructure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1155CC"/>
                </a:solidFill>
                <a:latin typeface="Times New Roman"/>
                <a:cs typeface="Times New Roman"/>
              </a:rPr>
              <a:t>as</a:t>
            </a:r>
            <a:r>
              <a:rPr sz="1800" spc="-7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Code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tools:</a:t>
            </a:r>
            <a:endParaRPr sz="1800">
              <a:latin typeface="Times New Roman"/>
              <a:cs typeface="Times New Roman"/>
            </a:endParaRPr>
          </a:p>
          <a:p>
            <a:pPr marL="12700" marR="1836420">
              <a:lnSpc>
                <a:spcPct val="256900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Automation,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Versioning,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Reusability. </a:t>
            </a:r>
            <a:r>
              <a:rPr sz="1800" spc="-75" dirty="0">
                <a:solidFill>
                  <a:srgbClr val="A64D78"/>
                </a:solidFill>
                <a:latin typeface="Times New Roman"/>
                <a:cs typeface="Times New Roman"/>
              </a:rPr>
              <a:t>Various</a:t>
            </a:r>
            <a:r>
              <a:rPr sz="1800" spc="-85" dirty="0">
                <a:solidFill>
                  <a:srgbClr val="A64D78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A64D78"/>
                </a:solidFill>
                <a:latin typeface="Times New Roman"/>
                <a:cs typeface="Times New Roman"/>
              </a:rPr>
              <a:t>IAC</a:t>
            </a:r>
            <a:r>
              <a:rPr sz="1800" spc="-80" dirty="0">
                <a:solidFill>
                  <a:srgbClr val="A64D78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A64D78"/>
                </a:solidFill>
                <a:latin typeface="Times New Roman"/>
                <a:cs typeface="Times New Roman"/>
              </a:rPr>
              <a:t>Tools</a:t>
            </a:r>
            <a:r>
              <a:rPr sz="1800" spc="-85" dirty="0">
                <a:solidFill>
                  <a:srgbClr val="A64D78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A64D78"/>
                </a:solidFill>
                <a:latin typeface="Times New Roman"/>
                <a:cs typeface="Times New Roman"/>
              </a:rPr>
              <a:t>Available</a:t>
            </a:r>
            <a:r>
              <a:rPr sz="1800" spc="-80" dirty="0">
                <a:solidFill>
                  <a:srgbClr val="A64D78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4D78"/>
                </a:solidFill>
                <a:latin typeface="Times New Roman"/>
                <a:cs typeface="Times New Roman"/>
              </a:rPr>
              <a:t>in</a:t>
            </a:r>
            <a:r>
              <a:rPr sz="1800" spc="-85" dirty="0">
                <a:solidFill>
                  <a:srgbClr val="A64D78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4D78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A64D78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A64D78"/>
                </a:solidFill>
                <a:latin typeface="Times New Roman"/>
                <a:cs typeface="Times New Roman"/>
              </a:rPr>
              <a:t>market: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CloudFormation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Azure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Manager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Google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Deployment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Manager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249805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Miscellaneous</a:t>
            </a:r>
            <a:r>
              <a:rPr spc="-105" dirty="0"/>
              <a:t> </a:t>
            </a:r>
            <a:r>
              <a:rPr spc="-65" dirty="0"/>
              <a:t>Pointers</a:t>
            </a:r>
            <a:r>
              <a:rPr spc="-105" dirty="0"/>
              <a:t> </a:t>
            </a:r>
            <a:r>
              <a:rPr spc="-185" dirty="0"/>
              <a:t>-</a:t>
            </a:r>
            <a:r>
              <a:rPr spc="-105" dirty="0"/>
              <a:t> </a:t>
            </a:r>
            <a:r>
              <a:rPr spc="-50" dirty="0"/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7909559" cy="269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Sentinel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proactive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service.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Refresh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does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modify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modifies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file.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Slice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Function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part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string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function.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Others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join,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split,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chomp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part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22606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mandatory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include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argument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while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pulling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from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registry.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249805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Miscellaneous</a:t>
            </a:r>
            <a:r>
              <a:rPr spc="-105" dirty="0"/>
              <a:t> </a:t>
            </a:r>
            <a:r>
              <a:rPr spc="-65" dirty="0"/>
              <a:t>Pointers</a:t>
            </a:r>
            <a:r>
              <a:rPr spc="-105" dirty="0"/>
              <a:t> </a:t>
            </a:r>
            <a:r>
              <a:rPr spc="-185" dirty="0"/>
              <a:t>-</a:t>
            </a:r>
            <a:r>
              <a:rPr spc="-105" dirty="0"/>
              <a:t> </a:t>
            </a:r>
            <a:r>
              <a:rPr spc="-50" dirty="0"/>
              <a:t>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1328680"/>
            <a:ext cx="6824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Overuse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dynamic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blocks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make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hard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read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maintain.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925" y="2385956"/>
            <a:ext cx="818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can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change,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destroy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provision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cannot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import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resource.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318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Join</a:t>
            </a:r>
            <a:r>
              <a:rPr spc="-125" dirty="0"/>
              <a:t> </a:t>
            </a:r>
            <a:r>
              <a:rPr spc="-70" dirty="0"/>
              <a:t>us</a:t>
            </a:r>
            <a:r>
              <a:rPr spc="-125" dirty="0"/>
              <a:t> </a:t>
            </a:r>
            <a:r>
              <a:rPr dirty="0"/>
              <a:t>in</a:t>
            </a:r>
            <a:r>
              <a:rPr spc="-125" dirty="0"/>
              <a:t> </a:t>
            </a:r>
            <a:r>
              <a:rPr dirty="0"/>
              <a:t>our</a:t>
            </a:r>
            <a:r>
              <a:rPr spc="-125" dirty="0"/>
              <a:t> </a:t>
            </a:r>
            <a:r>
              <a:rPr spc="-30" dirty="0"/>
              <a:t>Adventure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5551" y="1216182"/>
            <a:ext cx="753165" cy="74450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81862" y="1038449"/>
            <a:ext cx="8890" cy="3702685"/>
          </a:xfrm>
          <a:custGeom>
            <a:avLst/>
            <a:gdLst/>
            <a:ahLst/>
            <a:cxnLst/>
            <a:rect l="l" t="t" r="r" b="b"/>
            <a:pathLst>
              <a:path w="8889" h="3702685">
                <a:moveTo>
                  <a:pt x="0" y="0"/>
                </a:moveTo>
                <a:lnTo>
                  <a:pt x="8399" y="3702599"/>
                </a:lnTo>
              </a:path>
            </a:pathLst>
          </a:custGeom>
          <a:ln w="19049">
            <a:solidFill>
              <a:srgbClr val="674E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46085" y="1396045"/>
            <a:ext cx="14865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6C9EEB"/>
                </a:solidFill>
                <a:latin typeface="Trebuchet MS"/>
                <a:cs typeface="Trebuchet MS"/>
              </a:rPr>
              <a:t>kplabs.in/twitter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750" y="2128661"/>
            <a:ext cx="2535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37761C"/>
                </a:solidFill>
                <a:latin typeface="Consolas"/>
                <a:cs typeface="Consolas"/>
              </a:rPr>
              <a:t>Be</a:t>
            </a:r>
            <a:r>
              <a:rPr sz="3600" spc="-15" dirty="0">
                <a:solidFill>
                  <a:srgbClr val="37761C"/>
                </a:solidFill>
                <a:latin typeface="Consolas"/>
                <a:cs typeface="Consolas"/>
              </a:rPr>
              <a:t> </a:t>
            </a:r>
            <a:r>
              <a:rPr sz="3600" spc="-10" dirty="0">
                <a:solidFill>
                  <a:srgbClr val="37761C"/>
                </a:solidFill>
                <a:latin typeface="Consolas"/>
                <a:cs typeface="Consolas"/>
              </a:rPr>
              <a:t>Awesome</a:t>
            </a:r>
            <a:endParaRPr sz="3600">
              <a:latin typeface="Consolas"/>
              <a:cs typeface="Consola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0193" y="2968783"/>
            <a:ext cx="783899" cy="76923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33685" y="3144371"/>
            <a:ext cx="1591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6C9EEB"/>
                </a:solidFill>
                <a:latin typeface="Trebuchet MS"/>
                <a:cs typeface="Trebuchet MS"/>
              </a:rPr>
              <a:t>kplabs.in/linkedin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10" name="object 10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78449" y="4810493"/>
            <a:ext cx="2133600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30" dirty="0">
                <a:solidFill>
                  <a:srgbClr val="F3F3F3"/>
                </a:solidFill>
                <a:latin typeface="Times New Roman"/>
                <a:cs typeface="Times New Roman"/>
                <a:hlinkClick r:id="rId4"/>
              </a:rPr>
              <a:t>instructors@kplabs.in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1257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666666"/>
                </a:solidFill>
              </a:rPr>
              <a:t>Important</a:t>
            </a:r>
            <a:r>
              <a:rPr sz="4800" spc="-195" dirty="0">
                <a:solidFill>
                  <a:srgbClr val="666666"/>
                </a:solidFill>
              </a:rPr>
              <a:t> </a:t>
            </a:r>
            <a:r>
              <a:rPr sz="4800" spc="-100" dirty="0">
                <a:solidFill>
                  <a:srgbClr val="666666"/>
                </a:solidFill>
              </a:rPr>
              <a:t>Pointers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80" dirty="0">
                <a:solidFill>
                  <a:srgbClr val="666666"/>
                </a:solidFill>
              </a:rPr>
              <a:t>for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50" dirty="0">
                <a:solidFill>
                  <a:srgbClr val="666666"/>
                </a:solidFill>
              </a:rPr>
              <a:t>Exams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90" dirty="0">
                <a:solidFill>
                  <a:srgbClr val="666666"/>
                </a:solidFill>
              </a:rPr>
              <a:t>-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50" dirty="0">
                <a:solidFill>
                  <a:srgbClr val="666666"/>
                </a:solidFill>
              </a:rPr>
              <a:t>5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040680" y="3088651"/>
            <a:ext cx="2439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Let’s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get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Certified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141224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10" dirty="0"/>
              <a:t> </a:t>
            </a:r>
            <a:r>
              <a:rPr spc="-60" dirty="0"/>
              <a:t>Enterprise</a:t>
            </a:r>
            <a:r>
              <a:rPr spc="-110" dirty="0"/>
              <a:t> </a:t>
            </a:r>
            <a:r>
              <a:rPr spc="-70" dirty="0"/>
              <a:t>&amp;</a:t>
            </a:r>
            <a:r>
              <a:rPr spc="-105" dirty="0"/>
              <a:t> </a:t>
            </a:r>
            <a:r>
              <a:rPr spc="-75" dirty="0"/>
              <a:t>Terraform</a:t>
            </a:r>
            <a:r>
              <a:rPr spc="-110" dirty="0"/>
              <a:t> </a:t>
            </a:r>
            <a:r>
              <a:rPr spc="-10" dirty="0"/>
              <a:t>Cloud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8300" y="873764"/>
            <a:ext cx="7499984" cy="278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Enterprise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provides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several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added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advantage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compared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Terraform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Cloud.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Some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Single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Sign-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Auditing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Private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Center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Networking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Clustering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Team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&amp;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Governance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features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available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Free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(Paid)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5559" y="4799581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9747" y="1713792"/>
            <a:ext cx="6405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First</a:t>
            </a:r>
            <a:r>
              <a:rPr sz="2600" b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80" dirty="0">
                <a:solidFill>
                  <a:srgbClr val="000000"/>
                </a:solidFill>
                <a:latin typeface="Arial"/>
                <a:cs typeface="Arial"/>
              </a:rPr>
              <a:t>Virtual</a:t>
            </a:r>
            <a:r>
              <a:rPr sz="2600" b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Machine</a:t>
            </a:r>
            <a:r>
              <a:rPr sz="2600" b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rgbClr val="000000"/>
                </a:solidFill>
                <a:latin typeface="Arial"/>
                <a:cs typeface="Arial"/>
              </a:rPr>
              <a:t>Through</a:t>
            </a:r>
            <a:r>
              <a:rPr sz="2600" b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Terraform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50575" y="2323700"/>
            <a:ext cx="1190625" cy="781050"/>
            <a:chOff x="3850575" y="2323700"/>
            <a:chExt cx="1190625" cy="781050"/>
          </a:xfrm>
        </p:grpSpPr>
        <p:sp>
          <p:nvSpPr>
            <p:cNvPr id="4" name="object 4"/>
            <p:cNvSpPr/>
            <p:nvPr/>
          </p:nvSpPr>
          <p:spPr>
            <a:xfrm>
              <a:off x="3933249" y="2635624"/>
              <a:ext cx="1102995" cy="464184"/>
            </a:xfrm>
            <a:custGeom>
              <a:avLst/>
              <a:gdLst/>
              <a:ahLst/>
              <a:cxnLst/>
              <a:rect l="l" t="t" r="r" b="b"/>
              <a:pathLst>
                <a:path w="1102995" h="464185">
                  <a:moveTo>
                    <a:pt x="0" y="0"/>
                  </a:moveTo>
                  <a:lnTo>
                    <a:pt x="1102799" y="0"/>
                  </a:lnTo>
                  <a:lnTo>
                    <a:pt x="1102799" y="463799"/>
                  </a:lnTo>
                  <a:lnTo>
                    <a:pt x="0" y="463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575" y="2323700"/>
              <a:ext cx="775724" cy="7757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10058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Variables</a:t>
            </a:r>
            <a:r>
              <a:rPr spc="-110" dirty="0"/>
              <a:t> </a:t>
            </a:r>
            <a:r>
              <a:rPr spc="-25" dirty="0"/>
              <a:t>with</a:t>
            </a:r>
            <a:r>
              <a:rPr spc="-110" dirty="0"/>
              <a:t> </a:t>
            </a:r>
            <a:r>
              <a:rPr spc="-50" dirty="0"/>
              <a:t>undefined</a:t>
            </a:r>
            <a:r>
              <a:rPr spc="-105" dirty="0"/>
              <a:t> </a:t>
            </a:r>
            <a:r>
              <a:rPr spc="-80" dirty="0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6914515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undefined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values,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directly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result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error.</a:t>
            </a:r>
            <a:endParaRPr sz="1800">
              <a:latin typeface="Times New Roman"/>
              <a:cs typeface="Times New Roman"/>
            </a:endParaRPr>
          </a:p>
          <a:p>
            <a:pPr marL="12700" marR="1339850">
              <a:lnSpc>
                <a:spcPct val="201399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will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ask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supply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associated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them. 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Example</a:t>
            </a:r>
            <a:r>
              <a:rPr sz="1800" spc="-8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Code: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variable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custom_var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95" dirty="0">
                <a:solidFill>
                  <a:srgbClr val="666666"/>
                </a:solidFill>
                <a:latin typeface="Times New Roman"/>
                <a:cs typeface="Times New Roman"/>
              </a:rPr>
              <a:t>{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}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975" y="3357929"/>
            <a:ext cx="5335049" cy="9745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799581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67462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Environment</a:t>
            </a:r>
            <a:r>
              <a:rPr spc="-120" dirty="0"/>
              <a:t> </a:t>
            </a:r>
            <a:r>
              <a:rPr spc="-12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575183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Environment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environment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must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format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1155CC"/>
                </a:solidFill>
                <a:latin typeface="Times New Roman"/>
                <a:cs typeface="Times New Roman"/>
              </a:rPr>
              <a:t>TF_VAR_name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4074" y="2710724"/>
            <a:ext cx="3579500" cy="15391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799581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2022" y="216106"/>
            <a:ext cx="3072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7810" algn="l"/>
              </a:tabLst>
            </a:pPr>
            <a:r>
              <a:rPr spc="-10" dirty="0"/>
              <a:t>Structural</a:t>
            </a:r>
            <a:r>
              <a:rPr dirty="0"/>
              <a:t>	</a:t>
            </a:r>
            <a:r>
              <a:rPr spc="-10" dirty="0"/>
              <a:t>Data</a:t>
            </a:r>
            <a:r>
              <a:rPr spc="-155" dirty="0"/>
              <a:t> </a:t>
            </a:r>
            <a:r>
              <a:rPr spc="-11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175" y="845389"/>
            <a:ext cx="753427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structural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several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distinct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types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grouped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together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single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value.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58750">
              <a:lnSpc>
                <a:spcPct val="100699"/>
              </a:lnSpc>
              <a:spcBef>
                <a:spcPts val="5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List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contains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same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type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while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object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contain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values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of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type.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3387" y="2382712"/>
          <a:ext cx="7239635" cy="2642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9090"/>
                <a:gridCol w="5630545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Structural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858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object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9570" marR="363220" algn="ctr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collection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named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attributes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each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have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their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own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type. object({&lt;ATTR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NAME&gt;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&lt;TYPE&gt;,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...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})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ts val="160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object({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name=string,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age=number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})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64"/>
                        </a:lnSpc>
                        <a:spcBef>
                          <a:spcPts val="5"/>
                        </a:spcBef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{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2284730" marR="2179955" algn="ctr">
                        <a:lnSpc>
                          <a:spcPts val="1650"/>
                        </a:lnSpc>
                        <a:spcBef>
                          <a:spcPts val="6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name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"John"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age</a:t>
                      </a:r>
                      <a:r>
                        <a:rPr sz="1400" spc="3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52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ts val="1600"/>
                        </a:lnSpc>
                      </a:pPr>
                      <a:r>
                        <a:rPr sz="1400" spc="-50" dirty="0">
                          <a:latin typeface="Arial MT"/>
                          <a:cs typeface="Arial MT"/>
                        </a:rPr>
                        <a:t>}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tuple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tuple([&lt;TYPE&gt;,</a:t>
                      </a:r>
                      <a:r>
                        <a:rPr sz="14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...])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1621" y="216106"/>
            <a:ext cx="32931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BackEnd</a:t>
            </a:r>
            <a:r>
              <a:rPr spc="-125" dirty="0"/>
              <a:t> </a:t>
            </a:r>
            <a:r>
              <a:rPr spc="-10" dirty="0"/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175" y="967289"/>
            <a:ext cx="653224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Backends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configured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directly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section.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After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configuring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backend,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initialized.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9113" y="2494948"/>
            <a:ext cx="3290474" cy="1777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1951989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BackEnd</a:t>
            </a:r>
            <a:r>
              <a:rPr spc="-114" dirty="0"/>
              <a:t> </a:t>
            </a:r>
            <a:r>
              <a:rPr spc="-30" dirty="0"/>
              <a:t>Configuration</a:t>
            </a:r>
            <a:r>
              <a:rPr spc="-110" dirty="0"/>
              <a:t> </a:t>
            </a:r>
            <a:r>
              <a:rPr spc="-120" dirty="0"/>
              <a:t>Types</a:t>
            </a:r>
            <a:r>
              <a:rPr spc="-114" dirty="0"/>
              <a:t> </a:t>
            </a:r>
            <a:r>
              <a:rPr spc="-185" dirty="0"/>
              <a:t>-</a:t>
            </a:r>
            <a:r>
              <a:rPr spc="-110" dirty="0"/>
              <a:t> </a:t>
            </a:r>
            <a:r>
              <a:rPr spc="-50" dirty="0"/>
              <a:t>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1175" y="967289"/>
            <a:ext cx="745934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1155CC"/>
                </a:solidFill>
                <a:latin typeface="Times New Roman"/>
                <a:cs typeface="Times New Roman"/>
              </a:rPr>
              <a:t>First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1155CC"/>
                </a:solidFill>
                <a:latin typeface="Times New Roman"/>
                <a:cs typeface="Times New Roman"/>
              </a:rPr>
              <a:t>Time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Configuration: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configuring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backend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first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time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(moving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defined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backend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explicitly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configuring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one),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give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option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migrate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new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backend.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175" y="3453314"/>
            <a:ext cx="541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lets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adopt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backends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without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losing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existing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1951989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BackEnd</a:t>
            </a:r>
            <a:r>
              <a:rPr spc="-114" dirty="0"/>
              <a:t> </a:t>
            </a:r>
            <a:r>
              <a:rPr spc="-30" dirty="0"/>
              <a:t>Configuration</a:t>
            </a:r>
            <a:r>
              <a:rPr spc="-110" dirty="0"/>
              <a:t> </a:t>
            </a:r>
            <a:r>
              <a:rPr spc="-120" dirty="0"/>
              <a:t>Types</a:t>
            </a:r>
            <a:r>
              <a:rPr spc="-114" dirty="0"/>
              <a:t> </a:t>
            </a:r>
            <a:r>
              <a:rPr spc="-185" dirty="0"/>
              <a:t>-</a:t>
            </a:r>
            <a:r>
              <a:rPr spc="-110" dirty="0"/>
              <a:t> </a:t>
            </a:r>
            <a:r>
              <a:rPr spc="-50" dirty="0"/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1175" y="892464"/>
            <a:ext cx="7670800" cy="2233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1155CC"/>
                </a:solidFill>
                <a:latin typeface="Times New Roman"/>
                <a:cs typeface="Times New Roman"/>
              </a:rPr>
              <a:t>Partial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1155CC"/>
                </a:solidFill>
                <a:latin typeface="Times New Roman"/>
                <a:cs typeface="Times New Roman"/>
              </a:rPr>
              <a:t>Time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Configuration: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need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specify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every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required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argument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backend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Omitting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certain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arguments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may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desirable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avoid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secrets,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such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keys,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main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45415">
              <a:lnSpc>
                <a:spcPct val="100699"/>
              </a:lnSpc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partial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remaining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arguments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must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provided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part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initialization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process.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150" y="3558578"/>
            <a:ext cx="2251524" cy="8212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6024" y="3503288"/>
            <a:ext cx="4244525" cy="87654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824" y="3914360"/>
            <a:ext cx="870585" cy="62230"/>
            <a:chOff x="2918824" y="3914360"/>
            <a:chExt cx="870585" cy="62230"/>
          </a:xfrm>
        </p:grpSpPr>
        <p:sp>
          <p:nvSpPr>
            <p:cNvPr id="10" name="object 10"/>
            <p:cNvSpPr/>
            <p:nvPr/>
          </p:nvSpPr>
          <p:spPr>
            <a:xfrm>
              <a:off x="2928349" y="3936924"/>
              <a:ext cx="814069" cy="8890"/>
            </a:xfrm>
            <a:custGeom>
              <a:avLst/>
              <a:gdLst/>
              <a:ahLst/>
              <a:cxnLst/>
              <a:rect l="l" t="t" r="r" b="b"/>
              <a:pathLst>
                <a:path w="814070" h="8889">
                  <a:moveTo>
                    <a:pt x="0" y="0"/>
                  </a:moveTo>
                  <a:lnTo>
                    <a:pt x="813717" y="860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20418" y="3923885"/>
              <a:ext cx="59690" cy="43180"/>
            </a:xfrm>
            <a:custGeom>
              <a:avLst/>
              <a:gdLst/>
              <a:ahLst/>
              <a:cxnLst/>
              <a:rect l="l" t="t" r="r" b="b"/>
              <a:pathLst>
                <a:path w="59689" h="43179">
                  <a:moveTo>
                    <a:pt x="0" y="42844"/>
                  </a:moveTo>
                  <a:lnTo>
                    <a:pt x="21648" y="21648"/>
                  </a:lnTo>
                  <a:lnTo>
                    <a:pt x="453" y="0"/>
                  </a:lnTo>
                  <a:lnTo>
                    <a:pt x="59083" y="22044"/>
                  </a:lnTo>
                  <a:lnTo>
                    <a:pt x="0" y="428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20418" y="3923885"/>
              <a:ext cx="59690" cy="43180"/>
            </a:xfrm>
            <a:custGeom>
              <a:avLst/>
              <a:gdLst/>
              <a:ahLst/>
              <a:cxnLst/>
              <a:rect l="l" t="t" r="r" b="b"/>
              <a:pathLst>
                <a:path w="59689" h="43179">
                  <a:moveTo>
                    <a:pt x="21648" y="21648"/>
                  </a:moveTo>
                  <a:lnTo>
                    <a:pt x="0" y="42844"/>
                  </a:lnTo>
                  <a:lnTo>
                    <a:pt x="59083" y="22044"/>
                  </a:lnTo>
                  <a:lnTo>
                    <a:pt x="453" y="0"/>
                  </a:lnTo>
                  <a:lnTo>
                    <a:pt x="21648" y="21648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0396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10" dirty="0"/>
              <a:t> </a:t>
            </a:r>
            <a:r>
              <a:rPr spc="-75" dirty="0"/>
              <a:t>Terraform</a:t>
            </a:r>
            <a:r>
              <a:rPr spc="-110" dirty="0"/>
              <a:t> </a:t>
            </a:r>
            <a:r>
              <a:rPr spc="-10" dirty="0"/>
              <a:t>Taint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925" y="976255"/>
            <a:ext cx="8380730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taint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manually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marks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Terraform-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managed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tainted,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forcing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destroyed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recreated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next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apply.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37795">
              <a:lnSpc>
                <a:spcPct val="100699"/>
              </a:lnSpc>
              <a:spcBef>
                <a:spcPts val="5"/>
              </a:spcBef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Once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marked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tainted,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next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show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destroyed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recreated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next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apply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implement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change.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5" name="object 5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4479" y="3169781"/>
            <a:ext cx="3758260" cy="96827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96672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Input</a:t>
            </a:r>
            <a:r>
              <a:rPr spc="-120" dirty="0"/>
              <a:t> </a:t>
            </a:r>
            <a:r>
              <a:rPr spc="-130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925" y="976255"/>
            <a:ext cx="6616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associated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variable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assigned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via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approaches.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925" y="2738381"/>
            <a:ext cx="6920230" cy="1709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associated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defined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via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CLI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well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as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tfvars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file.</a:t>
            </a:r>
            <a:endParaRPr sz="1800">
              <a:latin typeface="Times New Roman"/>
              <a:cs typeface="Times New Roman"/>
            </a:endParaRPr>
          </a:p>
          <a:p>
            <a:pPr marL="12700" marR="3015615">
              <a:lnSpc>
                <a:spcPct val="256900"/>
              </a:lnSpc>
            </a:pPr>
            <a:r>
              <a:rPr sz="1800" spc="-70" dirty="0">
                <a:solidFill>
                  <a:srgbClr val="1155CC"/>
                </a:solidFill>
                <a:latin typeface="Times New Roman"/>
                <a:cs typeface="Times New Roman"/>
              </a:rPr>
              <a:t>Following </a:t>
            </a:r>
            <a:r>
              <a:rPr sz="1800" spc="-90" dirty="0">
                <a:solidFill>
                  <a:srgbClr val="1155CC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syntax </a:t>
            </a:r>
            <a:r>
              <a:rPr sz="1800" dirty="0">
                <a:solidFill>
                  <a:srgbClr val="1155CC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1155CC"/>
                </a:solidFill>
                <a:latin typeface="Times New Roman"/>
                <a:cs typeface="Times New Roman"/>
              </a:rPr>
              <a:t>load</a:t>
            </a:r>
            <a:r>
              <a:rPr sz="1800" spc="-7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1155CC"/>
                </a:solidFill>
                <a:latin typeface="Times New Roman"/>
                <a:cs typeface="Times New Roman"/>
              </a:rPr>
              <a:t>custom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1155CC"/>
                </a:solidFill>
                <a:latin typeface="Times New Roman"/>
                <a:cs typeface="Times New Roman"/>
              </a:rPr>
              <a:t>tfvars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file: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apply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-var-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file="testing.tfvars"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6" name="object 6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338" y="1644575"/>
            <a:ext cx="2526586" cy="8534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917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Variable</a:t>
            </a:r>
            <a:r>
              <a:rPr spc="-95" dirty="0"/>
              <a:t> </a:t>
            </a:r>
            <a:r>
              <a:rPr spc="-40" dirty="0"/>
              <a:t>Definition</a:t>
            </a:r>
            <a:r>
              <a:rPr spc="-90" dirty="0"/>
              <a:t> </a:t>
            </a:r>
            <a:r>
              <a:rPr spc="-70" dirty="0"/>
              <a:t>Precedence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075" y="938855"/>
            <a:ext cx="8344534" cy="3090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loads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following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order,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later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sources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taking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precedence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over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earlier ones: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Environment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variables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terraform.tfvars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file,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if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present.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terraform.tfvars.json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file,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if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present.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*.auto.tfvars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*.auto.tfvars.json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processed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lexical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order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their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filenames.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Any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var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var-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options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line,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order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they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provided.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same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variable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assigned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values,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uses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last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value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finds.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5" name="object 5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5903" y="113685"/>
            <a:ext cx="3482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20" dirty="0"/>
              <a:t> </a:t>
            </a:r>
            <a:r>
              <a:rPr spc="-100" dirty="0"/>
              <a:t>Local</a:t>
            </a:r>
            <a:r>
              <a:rPr spc="-114" dirty="0"/>
              <a:t> </a:t>
            </a:r>
            <a:r>
              <a:rPr spc="-60" dirty="0"/>
              <a:t>Backend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394700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19734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local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backend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stores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local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filesystem,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locks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system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APIs,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and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performs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operations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locally.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spc="-14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default,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uses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"local"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backend,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normal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behavior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you're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225" y="3000600"/>
            <a:ext cx="4252649" cy="12339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172335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93C47D"/>
                </a:solidFill>
              </a:rPr>
              <a:t>Revising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160" dirty="0">
                <a:solidFill>
                  <a:srgbClr val="93C47D"/>
                </a:solidFill>
              </a:rPr>
              <a:t>Basics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of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25" dirty="0">
                <a:solidFill>
                  <a:srgbClr val="93C47D"/>
                </a:solidFill>
              </a:rPr>
              <a:t>EC2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1061880"/>
            <a:ext cx="63944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stands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Elastic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Compute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Cloud.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short,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it's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virtual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AWS.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3237" y="3169949"/>
            <a:ext cx="866325" cy="860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2562" y="3137099"/>
            <a:ext cx="866324" cy="8715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28801" y="4126313"/>
            <a:ext cx="292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8080" y="4126313"/>
            <a:ext cx="1092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69137" y="3559875"/>
            <a:ext cx="1388745" cy="31115"/>
            <a:chOff x="3269137" y="3559875"/>
            <a:chExt cx="1388745" cy="31115"/>
          </a:xfrm>
        </p:grpSpPr>
        <p:sp>
          <p:nvSpPr>
            <p:cNvPr id="10" name="object 10"/>
            <p:cNvSpPr/>
            <p:nvPr/>
          </p:nvSpPr>
          <p:spPr>
            <a:xfrm>
              <a:off x="3292618" y="3575349"/>
              <a:ext cx="1341755" cy="0"/>
            </a:xfrm>
            <a:custGeom>
              <a:avLst/>
              <a:gdLst/>
              <a:ahLst/>
              <a:cxnLst/>
              <a:rect l="l" t="t" r="r" b="b"/>
              <a:pathLst>
                <a:path w="1341754">
                  <a:moveTo>
                    <a:pt x="0" y="0"/>
                  </a:moveTo>
                  <a:lnTo>
                    <a:pt x="1341413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73899" y="35646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3899" y="35646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23320" y="35646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23320" y="35646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68605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Required</a:t>
            </a:r>
            <a:r>
              <a:rPr spc="-135" dirty="0"/>
              <a:t> </a:t>
            </a:r>
            <a:r>
              <a:rPr spc="-70" dirty="0"/>
              <a:t>Providers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161655" cy="1280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Each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must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declare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providers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requires,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install 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them.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requirements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declared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required_providers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block.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9996" y="2749550"/>
            <a:ext cx="2949475" cy="16555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81305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Required</a:t>
            </a:r>
            <a:r>
              <a:rPr spc="-135" dirty="0"/>
              <a:t> </a:t>
            </a:r>
            <a:r>
              <a:rPr spc="-105" dirty="0"/>
              <a:t>Version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8439150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required_version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setting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accepts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constraint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string,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specifies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which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versions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of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80390">
              <a:lnSpc>
                <a:spcPct val="100699"/>
              </a:lnSpc>
              <a:spcBef>
                <a:spcPts val="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running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doesn't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match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constraints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specified,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will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produce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error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exit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without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taking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further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actions.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6925" y="3104475"/>
            <a:ext cx="3672499" cy="11370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47142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Versioning </a:t>
            </a:r>
            <a:r>
              <a:rPr spc="-30" dirty="0"/>
              <a:t>Arguments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4450" y="917540"/>
            <a:ext cx="5529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ways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specifying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provider.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01962" y="1792187"/>
          <a:ext cx="7239000" cy="2168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9500"/>
                <a:gridCol w="3619500"/>
              </a:tblGrid>
              <a:tr h="391795">
                <a:tc>
                  <a:txBody>
                    <a:bodyPr/>
                    <a:lstStyle/>
                    <a:p>
                      <a:pPr marL="6375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Version</a:t>
                      </a:r>
                      <a:r>
                        <a:rPr sz="14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4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Arguments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&gt;=1.0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Greater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than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equal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version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marL="14732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&lt;=1.0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Less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than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equal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version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~&gt;2.0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Any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version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2.X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range.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&gt;=2.10,&lt;=2.30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Any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version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between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2.10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2.30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1257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666666"/>
                </a:solidFill>
              </a:rPr>
              <a:t>Important</a:t>
            </a:r>
            <a:r>
              <a:rPr sz="4800" spc="-195" dirty="0">
                <a:solidFill>
                  <a:srgbClr val="666666"/>
                </a:solidFill>
              </a:rPr>
              <a:t> </a:t>
            </a:r>
            <a:r>
              <a:rPr sz="4800" spc="-100" dirty="0">
                <a:solidFill>
                  <a:srgbClr val="666666"/>
                </a:solidFill>
              </a:rPr>
              <a:t>Pointers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80" dirty="0">
                <a:solidFill>
                  <a:srgbClr val="666666"/>
                </a:solidFill>
              </a:rPr>
              <a:t>for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50" dirty="0">
                <a:solidFill>
                  <a:srgbClr val="666666"/>
                </a:solidFill>
              </a:rPr>
              <a:t>Exams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290" dirty="0">
                <a:solidFill>
                  <a:srgbClr val="666666"/>
                </a:solidFill>
              </a:rPr>
              <a:t>-</a:t>
            </a:r>
            <a:r>
              <a:rPr sz="4800" spc="-190" dirty="0">
                <a:solidFill>
                  <a:srgbClr val="666666"/>
                </a:solidFill>
              </a:rPr>
              <a:t> </a:t>
            </a:r>
            <a:r>
              <a:rPr sz="4800" spc="-1230" dirty="0">
                <a:solidFill>
                  <a:srgbClr val="666666"/>
                </a:solidFill>
              </a:rPr>
              <a:t>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040680" y="3088651"/>
            <a:ext cx="2439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Let’s</a:t>
            </a:r>
            <a:r>
              <a:rPr sz="2800" spc="-13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FF7900"/>
                </a:solidFill>
                <a:latin typeface="Times New Roman"/>
                <a:cs typeface="Times New Roman"/>
              </a:rPr>
              <a:t>get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FF7900"/>
                </a:solidFill>
                <a:latin typeface="Times New Roman"/>
                <a:cs typeface="Times New Roman"/>
              </a:rPr>
              <a:t>Certified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984" rIns="0" bIns="0" rtlCol="0">
            <a:spAutoFit/>
          </a:bodyPr>
          <a:lstStyle/>
          <a:p>
            <a:pPr marL="224663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Fetching</a:t>
            </a:r>
            <a:r>
              <a:rPr spc="-130" dirty="0"/>
              <a:t> </a:t>
            </a:r>
            <a:r>
              <a:rPr spc="-160" dirty="0"/>
              <a:t>Values</a:t>
            </a:r>
            <a:r>
              <a:rPr spc="-125" dirty="0"/>
              <a:t> </a:t>
            </a:r>
            <a:r>
              <a:rPr spc="-25" dirty="0"/>
              <a:t>from</a:t>
            </a:r>
            <a:r>
              <a:rPr spc="-130" dirty="0"/>
              <a:t> </a:t>
            </a:r>
            <a:r>
              <a:rPr spc="-25" dirty="0"/>
              <a:t>Map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9925" y="976255"/>
            <a:ext cx="7576184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reference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image-abc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below</a:t>
            </a:r>
            <a:r>
              <a:rPr sz="1800" spc="2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map,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following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approaches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needs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used: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var.ami_ids[“mumbai”]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4819" y="2620424"/>
            <a:ext cx="2713250" cy="17191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37617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25" dirty="0"/>
              <a:t> </a:t>
            </a:r>
            <a:r>
              <a:rPr spc="-10" dirty="0"/>
              <a:t>and</a:t>
            </a:r>
            <a:r>
              <a:rPr spc="-120" dirty="0"/>
              <a:t> </a:t>
            </a:r>
            <a:r>
              <a:rPr spc="60" dirty="0"/>
              <a:t>GIT</a:t>
            </a:r>
            <a:r>
              <a:rPr spc="-120" dirty="0"/>
              <a:t> </a:t>
            </a:r>
            <a:r>
              <a:rPr spc="-185" dirty="0"/>
              <a:t>-</a:t>
            </a:r>
            <a:r>
              <a:rPr spc="-125" dirty="0"/>
              <a:t> </a:t>
            </a:r>
            <a:r>
              <a:rPr spc="-60" dirty="0"/>
              <a:t>Part</a:t>
            </a:r>
            <a:r>
              <a:rPr spc="-120" dirty="0"/>
              <a:t> </a:t>
            </a:r>
            <a:r>
              <a:rPr spc="-50" dirty="0"/>
              <a:t>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1175" y="1168689"/>
            <a:ext cx="7510780" cy="3061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making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use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repository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commiting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code,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.gitignore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configured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ignore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certain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might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contain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sensitive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Some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terraform.tfstate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(this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include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sensitive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information)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666666"/>
              </a:buClr>
              <a:buFont typeface="Arial MT"/>
              <a:buChar char="●"/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*.tfvars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(may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contain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sensitive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passwords)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37617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25" dirty="0"/>
              <a:t> </a:t>
            </a:r>
            <a:r>
              <a:rPr spc="-10" dirty="0"/>
              <a:t>and</a:t>
            </a:r>
            <a:r>
              <a:rPr spc="-120" dirty="0"/>
              <a:t> </a:t>
            </a:r>
            <a:r>
              <a:rPr spc="60" dirty="0"/>
              <a:t>GIT</a:t>
            </a:r>
            <a:r>
              <a:rPr spc="-120" dirty="0"/>
              <a:t> </a:t>
            </a:r>
            <a:r>
              <a:rPr spc="-185" dirty="0"/>
              <a:t>-</a:t>
            </a:r>
            <a:r>
              <a:rPr spc="-125" dirty="0"/>
              <a:t> </a:t>
            </a:r>
            <a:r>
              <a:rPr spc="-60" dirty="0"/>
              <a:t>Part</a:t>
            </a:r>
            <a:r>
              <a:rPr spc="-120" dirty="0"/>
              <a:t> </a:t>
            </a:r>
            <a:r>
              <a:rPr spc="-50" dirty="0"/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1175" y="1168689"/>
            <a:ext cx="715137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Arbitrary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repositories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prefixing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address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special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git:: prefix.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106045">
              <a:lnSpc>
                <a:spcPct val="100699"/>
              </a:lnSpc>
              <a:spcBef>
                <a:spcPts val="5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After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prefix,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valid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URL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specified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select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protocols supported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by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Git.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175" y="3654714"/>
            <a:ext cx="7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9439" y="2939754"/>
            <a:ext cx="4445224" cy="1407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37617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25" dirty="0"/>
              <a:t> </a:t>
            </a:r>
            <a:r>
              <a:rPr spc="-10" dirty="0"/>
              <a:t>and</a:t>
            </a:r>
            <a:r>
              <a:rPr spc="-120" dirty="0"/>
              <a:t> </a:t>
            </a:r>
            <a:r>
              <a:rPr spc="60" dirty="0"/>
              <a:t>GIT</a:t>
            </a:r>
            <a:r>
              <a:rPr spc="-120" dirty="0"/>
              <a:t> </a:t>
            </a:r>
            <a:r>
              <a:rPr spc="-185" dirty="0"/>
              <a:t>-</a:t>
            </a:r>
            <a:r>
              <a:rPr spc="-125" dirty="0"/>
              <a:t> </a:t>
            </a:r>
            <a:r>
              <a:rPr spc="-60" dirty="0"/>
              <a:t>Part</a:t>
            </a:r>
            <a:r>
              <a:rPr spc="-120" dirty="0"/>
              <a:t> </a:t>
            </a:r>
            <a:r>
              <a:rPr spc="-50" dirty="0"/>
              <a:t>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1175" y="892464"/>
            <a:ext cx="740092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4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default,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clone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default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branch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(referenced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by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HEAD)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selected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repository.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override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using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argument: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175" y="3378489"/>
            <a:ext cx="7299959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value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argument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reference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would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accepted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git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checkout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command,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including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branch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tag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names.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4987" y="2406953"/>
            <a:ext cx="4779474" cy="905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760345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110" dirty="0"/>
              <a:t>Workspace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0399" y="1075189"/>
            <a:ext cx="725424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●"/>
              <a:tabLst>
                <a:tab pos="379095" algn="l"/>
              </a:tabLst>
            </a:pP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Workspaces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managed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1155CC"/>
                </a:solidFill>
                <a:latin typeface="Times New Roman"/>
                <a:cs typeface="Times New Roman"/>
              </a:rPr>
              <a:t>workspace</a:t>
            </a:r>
            <a:r>
              <a:rPr sz="1800" spc="-7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commands.</a:t>
            </a:r>
            <a:endParaRPr sz="1800">
              <a:latin typeface="Times New Roman"/>
              <a:cs typeface="Times New Roman"/>
            </a:endParaRPr>
          </a:p>
          <a:p>
            <a:pPr marL="424815" indent="-41211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24815" algn="l"/>
              </a:tabLst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File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Directory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=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terraform.tfstate.d</a:t>
            </a: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379095" algn="l"/>
              </a:tabLst>
            </a:pPr>
            <a:r>
              <a:rPr sz="1800" spc="5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suitable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isolation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strong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separation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between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workspace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(stage/prod)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874" y="3284989"/>
            <a:ext cx="7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23462" y="2224012"/>
          <a:ext cx="7239635" cy="1175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1805"/>
                <a:gridCol w="4227830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Use-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Case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Command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New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Workspace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workspace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new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kplabs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Switch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specific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Workspace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workspace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select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prod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0337" y="3541488"/>
            <a:ext cx="4954787" cy="11772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472" y="216106"/>
            <a:ext cx="3943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Dependency</a:t>
            </a:r>
            <a:r>
              <a:rPr spc="-114" dirty="0"/>
              <a:t> </a:t>
            </a:r>
            <a:r>
              <a:rPr spc="-120" dirty="0"/>
              <a:t>Types</a:t>
            </a:r>
            <a:r>
              <a:rPr spc="-114" dirty="0"/>
              <a:t> </a:t>
            </a:r>
            <a:r>
              <a:rPr spc="-185" dirty="0"/>
              <a:t>-</a:t>
            </a:r>
            <a:r>
              <a:rPr spc="-114" dirty="0"/>
              <a:t> </a:t>
            </a:r>
            <a:r>
              <a:rPr spc="-20" dirty="0"/>
              <a:t>Implicit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9874" y="1075189"/>
            <a:ext cx="734758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implicit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dependency,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automatically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find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references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object, and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create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implicit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ordering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requirement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between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two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resources.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874" y="2732539"/>
            <a:ext cx="7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551" y="2309872"/>
            <a:ext cx="3682573" cy="17753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741295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solidFill>
                  <a:srgbClr val="93C47D"/>
                </a:solidFill>
              </a:rPr>
              <a:t>Available</a:t>
            </a:r>
            <a:r>
              <a:rPr spc="-95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Regions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102605"/>
            <a:ext cx="77336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offers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regions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resource.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decide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would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resource.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6025" y="2649549"/>
            <a:ext cx="4212773" cy="2137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287905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Dependency</a:t>
            </a:r>
            <a:r>
              <a:rPr spc="-114" dirty="0"/>
              <a:t> </a:t>
            </a:r>
            <a:r>
              <a:rPr spc="-120" dirty="0"/>
              <a:t>Types</a:t>
            </a:r>
            <a:r>
              <a:rPr spc="-114" dirty="0"/>
              <a:t> </a:t>
            </a:r>
            <a:r>
              <a:rPr spc="-185" dirty="0"/>
              <a:t>-</a:t>
            </a:r>
            <a:r>
              <a:rPr spc="-114" dirty="0"/>
              <a:t> </a:t>
            </a:r>
            <a:r>
              <a:rPr spc="-65" dirty="0"/>
              <a:t>Explicit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9874" y="1075189"/>
            <a:ext cx="76822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Explicitly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specifying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dependency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necessary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relies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some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resource's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behavior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but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doesn't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access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resource's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its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arguments.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874" y="2732539"/>
            <a:ext cx="78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6374" y="2132699"/>
            <a:ext cx="3763723" cy="20179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310896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State</a:t>
            </a:r>
            <a:r>
              <a:rPr spc="-130" dirty="0"/>
              <a:t> </a:t>
            </a:r>
            <a:r>
              <a:rPr spc="-10" dirty="0"/>
              <a:t>Command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7149" y="948889"/>
            <a:ext cx="719137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Rather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modify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directly,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commands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in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many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cases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instead.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9350" y="1915037"/>
          <a:ext cx="829564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2375"/>
                <a:gridCol w="5803265"/>
              </a:tblGrid>
              <a:tr h="391795">
                <a:tc>
                  <a:txBody>
                    <a:bodyPr/>
                    <a:lstStyle/>
                    <a:p>
                      <a:pPr marL="85725">
                        <a:lnSpc>
                          <a:spcPts val="880"/>
                        </a:lnSpc>
                      </a:pPr>
                      <a:r>
                        <a:rPr sz="1800" spc="-50" dirty="0">
                          <a:solidFill>
                            <a:srgbClr val="666666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69595">
                        <a:lnSpc>
                          <a:spcPts val="142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State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Command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list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List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resources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within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state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mv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Move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items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within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state.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renaming.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pull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manually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download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output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file.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rm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Remove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Items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file.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state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show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Show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attributes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single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resource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Terraform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state.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76479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</a:t>
            </a:r>
            <a:r>
              <a:rPr spc="-150" dirty="0"/>
              <a:t> </a:t>
            </a:r>
            <a:r>
              <a:rPr spc="-90" dirty="0"/>
              <a:t>Source</a:t>
            </a:r>
            <a:r>
              <a:rPr spc="-140" dirty="0"/>
              <a:t> </a:t>
            </a:r>
            <a:r>
              <a:rPr spc="-20" dirty="0"/>
              <a:t>Code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5599" y="844481"/>
            <a:ext cx="7451725" cy="1280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>
              <a:lnSpc>
                <a:spcPct val="100699"/>
              </a:lnSpc>
              <a:spcBef>
                <a:spcPts val="85"/>
              </a:spcBef>
              <a:buFont typeface="Arial MT"/>
              <a:buChar char="●"/>
              <a:tabLst>
                <a:tab pos="379095" algn="l"/>
              </a:tabLst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sources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fetched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computed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elsewhere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Terraform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  <a:buClr>
                <a:srgbClr val="666666"/>
              </a:buClr>
              <a:buFont typeface="Arial MT"/>
              <a:buChar char="●"/>
            </a:pPr>
            <a:endParaRPr sz="1800">
              <a:latin typeface="Times New Roman"/>
              <a:cs typeface="Times New Roman"/>
            </a:endParaRPr>
          </a:p>
          <a:p>
            <a:pPr marL="379095" indent="-366395">
              <a:lnSpc>
                <a:spcPct val="100000"/>
              </a:lnSpc>
              <a:buFont typeface="Arial MT"/>
              <a:buChar char="●"/>
              <a:tabLst>
                <a:tab pos="379095" algn="l"/>
              </a:tabLst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Reads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specific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data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(aws_ami)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exports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results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under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“app_ami”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654" y="2529625"/>
            <a:ext cx="2826345" cy="1933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1751" y="3005901"/>
            <a:ext cx="3710675" cy="109329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711800" y="3510736"/>
            <a:ext cx="736600" cy="93345"/>
            <a:chOff x="3711800" y="3510736"/>
            <a:chExt cx="736600" cy="93345"/>
          </a:xfrm>
        </p:grpSpPr>
        <p:sp>
          <p:nvSpPr>
            <p:cNvPr id="10" name="object 10"/>
            <p:cNvSpPr/>
            <p:nvPr/>
          </p:nvSpPr>
          <p:spPr>
            <a:xfrm>
              <a:off x="3726088" y="3545499"/>
              <a:ext cx="651510" cy="12700"/>
            </a:xfrm>
            <a:custGeom>
              <a:avLst/>
              <a:gdLst/>
              <a:ahLst/>
              <a:cxnLst/>
              <a:rect l="l" t="t" r="r" b="b"/>
              <a:pathLst>
                <a:path w="651510" h="12700">
                  <a:moveTo>
                    <a:pt x="0" y="0"/>
                  </a:moveTo>
                  <a:lnTo>
                    <a:pt x="651488" y="12257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0555" y="3510736"/>
              <a:ext cx="117453" cy="9283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3171825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95" dirty="0"/>
              <a:t> </a:t>
            </a:r>
            <a:r>
              <a:rPr spc="-20" dirty="0"/>
              <a:t>taint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1175" y="1037764"/>
            <a:ext cx="584962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Taint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also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taint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module.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taint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[options]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address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175" y="3247564"/>
            <a:ext cx="612775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sub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modules,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following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syntax-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based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example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used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module.foo.module.bar.aws_instance.qux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100" y="2440850"/>
            <a:ext cx="6330725" cy="646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23669" y="216106"/>
            <a:ext cx="3249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2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FF7900"/>
                </a:solidFill>
                <a:latin typeface="Times New Roman"/>
                <a:cs typeface="Times New Roman"/>
              </a:rPr>
              <a:t>Plan</a:t>
            </a:r>
            <a:r>
              <a:rPr sz="2800" spc="-114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7900"/>
                </a:solidFill>
                <a:latin typeface="Times New Roman"/>
                <a:cs typeface="Times New Roman"/>
              </a:rPr>
              <a:t>Destroy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9899" y="1026814"/>
            <a:ext cx="7496809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behavior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destroy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previewed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any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time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an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equivalent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plan</a:t>
            </a:r>
            <a:r>
              <a:rPr sz="1800" spc="-5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1155CC"/>
                </a:solidFill>
                <a:latin typeface="Times New Roman"/>
                <a:cs typeface="Times New Roman"/>
              </a:rPr>
              <a:t>-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destroy</a:t>
            </a:r>
            <a:r>
              <a:rPr sz="1800" spc="-5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command.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2775" y="2105601"/>
            <a:ext cx="3529899" cy="2344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39649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Terraform</a:t>
            </a:r>
            <a:r>
              <a:rPr spc="-110" dirty="0"/>
              <a:t> </a:t>
            </a:r>
            <a:r>
              <a:rPr spc="-40" dirty="0"/>
              <a:t>Module</a:t>
            </a:r>
            <a:r>
              <a:rPr spc="-105" dirty="0"/>
              <a:t> </a:t>
            </a:r>
            <a:r>
              <a:rPr spc="-80" dirty="0"/>
              <a:t>Sources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9899" y="1026814"/>
            <a:ext cx="7550150" cy="1957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1115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installer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supports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installation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number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types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like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paths,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Terraform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Registry,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GitHub,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S3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buckets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others.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path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references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allow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factoring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out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portions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within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single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source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repository.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local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path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must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begin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either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90" dirty="0">
                <a:solidFill>
                  <a:srgbClr val="666666"/>
                </a:solidFill>
                <a:latin typeface="Times New Roman"/>
                <a:cs typeface="Times New Roman"/>
              </a:rPr>
              <a:t>./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../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indicate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local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path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intended.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3975" y="3406777"/>
            <a:ext cx="3041574" cy="10847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187515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Dealing</a:t>
            </a:r>
            <a:r>
              <a:rPr spc="-130" dirty="0"/>
              <a:t> </a:t>
            </a:r>
            <a:r>
              <a:rPr spc="-25" dirty="0"/>
              <a:t>with</a:t>
            </a:r>
            <a:r>
              <a:rPr spc="-130" dirty="0"/>
              <a:t> </a:t>
            </a:r>
            <a:r>
              <a:rPr spc="-100" dirty="0"/>
              <a:t>Larger</a:t>
            </a:r>
            <a:r>
              <a:rPr spc="-130" dirty="0"/>
              <a:t> </a:t>
            </a:r>
            <a:r>
              <a:rPr spc="-10" dirty="0"/>
              <a:t>Infrastructure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9899" y="1204514"/>
            <a:ext cx="7459345" cy="27857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8575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Cloud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Providers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has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certain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amount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rate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limiting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only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request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certain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amount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resources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over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period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time.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important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break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larger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configurations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smaller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configurations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that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be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independently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applied.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6350">
              <a:lnSpc>
                <a:spcPct val="100699"/>
              </a:lnSpc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Alternatively,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make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use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refresh=false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target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flag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workaround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(not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recommended)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67589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Miscellaneous</a:t>
            </a:r>
            <a:r>
              <a:rPr spc="-90" dirty="0"/>
              <a:t> </a:t>
            </a:r>
            <a:r>
              <a:rPr spc="-40" dirty="0"/>
              <a:t>Pointers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24375" y="1742983"/>
            <a:ext cx="2429510" cy="198120"/>
          </a:xfrm>
          <a:custGeom>
            <a:avLst/>
            <a:gdLst/>
            <a:ahLst/>
            <a:cxnLst/>
            <a:rect l="l" t="t" r="r" b="b"/>
            <a:pathLst>
              <a:path w="2429510" h="198119">
                <a:moveTo>
                  <a:pt x="2429270" y="198119"/>
                </a:moveTo>
                <a:lnTo>
                  <a:pt x="0" y="198119"/>
                </a:lnTo>
                <a:lnTo>
                  <a:pt x="0" y="0"/>
                </a:lnTo>
                <a:lnTo>
                  <a:pt x="2429270" y="0"/>
                </a:lnTo>
                <a:lnTo>
                  <a:pt x="2429270" y="19811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1175" y="1168689"/>
            <a:ext cx="6544945" cy="298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lookup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retrieves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value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single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element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8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1300" dirty="0">
                <a:solidFill>
                  <a:srgbClr val="333333"/>
                </a:solidFill>
                <a:latin typeface="Courier New"/>
                <a:cs typeface="Courier New"/>
              </a:rPr>
              <a:t>lookup(map,</a:t>
            </a:r>
            <a:r>
              <a:rPr sz="1300" spc="-4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300" dirty="0">
                <a:solidFill>
                  <a:srgbClr val="333333"/>
                </a:solidFill>
                <a:latin typeface="Courier New"/>
                <a:cs typeface="Courier New"/>
              </a:rPr>
              <a:t>key,</a:t>
            </a:r>
            <a:r>
              <a:rPr sz="1300" spc="-3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300" spc="-10" dirty="0">
                <a:solidFill>
                  <a:srgbClr val="333333"/>
                </a:solidFill>
                <a:latin typeface="Courier New"/>
                <a:cs typeface="Courier New"/>
              </a:rPr>
              <a:t>default)</a:t>
            </a:r>
            <a:endParaRPr sz="1300">
              <a:latin typeface="Courier New"/>
              <a:cs typeface="Courier New"/>
            </a:endParaRPr>
          </a:p>
          <a:p>
            <a:pPr marL="12700" marR="5080">
              <a:lnSpc>
                <a:spcPts val="4350"/>
              </a:lnSpc>
              <a:spcBef>
                <a:spcPts val="490"/>
              </a:spcBef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Various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commands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runs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refresh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implicitly, some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include: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[plan,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apply,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destroy]</a:t>
            </a:r>
            <a:endParaRPr sz="1800">
              <a:latin typeface="Times New Roman"/>
              <a:cs typeface="Times New Roman"/>
            </a:endParaRPr>
          </a:p>
          <a:p>
            <a:pPr marL="12700" marR="976630">
              <a:lnSpc>
                <a:spcPts val="435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Others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like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[init,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import]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run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refresh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implictly.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Array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Datatype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supported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Terraform.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506345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Miscellaneous</a:t>
            </a:r>
            <a:r>
              <a:rPr spc="-90" dirty="0"/>
              <a:t> </a:t>
            </a:r>
            <a:r>
              <a:rPr spc="-65" dirty="0"/>
              <a:t>Pointers</a:t>
            </a:r>
            <a:r>
              <a:rPr spc="-85" dirty="0"/>
              <a:t> </a:t>
            </a:r>
            <a:r>
              <a:rPr spc="-100" dirty="0"/>
              <a:t>-</a:t>
            </a:r>
            <a:r>
              <a:rPr spc="-50" dirty="0"/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1175" y="1168689"/>
            <a:ext cx="7642225" cy="278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Various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variable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definition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loaded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automatically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terraform.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These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include: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terraform.tfvars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terraform.tfvars.json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469265" algn="l"/>
              </a:tabLst>
            </a:pP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Any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files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names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ending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.auto.tfvars.json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314960">
              <a:lnSpc>
                <a:spcPct val="201399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Both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implicit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explicit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dependency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information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stored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terraform.tfstate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file.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Times New Roman"/>
                <a:cs typeface="Times New Roman"/>
              </a:rPr>
              <a:t>init</a:t>
            </a:r>
            <a:r>
              <a:rPr sz="1800" spc="-60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1155CC"/>
                </a:solidFill>
                <a:latin typeface="Times New Roman"/>
                <a:cs typeface="Times New Roman"/>
              </a:rPr>
              <a:t>-</a:t>
            </a:r>
            <a:r>
              <a:rPr sz="1800" spc="-45" dirty="0">
                <a:solidFill>
                  <a:srgbClr val="1155CC"/>
                </a:solidFill>
                <a:latin typeface="Times New Roman"/>
                <a:cs typeface="Times New Roman"/>
              </a:rPr>
              <a:t>upgrade</a:t>
            </a:r>
            <a:r>
              <a:rPr sz="1800" spc="-65" dirty="0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updates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all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previously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installed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plugins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newest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version.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506345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Miscellaneous</a:t>
            </a:r>
            <a:r>
              <a:rPr spc="-90" dirty="0"/>
              <a:t> </a:t>
            </a:r>
            <a:r>
              <a:rPr spc="-65" dirty="0"/>
              <a:t>Pointers</a:t>
            </a:r>
            <a:r>
              <a:rPr spc="-85" dirty="0"/>
              <a:t> </a:t>
            </a:r>
            <a:r>
              <a:rPr spc="-100" dirty="0"/>
              <a:t>-</a:t>
            </a:r>
            <a:r>
              <a:rPr spc="-50" dirty="0"/>
              <a:t>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1175" y="1168689"/>
            <a:ext cx="68319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console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command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provides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an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 interactive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console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evaluating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expressions.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175" y="2549814"/>
            <a:ext cx="2161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Difference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0.11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0.12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699" y="3102264"/>
            <a:ext cx="242506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424815" algn="l"/>
              </a:tabLst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“${var.instance_type}”</a:t>
            </a:r>
            <a:endParaRPr sz="1800">
              <a:latin typeface="Times New Roman"/>
              <a:cs typeface="Times New Roman"/>
            </a:endParaRPr>
          </a:p>
          <a:p>
            <a:pPr marL="516255" indent="-50355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51625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var.instance_type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7108" y="3102264"/>
            <a:ext cx="68834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→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0.11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→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0.12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1745614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93C47D"/>
                </a:solidFill>
              </a:rPr>
              <a:t>Virtual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60" dirty="0">
                <a:solidFill>
                  <a:srgbClr val="93C47D"/>
                </a:solidFill>
              </a:rPr>
              <a:t>Machine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Configuration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1099" y="1156856"/>
            <a:ext cx="6008370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Virtual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would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it’s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own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configurations.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418465" indent="-366395">
              <a:lnSpc>
                <a:spcPct val="100000"/>
              </a:lnSpc>
              <a:buChar char="●"/>
              <a:tabLst>
                <a:tab pos="418465" algn="l"/>
              </a:tabLst>
            </a:pP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CPU</a:t>
            </a:r>
            <a:endParaRPr sz="1800">
              <a:latin typeface="Arial MT"/>
              <a:cs typeface="Arial MT"/>
            </a:endParaRPr>
          </a:p>
          <a:p>
            <a:pPr marL="418465" indent="-366395">
              <a:lnSpc>
                <a:spcPct val="100000"/>
              </a:lnSpc>
              <a:buChar char="●"/>
              <a:tabLst>
                <a:tab pos="418465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  <a:p>
            <a:pPr marL="418465" indent="-366395">
              <a:lnSpc>
                <a:spcPct val="100000"/>
              </a:lnSpc>
              <a:buChar char="●"/>
              <a:tabLst>
                <a:tab pos="418465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endParaRPr sz="1800">
              <a:latin typeface="Arial MT"/>
              <a:cs typeface="Arial MT"/>
            </a:endParaRPr>
          </a:p>
          <a:p>
            <a:pPr marL="418465" indent="-366395">
              <a:lnSpc>
                <a:spcPct val="100000"/>
              </a:lnSpc>
              <a:buChar char="●"/>
              <a:tabLst>
                <a:tab pos="41846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350" y="3732415"/>
            <a:ext cx="6826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these.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5" rIns="0" bIns="0" rtlCol="0">
            <a:spAutoFit/>
          </a:bodyPr>
          <a:lstStyle/>
          <a:p>
            <a:pPr marL="2506345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Miscellaneous</a:t>
            </a:r>
            <a:r>
              <a:rPr spc="-90" dirty="0"/>
              <a:t> </a:t>
            </a:r>
            <a:r>
              <a:rPr spc="-65" dirty="0"/>
              <a:t>Pointers</a:t>
            </a:r>
            <a:r>
              <a:rPr spc="-85" dirty="0"/>
              <a:t> </a:t>
            </a:r>
            <a:r>
              <a:rPr spc="-100" dirty="0"/>
              <a:t>-</a:t>
            </a:r>
            <a:r>
              <a:rPr spc="-50" dirty="0"/>
              <a:t>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65874"/>
            <a:ext cx="9149080" cy="377825"/>
            <a:chOff x="-4762" y="4765874"/>
            <a:chExt cx="9149080" cy="377825"/>
          </a:xfrm>
        </p:grpSpPr>
        <p:sp>
          <p:nvSpPr>
            <p:cNvPr id="4" name="object 4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  <a:lnTo>
                    <a:pt x="9143999" y="372862"/>
                  </a:lnTo>
                  <a:lnTo>
                    <a:pt x="0" y="37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70637"/>
              <a:ext cx="9144000" cy="373380"/>
            </a:xfrm>
            <a:custGeom>
              <a:avLst/>
              <a:gdLst/>
              <a:ahLst/>
              <a:cxnLst/>
              <a:rect l="l" t="t" r="r" b="b"/>
              <a:pathLst>
                <a:path w="9144000" h="373379">
                  <a:moveTo>
                    <a:pt x="0" y="0"/>
                  </a:moveTo>
                  <a:lnTo>
                    <a:pt x="9143999" y="0"/>
                  </a:lnTo>
                </a:path>
                <a:path w="9144000" h="373379">
                  <a:moveTo>
                    <a:pt x="0" y="37286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1175" y="1168689"/>
            <a:ext cx="732028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modules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want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export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value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one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module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be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imported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another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module,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Difference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0.11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0.12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559" y="4810493"/>
            <a:ext cx="1691005" cy="323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20" dirty="0">
                <a:solidFill>
                  <a:srgbClr val="F3F3F3"/>
                </a:solidFill>
                <a:latin typeface="Times New Roman"/>
                <a:cs typeface="Times New Roman"/>
              </a:rPr>
              <a:t>knowledge</a:t>
            </a:r>
            <a:r>
              <a:rPr sz="1800" b="1" spc="-2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F3F3F3"/>
                </a:solidFill>
                <a:latin typeface="Times New Roman"/>
                <a:cs typeface="Times New Roman"/>
              </a:rPr>
              <a:t>portal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1699" y="2549814"/>
            <a:ext cx="242506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424815" algn="l"/>
              </a:tabLst>
            </a:pP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“${var.instance_type}”</a:t>
            </a:r>
            <a:endParaRPr sz="1800">
              <a:latin typeface="Times New Roman"/>
              <a:cs typeface="Times New Roman"/>
            </a:endParaRPr>
          </a:p>
          <a:p>
            <a:pPr marL="516255" indent="-50355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516255" algn="l"/>
              </a:tabLst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var.instance_type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7108" y="2549814"/>
            <a:ext cx="68834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→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0.11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→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0.12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9219" y="1713792"/>
            <a:ext cx="38798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000000"/>
                </a:solidFill>
                <a:latin typeface="Arial"/>
                <a:cs typeface="Arial"/>
              </a:rPr>
              <a:t>Providers</a:t>
            </a:r>
            <a:r>
              <a:rPr sz="2600" b="1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2600" b="1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70" dirty="0">
                <a:solidFill>
                  <a:srgbClr val="000000"/>
                </a:solidFill>
                <a:latin typeface="Arial"/>
                <a:cs typeface="Arial"/>
              </a:rPr>
              <a:t>Resources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50575" y="2323700"/>
            <a:ext cx="1190625" cy="781050"/>
            <a:chOff x="3850575" y="2323700"/>
            <a:chExt cx="1190625" cy="781050"/>
          </a:xfrm>
        </p:grpSpPr>
        <p:sp>
          <p:nvSpPr>
            <p:cNvPr id="4" name="object 4"/>
            <p:cNvSpPr/>
            <p:nvPr/>
          </p:nvSpPr>
          <p:spPr>
            <a:xfrm>
              <a:off x="3933249" y="2635624"/>
              <a:ext cx="1102995" cy="464184"/>
            </a:xfrm>
            <a:custGeom>
              <a:avLst/>
              <a:gdLst/>
              <a:ahLst/>
              <a:cxnLst/>
              <a:rect l="l" t="t" r="r" b="b"/>
              <a:pathLst>
                <a:path w="1102995" h="464185">
                  <a:moveTo>
                    <a:pt x="0" y="0"/>
                  </a:moveTo>
                  <a:lnTo>
                    <a:pt x="1102799" y="0"/>
                  </a:lnTo>
                  <a:lnTo>
                    <a:pt x="1102799" y="463799"/>
                  </a:lnTo>
                  <a:lnTo>
                    <a:pt x="0" y="463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575" y="2323700"/>
              <a:ext cx="775724" cy="7757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883535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93C47D"/>
                </a:solidFill>
              </a:rPr>
              <a:t>Basics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of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Providers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1061880"/>
            <a:ext cx="7693659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supports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providers.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Depending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launch,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use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appropriate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accordingly.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7850" y="3026199"/>
            <a:ext cx="4862451" cy="163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27320" y="298675"/>
            <a:ext cx="4124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0520" algn="l"/>
                <a:tab pos="1860550" algn="l"/>
              </a:tabLst>
            </a:pPr>
            <a:r>
              <a:rPr spc="-65" dirty="0">
                <a:solidFill>
                  <a:srgbClr val="93C47D"/>
                </a:solidFill>
              </a:rPr>
              <a:t>Learning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1</a:t>
            </a:r>
            <a:r>
              <a:rPr dirty="0">
                <a:solidFill>
                  <a:srgbClr val="93C47D"/>
                </a:solidFill>
              </a:rPr>
              <a:t>	</a:t>
            </a:r>
            <a:r>
              <a:rPr spc="-50" dirty="0">
                <a:solidFill>
                  <a:srgbClr val="93C47D"/>
                </a:solidFill>
              </a:rPr>
              <a:t>-</a:t>
            </a:r>
            <a:r>
              <a:rPr dirty="0">
                <a:solidFill>
                  <a:srgbClr val="93C47D"/>
                </a:solidFill>
              </a:rPr>
              <a:t>	</a:t>
            </a:r>
            <a:r>
              <a:rPr spc="-65" dirty="0">
                <a:solidFill>
                  <a:srgbClr val="93C47D"/>
                </a:solidFill>
              </a:rPr>
              <a:t>Provider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55" dirty="0">
                <a:solidFill>
                  <a:srgbClr val="93C47D"/>
                </a:solidFill>
              </a:rPr>
              <a:t>Plugins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980456"/>
            <a:ext cx="786320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plugin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lets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external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API.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terraform</a:t>
            </a:r>
            <a:r>
              <a:rPr sz="1800" spc="-10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init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plugins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automatically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downloaded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saved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locally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.terraform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directory.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0723" y="1713792"/>
            <a:ext cx="44303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Infrastructure</a:t>
            </a:r>
            <a:r>
              <a:rPr sz="2600" b="1" spc="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10" dirty="0">
                <a:solidFill>
                  <a:srgbClr val="000000"/>
                </a:solidFill>
                <a:latin typeface="Arial"/>
                <a:cs typeface="Arial"/>
              </a:rPr>
              <a:t>as</a:t>
            </a:r>
            <a:r>
              <a:rPr sz="2600" b="1" spc="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60" dirty="0">
                <a:solidFill>
                  <a:srgbClr val="000000"/>
                </a:solidFill>
                <a:latin typeface="Arial"/>
                <a:cs typeface="Arial"/>
              </a:rPr>
              <a:t>Code</a:t>
            </a:r>
            <a:r>
              <a:rPr sz="2600" b="1" spc="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(IAC)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6280" y="332601"/>
            <a:ext cx="3139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0520" algn="l"/>
                <a:tab pos="1860550" algn="l"/>
              </a:tabLst>
            </a:pPr>
            <a:r>
              <a:rPr spc="-65" dirty="0">
                <a:solidFill>
                  <a:srgbClr val="93C47D"/>
                </a:solidFill>
              </a:rPr>
              <a:t>Learning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2</a:t>
            </a:r>
            <a:r>
              <a:rPr dirty="0">
                <a:solidFill>
                  <a:srgbClr val="93C47D"/>
                </a:solidFill>
              </a:rPr>
              <a:t>	</a:t>
            </a:r>
            <a:r>
              <a:rPr spc="-50" dirty="0">
                <a:solidFill>
                  <a:srgbClr val="93C47D"/>
                </a:solidFill>
              </a:rPr>
              <a:t>-</a:t>
            </a:r>
            <a:r>
              <a:rPr dirty="0">
                <a:solidFill>
                  <a:srgbClr val="93C47D"/>
                </a:solidFill>
              </a:rPr>
              <a:t>	</a:t>
            </a:r>
            <a:r>
              <a:rPr spc="-55" dirty="0">
                <a:solidFill>
                  <a:srgbClr val="93C47D"/>
                </a:solidFill>
              </a:rPr>
              <a:t>Resource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134176"/>
            <a:ext cx="612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describes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575" y="2185735"/>
            <a:ext cx="3541395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69137"/>
                </a:solidFill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aws_instance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aws_alb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iam_user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digitalocean_droplet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1675" y="2390699"/>
            <a:ext cx="3460174" cy="110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2920" y="332601"/>
            <a:ext cx="41071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0520" algn="l"/>
                <a:tab pos="1860550" algn="l"/>
              </a:tabLst>
            </a:pPr>
            <a:r>
              <a:rPr spc="-65" dirty="0">
                <a:solidFill>
                  <a:srgbClr val="93C47D"/>
                </a:solidFill>
              </a:rPr>
              <a:t>Learning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3</a:t>
            </a:r>
            <a:r>
              <a:rPr dirty="0">
                <a:solidFill>
                  <a:srgbClr val="93C47D"/>
                </a:solidFill>
              </a:rPr>
              <a:t>	</a:t>
            </a:r>
            <a:r>
              <a:rPr spc="-50" dirty="0">
                <a:solidFill>
                  <a:srgbClr val="93C47D"/>
                </a:solidFill>
              </a:rPr>
              <a:t>-</a:t>
            </a:r>
            <a:r>
              <a:rPr dirty="0">
                <a:solidFill>
                  <a:srgbClr val="93C47D"/>
                </a:solidFill>
              </a:rPr>
              <a:t>	</a:t>
            </a:r>
            <a:r>
              <a:rPr spc="-65" dirty="0">
                <a:solidFill>
                  <a:srgbClr val="93C47D"/>
                </a:solidFill>
              </a:rPr>
              <a:t>Resource</a:t>
            </a:r>
            <a:r>
              <a:rPr spc="-105" dirty="0">
                <a:solidFill>
                  <a:srgbClr val="93C47D"/>
                </a:solidFill>
              </a:rPr>
              <a:t> Blocks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134176"/>
            <a:ext cx="7773034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9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declares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given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("aws_instance")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given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local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("myec2").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together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serve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identifier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given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resource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must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unique.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999" y="3242799"/>
            <a:ext cx="3460175" cy="1106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8800" y="3242787"/>
            <a:ext cx="3502900" cy="10748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4049" y="4500838"/>
            <a:ext cx="1922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5025" y="4485163"/>
            <a:ext cx="1922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883535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93C47D"/>
                </a:solidFill>
              </a:rPr>
              <a:t>Point</a:t>
            </a:r>
            <a:r>
              <a:rPr spc="-10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to</a:t>
            </a:r>
            <a:r>
              <a:rPr spc="-100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Note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061880"/>
            <a:ext cx="79489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supported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provider.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below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example,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aws_instance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4600" y="2934725"/>
            <a:ext cx="3748174" cy="1705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4568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3C47D"/>
                </a:solidFill>
              </a:rPr>
              <a:t>Important</a:t>
            </a:r>
            <a:r>
              <a:rPr spc="8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Question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061880"/>
            <a:ext cx="75507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concepts,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standard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syntax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remains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similar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providers.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learn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basics,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able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easily.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700" y="2782125"/>
            <a:ext cx="3065250" cy="1824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030095">
              <a:lnSpc>
                <a:spcPct val="100000"/>
              </a:lnSpc>
              <a:spcBef>
                <a:spcPts val="100"/>
              </a:spcBef>
            </a:pPr>
            <a:r>
              <a:rPr spc="-105" dirty="0">
                <a:solidFill>
                  <a:srgbClr val="93C47D"/>
                </a:solidFill>
              </a:rPr>
              <a:t>Issues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and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130" dirty="0">
                <a:solidFill>
                  <a:srgbClr val="93C47D"/>
                </a:solidFill>
              </a:rPr>
              <a:t>Bugs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25" dirty="0">
                <a:solidFill>
                  <a:srgbClr val="93C47D"/>
                </a:solidFill>
              </a:rPr>
              <a:t>with</a:t>
            </a:r>
            <a:r>
              <a:rPr spc="-14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Providers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061880"/>
            <a:ext cx="747839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maintained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HashiCorp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does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bugs.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19367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happen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inconsistencies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things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mentioned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documentation.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raise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issue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page.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724" y="3067100"/>
            <a:ext cx="5278049" cy="173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72" rIns="0" bIns="0" rtlCol="0">
            <a:spAutoFit/>
          </a:bodyPr>
          <a:lstStyle/>
          <a:p>
            <a:pPr marL="108267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Relax</a:t>
            </a:r>
            <a:r>
              <a:rPr spc="-114" dirty="0"/>
              <a:t> </a:t>
            </a:r>
            <a:r>
              <a:rPr spc="-10" dirty="0"/>
              <a:t>and</a:t>
            </a:r>
            <a:r>
              <a:rPr spc="-110" dirty="0"/>
              <a:t> </a:t>
            </a:r>
            <a:r>
              <a:rPr spc="-100" dirty="0"/>
              <a:t>Have</a:t>
            </a:r>
            <a:r>
              <a:rPr spc="-110" dirty="0"/>
              <a:t> </a:t>
            </a:r>
            <a:r>
              <a:rPr spc="-130" dirty="0"/>
              <a:t>a</a:t>
            </a:r>
            <a:r>
              <a:rPr spc="-110" dirty="0"/>
              <a:t> </a:t>
            </a:r>
            <a:r>
              <a:rPr spc="-100" dirty="0"/>
              <a:t>Meme</a:t>
            </a:r>
            <a:r>
              <a:rPr spc="-114" dirty="0"/>
              <a:t> </a:t>
            </a:r>
            <a:r>
              <a:rPr spc="-125" dirty="0"/>
              <a:t>Before</a:t>
            </a:r>
            <a:r>
              <a:rPr spc="-110" dirty="0"/>
              <a:t> </a:t>
            </a:r>
            <a:r>
              <a:rPr spc="-55" dirty="0"/>
              <a:t>Proceeding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5125" y="1042450"/>
            <a:ext cx="2830275" cy="338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0947" y="1713792"/>
            <a:ext cx="22491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Provider</a:t>
            </a:r>
            <a:r>
              <a:rPr sz="2600" b="1"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Tiers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67775" y="2273075"/>
            <a:ext cx="1173480" cy="831215"/>
            <a:chOff x="3867775" y="2273075"/>
            <a:chExt cx="1173480" cy="831215"/>
          </a:xfrm>
        </p:grpSpPr>
        <p:sp>
          <p:nvSpPr>
            <p:cNvPr id="4" name="object 4"/>
            <p:cNvSpPr/>
            <p:nvPr/>
          </p:nvSpPr>
          <p:spPr>
            <a:xfrm>
              <a:off x="3933250" y="2635624"/>
              <a:ext cx="1102995" cy="464184"/>
            </a:xfrm>
            <a:custGeom>
              <a:avLst/>
              <a:gdLst/>
              <a:ahLst/>
              <a:cxnLst/>
              <a:rect l="l" t="t" r="r" b="b"/>
              <a:pathLst>
                <a:path w="1102995" h="464185">
                  <a:moveTo>
                    <a:pt x="0" y="0"/>
                  </a:moveTo>
                  <a:lnTo>
                    <a:pt x="1102799" y="0"/>
                  </a:lnTo>
                  <a:lnTo>
                    <a:pt x="1102799" y="463799"/>
                  </a:lnTo>
                  <a:lnTo>
                    <a:pt x="0" y="463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7775" y="2273075"/>
              <a:ext cx="826349" cy="8263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599055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93C47D"/>
                </a:solidFill>
              </a:rPr>
              <a:t>Provider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Maintainers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1061880"/>
            <a:ext cx="5505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primary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tiers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Terraform.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8512" y="1879637"/>
          <a:ext cx="6431280" cy="2862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6540"/>
                <a:gridCol w="4904740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Provider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Official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Owned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Maintained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HashiCorp.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035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Partner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08660" marR="361315" indent="-339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Owned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Maintained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Technology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Company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that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maintains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direct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partnership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HashiCorp.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Community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Owned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Maintained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Individual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Contributors.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599055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93C47D"/>
                </a:solidFill>
              </a:rPr>
              <a:t>Provider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75" dirty="0">
                <a:solidFill>
                  <a:srgbClr val="93C47D"/>
                </a:solidFill>
              </a:rPr>
              <a:t>Namespace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899031"/>
            <a:ext cx="7418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Namespaces</a:t>
            </a:r>
            <a:r>
              <a:rPr sz="1800" spc="-30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organization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publisher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responsible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integration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2562" y="1927137"/>
          <a:ext cx="7238999" cy="2679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9764"/>
                <a:gridCol w="5309235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Official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hashicorp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Partner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57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Third-party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organization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152781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e.g.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mongodb/mongodbatlas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035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Community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Maintainer’s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individual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organization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account,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e.g.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DeviaVir/gsuite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52793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3C47D"/>
                </a:solidFill>
              </a:rPr>
              <a:t>Important</a:t>
            </a:r>
            <a:r>
              <a:rPr spc="80" dirty="0">
                <a:solidFill>
                  <a:srgbClr val="93C47D"/>
                </a:solidFill>
              </a:rPr>
              <a:t> </a:t>
            </a:r>
            <a:r>
              <a:rPr spc="-60" dirty="0">
                <a:solidFill>
                  <a:srgbClr val="93C47D"/>
                </a:solidFill>
              </a:rPr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3650" y="973680"/>
            <a:ext cx="77069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explicit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source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not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HashiCorp-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maintained,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syntax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required_providers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nested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inside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425" y="2712074"/>
            <a:ext cx="3253200" cy="1088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8500" y="2125752"/>
            <a:ext cx="3115581" cy="22065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1350" y="3998038"/>
            <a:ext cx="1784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HashiCorp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Maintained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5964" y="4450884"/>
            <a:ext cx="21697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Non-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HashiCorp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Maintained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6850" rIns="0" bIns="0" rtlCol="0">
            <a:spAutoFit/>
          </a:bodyPr>
          <a:lstStyle/>
          <a:p>
            <a:pPr marL="231457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45" dirty="0">
                <a:solidFill>
                  <a:srgbClr val="93C47D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1022231"/>
            <a:ext cx="7769859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ways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infrastructure: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Manually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approach.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Clr>
                <a:srgbClr val="FFFFFF"/>
              </a:buClr>
              <a:buFont typeface="Arial MT"/>
              <a:buChar char="●"/>
            </a:pP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Automation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1410" y="3415750"/>
            <a:ext cx="2472224" cy="1354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3203" y="1713792"/>
            <a:ext cx="29508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Terraform</a:t>
            </a:r>
            <a:r>
              <a:rPr sz="2600" b="1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Destroy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1887855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93C47D"/>
                </a:solidFill>
              </a:rPr>
              <a:t>Learning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to</a:t>
            </a:r>
            <a:r>
              <a:rPr spc="-10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Destroy</a:t>
            </a:r>
            <a:r>
              <a:rPr spc="-100" dirty="0">
                <a:solidFill>
                  <a:srgbClr val="93C47D"/>
                </a:solidFill>
              </a:rPr>
              <a:t> </a:t>
            </a:r>
            <a:r>
              <a:rPr spc="-55" dirty="0">
                <a:solidFill>
                  <a:srgbClr val="93C47D"/>
                </a:solidFill>
              </a:rPr>
              <a:t>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4725" y="1061880"/>
            <a:ext cx="8125459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running,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charged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it.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Hence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important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know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delete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infrastructure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3277" y="2721390"/>
            <a:ext cx="827899" cy="840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7061" y="4269599"/>
            <a:ext cx="754113" cy="7241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741700" y="3066350"/>
            <a:ext cx="2986405" cy="1668145"/>
            <a:chOff x="1741700" y="3066350"/>
            <a:chExt cx="2986405" cy="16681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700" y="3173237"/>
              <a:ext cx="1096350" cy="10963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38050" y="3077749"/>
              <a:ext cx="1867535" cy="643890"/>
            </a:xfrm>
            <a:custGeom>
              <a:avLst/>
              <a:gdLst/>
              <a:ahLst/>
              <a:cxnLst/>
              <a:rect l="l" t="t" r="r" b="b"/>
              <a:pathLst>
                <a:path w="1867535" h="643889">
                  <a:moveTo>
                    <a:pt x="0" y="643663"/>
                  </a:moveTo>
                  <a:lnTo>
                    <a:pt x="1867538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91970" y="3071112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19">
                  <a:moveTo>
                    <a:pt x="6980" y="20254"/>
                  </a:moveTo>
                  <a:lnTo>
                    <a:pt x="13617" y="6636"/>
                  </a:lnTo>
                  <a:lnTo>
                    <a:pt x="0" y="0"/>
                  </a:lnTo>
                  <a:lnTo>
                    <a:pt x="31314" y="537"/>
                  </a:lnTo>
                  <a:lnTo>
                    <a:pt x="6980" y="202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91970" y="3071112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19">
                  <a:moveTo>
                    <a:pt x="13617" y="6636"/>
                  </a:moveTo>
                  <a:lnTo>
                    <a:pt x="6980" y="20254"/>
                  </a:lnTo>
                  <a:lnTo>
                    <a:pt x="31314" y="537"/>
                  </a:lnTo>
                  <a:lnTo>
                    <a:pt x="0" y="0"/>
                  </a:lnTo>
                  <a:lnTo>
                    <a:pt x="13617" y="663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38050" y="3721412"/>
              <a:ext cx="1788795" cy="999490"/>
            </a:xfrm>
            <a:custGeom>
              <a:avLst/>
              <a:gdLst/>
              <a:ahLst/>
              <a:cxnLst/>
              <a:rect l="l" t="t" r="r" b="b"/>
              <a:pathLst>
                <a:path w="1788795" h="999489">
                  <a:moveTo>
                    <a:pt x="0" y="0"/>
                  </a:moveTo>
                  <a:lnTo>
                    <a:pt x="1788301" y="99898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1776" y="4705817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29">
                  <a:moveTo>
                    <a:pt x="30916" y="23703"/>
                  </a:moveTo>
                  <a:lnTo>
                    <a:pt x="0" y="18703"/>
                  </a:lnTo>
                  <a:lnTo>
                    <a:pt x="14575" y="14575"/>
                  </a:lnTo>
                  <a:lnTo>
                    <a:pt x="10447" y="0"/>
                  </a:lnTo>
                  <a:lnTo>
                    <a:pt x="30916" y="237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1776" y="4705817"/>
              <a:ext cx="31115" cy="24130"/>
            </a:xfrm>
            <a:custGeom>
              <a:avLst/>
              <a:gdLst/>
              <a:ahLst/>
              <a:cxnLst/>
              <a:rect l="l" t="t" r="r" b="b"/>
              <a:pathLst>
                <a:path w="31114" h="24129">
                  <a:moveTo>
                    <a:pt x="14575" y="14575"/>
                  </a:moveTo>
                  <a:lnTo>
                    <a:pt x="0" y="18703"/>
                  </a:lnTo>
                  <a:lnTo>
                    <a:pt x="30916" y="23703"/>
                  </a:lnTo>
                  <a:lnTo>
                    <a:pt x="10447" y="0"/>
                  </a:lnTo>
                  <a:lnTo>
                    <a:pt x="14575" y="1457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54425" y="4402037"/>
            <a:ext cx="786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6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0" y="4248150"/>
            <a:ext cx="827899" cy="840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806250" y="1895724"/>
            <a:ext cx="4240530" cy="3045460"/>
            <a:chOff x="2806250" y="1895724"/>
            <a:chExt cx="4240530" cy="3045460"/>
          </a:xfrm>
        </p:grpSpPr>
        <p:sp>
          <p:nvSpPr>
            <p:cNvPr id="4" name="object 4"/>
            <p:cNvSpPr/>
            <p:nvPr/>
          </p:nvSpPr>
          <p:spPr>
            <a:xfrm>
              <a:off x="5316087" y="2013849"/>
              <a:ext cx="1350645" cy="2809240"/>
            </a:xfrm>
            <a:custGeom>
              <a:avLst/>
              <a:gdLst/>
              <a:ahLst/>
              <a:cxnLst/>
              <a:rect l="l" t="t" r="r" b="b"/>
              <a:pathLst>
                <a:path w="1350645" h="2809240">
                  <a:moveTo>
                    <a:pt x="1125245" y="2809199"/>
                  </a:moveTo>
                  <a:lnTo>
                    <a:pt x="225054" y="2809199"/>
                  </a:lnTo>
                  <a:lnTo>
                    <a:pt x="179698" y="2804627"/>
                  </a:lnTo>
                  <a:lnTo>
                    <a:pt x="137453" y="2791514"/>
                  </a:lnTo>
                  <a:lnTo>
                    <a:pt x="99224" y="2770764"/>
                  </a:lnTo>
                  <a:lnTo>
                    <a:pt x="65916" y="2743283"/>
                  </a:lnTo>
                  <a:lnTo>
                    <a:pt x="38435" y="2709975"/>
                  </a:lnTo>
                  <a:lnTo>
                    <a:pt x="17685" y="2671746"/>
                  </a:lnTo>
                  <a:lnTo>
                    <a:pt x="4572" y="2629501"/>
                  </a:lnTo>
                  <a:lnTo>
                    <a:pt x="0" y="2584145"/>
                  </a:lnTo>
                  <a:lnTo>
                    <a:pt x="0" y="225054"/>
                  </a:lnTo>
                  <a:lnTo>
                    <a:pt x="4572" y="179698"/>
                  </a:lnTo>
                  <a:lnTo>
                    <a:pt x="17685" y="137453"/>
                  </a:lnTo>
                  <a:lnTo>
                    <a:pt x="38435" y="99224"/>
                  </a:lnTo>
                  <a:lnTo>
                    <a:pt x="65916" y="65916"/>
                  </a:lnTo>
                  <a:lnTo>
                    <a:pt x="99224" y="38435"/>
                  </a:lnTo>
                  <a:lnTo>
                    <a:pt x="137453" y="17685"/>
                  </a:lnTo>
                  <a:lnTo>
                    <a:pt x="179698" y="4572"/>
                  </a:lnTo>
                  <a:lnTo>
                    <a:pt x="225054" y="0"/>
                  </a:lnTo>
                  <a:lnTo>
                    <a:pt x="1125245" y="0"/>
                  </a:lnTo>
                  <a:lnTo>
                    <a:pt x="1169356" y="4364"/>
                  </a:lnTo>
                  <a:lnTo>
                    <a:pt x="1211370" y="17131"/>
                  </a:lnTo>
                  <a:lnTo>
                    <a:pt x="1250105" y="37811"/>
                  </a:lnTo>
                  <a:lnTo>
                    <a:pt x="1284382" y="65916"/>
                  </a:lnTo>
                  <a:lnTo>
                    <a:pt x="1312487" y="100194"/>
                  </a:lnTo>
                  <a:lnTo>
                    <a:pt x="1333168" y="138929"/>
                  </a:lnTo>
                  <a:lnTo>
                    <a:pt x="1345935" y="180943"/>
                  </a:lnTo>
                  <a:lnTo>
                    <a:pt x="1350299" y="225054"/>
                  </a:lnTo>
                  <a:lnTo>
                    <a:pt x="1350299" y="2584145"/>
                  </a:lnTo>
                  <a:lnTo>
                    <a:pt x="1345727" y="2629501"/>
                  </a:lnTo>
                  <a:lnTo>
                    <a:pt x="1332614" y="2671746"/>
                  </a:lnTo>
                  <a:lnTo>
                    <a:pt x="1311864" y="2709975"/>
                  </a:lnTo>
                  <a:lnTo>
                    <a:pt x="1284383" y="2743283"/>
                  </a:lnTo>
                  <a:lnTo>
                    <a:pt x="1251075" y="2770764"/>
                  </a:lnTo>
                  <a:lnTo>
                    <a:pt x="1212846" y="2791514"/>
                  </a:lnTo>
                  <a:lnTo>
                    <a:pt x="1170601" y="2804627"/>
                  </a:lnTo>
                  <a:lnTo>
                    <a:pt x="1125245" y="28091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16087" y="2013849"/>
              <a:ext cx="1350645" cy="2809240"/>
            </a:xfrm>
            <a:custGeom>
              <a:avLst/>
              <a:gdLst/>
              <a:ahLst/>
              <a:cxnLst/>
              <a:rect l="l" t="t" r="r" b="b"/>
              <a:pathLst>
                <a:path w="1350645" h="2809240">
                  <a:moveTo>
                    <a:pt x="0" y="225054"/>
                  </a:moveTo>
                  <a:lnTo>
                    <a:pt x="4572" y="179698"/>
                  </a:lnTo>
                  <a:lnTo>
                    <a:pt x="17685" y="137453"/>
                  </a:lnTo>
                  <a:lnTo>
                    <a:pt x="38435" y="99224"/>
                  </a:lnTo>
                  <a:lnTo>
                    <a:pt x="65916" y="65916"/>
                  </a:lnTo>
                  <a:lnTo>
                    <a:pt x="99224" y="38435"/>
                  </a:lnTo>
                  <a:lnTo>
                    <a:pt x="137453" y="17685"/>
                  </a:lnTo>
                  <a:lnTo>
                    <a:pt x="179698" y="4572"/>
                  </a:lnTo>
                  <a:lnTo>
                    <a:pt x="225054" y="0"/>
                  </a:lnTo>
                  <a:lnTo>
                    <a:pt x="1125245" y="0"/>
                  </a:lnTo>
                  <a:lnTo>
                    <a:pt x="1169356" y="4364"/>
                  </a:lnTo>
                  <a:lnTo>
                    <a:pt x="1211370" y="17131"/>
                  </a:lnTo>
                  <a:lnTo>
                    <a:pt x="1250105" y="37811"/>
                  </a:lnTo>
                  <a:lnTo>
                    <a:pt x="1284382" y="65916"/>
                  </a:lnTo>
                  <a:lnTo>
                    <a:pt x="1312487" y="100194"/>
                  </a:lnTo>
                  <a:lnTo>
                    <a:pt x="1333168" y="138929"/>
                  </a:lnTo>
                  <a:lnTo>
                    <a:pt x="1345935" y="180943"/>
                  </a:lnTo>
                  <a:lnTo>
                    <a:pt x="1350299" y="225054"/>
                  </a:lnTo>
                  <a:lnTo>
                    <a:pt x="1350299" y="2584145"/>
                  </a:lnTo>
                  <a:lnTo>
                    <a:pt x="1345727" y="2629501"/>
                  </a:lnTo>
                  <a:lnTo>
                    <a:pt x="1332614" y="2671746"/>
                  </a:lnTo>
                  <a:lnTo>
                    <a:pt x="1311864" y="2709975"/>
                  </a:lnTo>
                  <a:lnTo>
                    <a:pt x="1284383" y="2743283"/>
                  </a:lnTo>
                  <a:lnTo>
                    <a:pt x="1251075" y="2770764"/>
                  </a:lnTo>
                  <a:lnTo>
                    <a:pt x="1212846" y="2791514"/>
                  </a:lnTo>
                  <a:lnTo>
                    <a:pt x="1170601" y="2804627"/>
                  </a:lnTo>
                  <a:lnTo>
                    <a:pt x="1125245" y="2809199"/>
                  </a:lnTo>
                  <a:lnTo>
                    <a:pt x="225054" y="2809199"/>
                  </a:lnTo>
                  <a:lnTo>
                    <a:pt x="179698" y="2804627"/>
                  </a:lnTo>
                  <a:lnTo>
                    <a:pt x="137453" y="2791514"/>
                  </a:lnTo>
                  <a:lnTo>
                    <a:pt x="99224" y="2770764"/>
                  </a:lnTo>
                  <a:lnTo>
                    <a:pt x="65916" y="2743283"/>
                  </a:lnTo>
                  <a:lnTo>
                    <a:pt x="38435" y="2709975"/>
                  </a:lnTo>
                  <a:lnTo>
                    <a:pt x="17685" y="2671746"/>
                  </a:lnTo>
                  <a:lnTo>
                    <a:pt x="4572" y="2629501"/>
                  </a:lnTo>
                  <a:lnTo>
                    <a:pt x="0" y="2584145"/>
                  </a:lnTo>
                  <a:lnTo>
                    <a:pt x="0" y="22505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6250" y="2606387"/>
              <a:ext cx="1096349" cy="1096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0402" y="2259965"/>
              <a:ext cx="827899" cy="840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4186" y="3808174"/>
              <a:ext cx="754113" cy="724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49849" y="1905249"/>
              <a:ext cx="2287270" cy="3026410"/>
            </a:xfrm>
            <a:custGeom>
              <a:avLst/>
              <a:gdLst/>
              <a:ahLst/>
              <a:cxnLst/>
              <a:rect l="l" t="t" r="r" b="b"/>
              <a:pathLst>
                <a:path w="2287270" h="3026410">
                  <a:moveTo>
                    <a:pt x="0" y="0"/>
                  </a:moveTo>
                  <a:lnTo>
                    <a:pt x="2286899" y="3026399"/>
                  </a:lnTo>
                </a:path>
              </a:pathLst>
            </a:custGeom>
            <a:ln w="19049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02599" y="2528388"/>
              <a:ext cx="976630" cy="626745"/>
            </a:xfrm>
            <a:custGeom>
              <a:avLst/>
              <a:gdLst/>
              <a:ahLst/>
              <a:cxnLst/>
              <a:rect l="l" t="t" r="r" b="b"/>
              <a:pathLst>
                <a:path w="976629" h="626744">
                  <a:moveTo>
                    <a:pt x="0" y="626173"/>
                  </a:moveTo>
                  <a:lnTo>
                    <a:pt x="976024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63825" y="2518281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4" h="25400">
                  <a:moveTo>
                    <a:pt x="11567" y="24907"/>
                  </a:moveTo>
                  <a:lnTo>
                    <a:pt x="14799" y="10107"/>
                  </a:lnTo>
                  <a:lnTo>
                    <a:pt x="0" y="6875"/>
                  </a:lnTo>
                  <a:lnTo>
                    <a:pt x="30554" y="0"/>
                  </a:lnTo>
                  <a:lnTo>
                    <a:pt x="11567" y="24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63825" y="2518281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4" h="25400">
                  <a:moveTo>
                    <a:pt x="14799" y="10107"/>
                  </a:moveTo>
                  <a:lnTo>
                    <a:pt x="11567" y="24907"/>
                  </a:lnTo>
                  <a:lnTo>
                    <a:pt x="30554" y="0"/>
                  </a:lnTo>
                  <a:lnTo>
                    <a:pt x="0" y="6875"/>
                  </a:lnTo>
                  <a:lnTo>
                    <a:pt x="14799" y="1010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2599" y="3154562"/>
              <a:ext cx="878205" cy="853440"/>
            </a:xfrm>
            <a:custGeom>
              <a:avLst/>
              <a:gdLst/>
              <a:ahLst/>
              <a:cxnLst/>
              <a:rect l="l" t="t" r="r" b="b"/>
              <a:pathLst>
                <a:path w="878204" h="853439">
                  <a:moveTo>
                    <a:pt x="0" y="0"/>
                  </a:moveTo>
                  <a:lnTo>
                    <a:pt x="878088" y="853251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65542" y="3992666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571" y="28191"/>
                  </a:moveTo>
                  <a:lnTo>
                    <a:pt x="0" y="15364"/>
                  </a:lnTo>
                  <a:lnTo>
                    <a:pt x="15146" y="15147"/>
                  </a:lnTo>
                  <a:lnTo>
                    <a:pt x="14929" y="0"/>
                  </a:lnTo>
                  <a:lnTo>
                    <a:pt x="28571" y="281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65542" y="3992666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5146" y="15147"/>
                  </a:moveTo>
                  <a:lnTo>
                    <a:pt x="0" y="15364"/>
                  </a:lnTo>
                  <a:lnTo>
                    <a:pt x="28571" y="28191"/>
                  </a:lnTo>
                  <a:lnTo>
                    <a:pt x="14929" y="0"/>
                  </a:lnTo>
                  <a:lnTo>
                    <a:pt x="15146" y="1514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098440" y="332601"/>
            <a:ext cx="3687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93C47D"/>
                </a:solidFill>
              </a:rPr>
              <a:t>Approach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1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Destroy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35" dirty="0">
                <a:solidFill>
                  <a:srgbClr val="93C47D"/>
                </a:solidFill>
              </a:rPr>
              <a:t>ALL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77575" y="1129731"/>
            <a:ext cx="815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terraform</a:t>
            </a:r>
            <a:r>
              <a:rPr sz="1800" spc="-30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destroy</a:t>
            </a:r>
            <a:r>
              <a:rPr sz="1800" spc="-10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folder.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10400" y="3801262"/>
            <a:ext cx="786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949" y="2878900"/>
            <a:ext cx="578449" cy="578449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59162" y="3146674"/>
            <a:ext cx="1176655" cy="33020"/>
            <a:chOff x="1359162" y="3146674"/>
            <a:chExt cx="1176655" cy="33020"/>
          </a:xfrm>
        </p:grpSpPr>
        <p:sp>
          <p:nvSpPr>
            <p:cNvPr id="21" name="object 21"/>
            <p:cNvSpPr/>
            <p:nvPr/>
          </p:nvSpPr>
          <p:spPr>
            <a:xfrm>
              <a:off x="1363924" y="3162031"/>
              <a:ext cx="1148715" cy="12700"/>
            </a:xfrm>
            <a:custGeom>
              <a:avLst/>
              <a:gdLst/>
              <a:ahLst/>
              <a:cxnLst/>
              <a:rect l="l" t="t" r="r" b="b"/>
              <a:pathLst>
                <a:path w="1148714" h="12700">
                  <a:moveTo>
                    <a:pt x="0" y="12543"/>
                  </a:moveTo>
                  <a:lnTo>
                    <a:pt x="1148158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01255" y="315143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34" y="21421"/>
                  </a:moveTo>
                  <a:lnTo>
                    <a:pt x="10828" y="10594"/>
                  </a:lnTo>
                  <a:lnTo>
                    <a:pt x="0" y="0"/>
                  </a:lnTo>
                  <a:lnTo>
                    <a:pt x="29545" y="10389"/>
                  </a:lnTo>
                  <a:lnTo>
                    <a:pt x="234" y="214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01255" y="315143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828" y="10594"/>
                  </a:moveTo>
                  <a:lnTo>
                    <a:pt x="234" y="21421"/>
                  </a:lnTo>
                  <a:lnTo>
                    <a:pt x="29545" y="10389"/>
                  </a:lnTo>
                  <a:lnTo>
                    <a:pt x="0" y="0"/>
                  </a:lnTo>
                  <a:lnTo>
                    <a:pt x="10828" y="1059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21599" y="2798279"/>
            <a:ext cx="1185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881999" y="1934437"/>
            <a:ext cx="1360170" cy="2818765"/>
            <a:chOff x="5881999" y="1934437"/>
            <a:chExt cx="1360170" cy="2818765"/>
          </a:xfrm>
        </p:grpSpPr>
        <p:sp>
          <p:nvSpPr>
            <p:cNvPr id="4" name="object 4"/>
            <p:cNvSpPr/>
            <p:nvPr/>
          </p:nvSpPr>
          <p:spPr>
            <a:xfrm>
              <a:off x="5886762" y="1939200"/>
              <a:ext cx="1350645" cy="2809240"/>
            </a:xfrm>
            <a:custGeom>
              <a:avLst/>
              <a:gdLst/>
              <a:ahLst/>
              <a:cxnLst/>
              <a:rect l="l" t="t" r="r" b="b"/>
              <a:pathLst>
                <a:path w="1350645" h="2809240">
                  <a:moveTo>
                    <a:pt x="1125244" y="2809199"/>
                  </a:moveTo>
                  <a:lnTo>
                    <a:pt x="225054" y="2809199"/>
                  </a:lnTo>
                  <a:lnTo>
                    <a:pt x="179698" y="2804627"/>
                  </a:lnTo>
                  <a:lnTo>
                    <a:pt x="137453" y="2791514"/>
                  </a:lnTo>
                  <a:lnTo>
                    <a:pt x="99224" y="2770764"/>
                  </a:lnTo>
                  <a:lnTo>
                    <a:pt x="65916" y="2743283"/>
                  </a:lnTo>
                  <a:lnTo>
                    <a:pt x="38435" y="2709975"/>
                  </a:lnTo>
                  <a:lnTo>
                    <a:pt x="17685" y="2671746"/>
                  </a:lnTo>
                  <a:lnTo>
                    <a:pt x="4572" y="2629501"/>
                  </a:lnTo>
                  <a:lnTo>
                    <a:pt x="0" y="2584145"/>
                  </a:lnTo>
                  <a:lnTo>
                    <a:pt x="0" y="225054"/>
                  </a:lnTo>
                  <a:lnTo>
                    <a:pt x="4572" y="179698"/>
                  </a:lnTo>
                  <a:lnTo>
                    <a:pt x="17685" y="137453"/>
                  </a:lnTo>
                  <a:lnTo>
                    <a:pt x="38435" y="99224"/>
                  </a:lnTo>
                  <a:lnTo>
                    <a:pt x="65916" y="65916"/>
                  </a:lnTo>
                  <a:lnTo>
                    <a:pt x="99224" y="38435"/>
                  </a:lnTo>
                  <a:lnTo>
                    <a:pt x="137453" y="17685"/>
                  </a:lnTo>
                  <a:lnTo>
                    <a:pt x="179698" y="4572"/>
                  </a:lnTo>
                  <a:lnTo>
                    <a:pt x="225054" y="0"/>
                  </a:lnTo>
                  <a:lnTo>
                    <a:pt x="1125244" y="0"/>
                  </a:lnTo>
                  <a:lnTo>
                    <a:pt x="1169356" y="4364"/>
                  </a:lnTo>
                  <a:lnTo>
                    <a:pt x="1211370" y="17131"/>
                  </a:lnTo>
                  <a:lnTo>
                    <a:pt x="1250105" y="37811"/>
                  </a:lnTo>
                  <a:lnTo>
                    <a:pt x="1284382" y="65916"/>
                  </a:lnTo>
                  <a:lnTo>
                    <a:pt x="1312487" y="100194"/>
                  </a:lnTo>
                  <a:lnTo>
                    <a:pt x="1333168" y="138929"/>
                  </a:lnTo>
                  <a:lnTo>
                    <a:pt x="1345935" y="180943"/>
                  </a:lnTo>
                  <a:lnTo>
                    <a:pt x="1350299" y="225054"/>
                  </a:lnTo>
                  <a:lnTo>
                    <a:pt x="1350299" y="2584145"/>
                  </a:lnTo>
                  <a:lnTo>
                    <a:pt x="1345727" y="2629501"/>
                  </a:lnTo>
                  <a:lnTo>
                    <a:pt x="1332614" y="2671746"/>
                  </a:lnTo>
                  <a:lnTo>
                    <a:pt x="1311864" y="2709975"/>
                  </a:lnTo>
                  <a:lnTo>
                    <a:pt x="1284383" y="2743283"/>
                  </a:lnTo>
                  <a:lnTo>
                    <a:pt x="1251075" y="2770764"/>
                  </a:lnTo>
                  <a:lnTo>
                    <a:pt x="1212846" y="2791514"/>
                  </a:lnTo>
                  <a:lnTo>
                    <a:pt x="1170601" y="2804627"/>
                  </a:lnTo>
                  <a:lnTo>
                    <a:pt x="1125244" y="28091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86762" y="1939200"/>
              <a:ext cx="1350645" cy="2809240"/>
            </a:xfrm>
            <a:custGeom>
              <a:avLst/>
              <a:gdLst/>
              <a:ahLst/>
              <a:cxnLst/>
              <a:rect l="l" t="t" r="r" b="b"/>
              <a:pathLst>
                <a:path w="1350645" h="2809240">
                  <a:moveTo>
                    <a:pt x="0" y="225054"/>
                  </a:moveTo>
                  <a:lnTo>
                    <a:pt x="4572" y="179698"/>
                  </a:lnTo>
                  <a:lnTo>
                    <a:pt x="17685" y="137453"/>
                  </a:lnTo>
                  <a:lnTo>
                    <a:pt x="38435" y="99224"/>
                  </a:lnTo>
                  <a:lnTo>
                    <a:pt x="65916" y="65916"/>
                  </a:lnTo>
                  <a:lnTo>
                    <a:pt x="99224" y="38435"/>
                  </a:lnTo>
                  <a:lnTo>
                    <a:pt x="137453" y="17685"/>
                  </a:lnTo>
                  <a:lnTo>
                    <a:pt x="179698" y="4572"/>
                  </a:lnTo>
                  <a:lnTo>
                    <a:pt x="225054" y="0"/>
                  </a:lnTo>
                  <a:lnTo>
                    <a:pt x="1125244" y="0"/>
                  </a:lnTo>
                  <a:lnTo>
                    <a:pt x="1169356" y="4364"/>
                  </a:lnTo>
                  <a:lnTo>
                    <a:pt x="1211370" y="17131"/>
                  </a:lnTo>
                  <a:lnTo>
                    <a:pt x="1250105" y="37811"/>
                  </a:lnTo>
                  <a:lnTo>
                    <a:pt x="1284382" y="65916"/>
                  </a:lnTo>
                  <a:lnTo>
                    <a:pt x="1312487" y="100194"/>
                  </a:lnTo>
                  <a:lnTo>
                    <a:pt x="1333168" y="138929"/>
                  </a:lnTo>
                  <a:lnTo>
                    <a:pt x="1345935" y="180943"/>
                  </a:lnTo>
                  <a:lnTo>
                    <a:pt x="1350299" y="225054"/>
                  </a:lnTo>
                  <a:lnTo>
                    <a:pt x="1350299" y="2584145"/>
                  </a:lnTo>
                  <a:lnTo>
                    <a:pt x="1345727" y="2629501"/>
                  </a:lnTo>
                  <a:lnTo>
                    <a:pt x="1332614" y="2671746"/>
                  </a:lnTo>
                  <a:lnTo>
                    <a:pt x="1311864" y="2709975"/>
                  </a:lnTo>
                  <a:lnTo>
                    <a:pt x="1284383" y="2743283"/>
                  </a:lnTo>
                  <a:lnTo>
                    <a:pt x="1251075" y="2770764"/>
                  </a:lnTo>
                  <a:lnTo>
                    <a:pt x="1212846" y="2791514"/>
                  </a:lnTo>
                  <a:lnTo>
                    <a:pt x="1170601" y="2804627"/>
                  </a:lnTo>
                  <a:lnTo>
                    <a:pt x="1125244" y="2809199"/>
                  </a:lnTo>
                  <a:lnTo>
                    <a:pt x="225054" y="2809199"/>
                  </a:lnTo>
                  <a:lnTo>
                    <a:pt x="179698" y="2804627"/>
                  </a:lnTo>
                  <a:lnTo>
                    <a:pt x="137453" y="2791514"/>
                  </a:lnTo>
                  <a:lnTo>
                    <a:pt x="99224" y="2770764"/>
                  </a:lnTo>
                  <a:lnTo>
                    <a:pt x="65916" y="2743283"/>
                  </a:lnTo>
                  <a:lnTo>
                    <a:pt x="38435" y="2709975"/>
                  </a:lnTo>
                  <a:lnTo>
                    <a:pt x="17685" y="2671746"/>
                  </a:lnTo>
                  <a:lnTo>
                    <a:pt x="4572" y="2629501"/>
                  </a:lnTo>
                  <a:lnTo>
                    <a:pt x="0" y="2584145"/>
                  </a:lnTo>
                  <a:lnTo>
                    <a:pt x="0" y="22505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077" y="2185315"/>
              <a:ext cx="827899" cy="8406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4861" y="3733525"/>
              <a:ext cx="754113" cy="7241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64549" y="2117125"/>
              <a:ext cx="1092835" cy="997585"/>
            </a:xfrm>
            <a:custGeom>
              <a:avLst/>
              <a:gdLst/>
              <a:ahLst/>
              <a:cxnLst/>
              <a:rect l="l" t="t" r="r" b="b"/>
              <a:pathLst>
                <a:path w="1092834" h="997585">
                  <a:moveTo>
                    <a:pt x="0" y="0"/>
                  </a:moveTo>
                  <a:lnTo>
                    <a:pt x="1092599" y="997499"/>
                  </a:lnTo>
                </a:path>
              </a:pathLst>
            </a:custGeom>
            <a:ln w="9524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98440" y="332601"/>
            <a:ext cx="3782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93C47D"/>
                </a:solidFill>
              </a:rPr>
              <a:t>Approach</a:t>
            </a:r>
            <a:r>
              <a:rPr spc="-13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2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185" dirty="0">
                <a:solidFill>
                  <a:srgbClr val="93C47D"/>
                </a:solidFill>
              </a:rPr>
              <a:t>-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Destroy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Some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7575" y="1129731"/>
            <a:ext cx="7302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69137"/>
                </a:solidFill>
                <a:latin typeface="Arial MT"/>
                <a:cs typeface="Arial MT"/>
              </a:rPr>
              <a:t>-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target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flag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resource.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76925" y="2531737"/>
            <a:ext cx="1096349" cy="10963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581075" y="3726613"/>
            <a:ext cx="786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250" y="2818000"/>
            <a:ext cx="578449" cy="57844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074187" y="3112911"/>
            <a:ext cx="1753235" cy="33020"/>
            <a:chOff x="1074187" y="3112911"/>
            <a:chExt cx="1753235" cy="33020"/>
          </a:xfrm>
        </p:grpSpPr>
        <p:sp>
          <p:nvSpPr>
            <p:cNvPr id="15" name="object 15"/>
            <p:cNvSpPr/>
            <p:nvPr/>
          </p:nvSpPr>
          <p:spPr>
            <a:xfrm>
              <a:off x="1078950" y="3128308"/>
              <a:ext cx="1725295" cy="12700"/>
            </a:xfrm>
            <a:custGeom>
              <a:avLst/>
              <a:gdLst/>
              <a:ahLst/>
              <a:cxnLst/>
              <a:rect l="l" t="t" r="r" b="b"/>
              <a:pathLst>
                <a:path w="1725295" h="12700">
                  <a:moveTo>
                    <a:pt x="0" y="12365"/>
                  </a:moveTo>
                  <a:lnTo>
                    <a:pt x="1724757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92919" y="311767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53" y="21422"/>
                  </a:moveTo>
                  <a:lnTo>
                    <a:pt x="10787" y="10634"/>
                  </a:lnTo>
                  <a:lnTo>
                    <a:pt x="0" y="0"/>
                  </a:lnTo>
                  <a:lnTo>
                    <a:pt x="29505" y="10500"/>
                  </a:lnTo>
                  <a:lnTo>
                    <a:pt x="153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92919" y="311767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87" y="10634"/>
                  </a:moveTo>
                  <a:lnTo>
                    <a:pt x="153" y="21422"/>
                  </a:lnTo>
                  <a:lnTo>
                    <a:pt x="29505" y="10500"/>
                  </a:lnTo>
                  <a:lnTo>
                    <a:pt x="0" y="0"/>
                  </a:lnTo>
                  <a:lnTo>
                    <a:pt x="10787" y="1063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8408" y="2735870"/>
            <a:ext cx="26428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destroy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target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aws_instance.myec2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68512" y="2438868"/>
            <a:ext cx="1001394" cy="1512570"/>
            <a:chOff x="4468512" y="2438868"/>
            <a:chExt cx="1001394" cy="1512570"/>
          </a:xfrm>
        </p:grpSpPr>
        <p:sp>
          <p:nvSpPr>
            <p:cNvPr id="20" name="object 20"/>
            <p:cNvSpPr/>
            <p:nvPr/>
          </p:nvSpPr>
          <p:spPr>
            <a:xfrm>
              <a:off x="4473275" y="2453738"/>
              <a:ext cx="976630" cy="626745"/>
            </a:xfrm>
            <a:custGeom>
              <a:avLst/>
              <a:gdLst/>
              <a:ahLst/>
              <a:cxnLst/>
              <a:rect l="l" t="t" r="r" b="b"/>
              <a:pathLst>
                <a:path w="976629" h="626744">
                  <a:moveTo>
                    <a:pt x="0" y="626173"/>
                  </a:moveTo>
                  <a:lnTo>
                    <a:pt x="976024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34500" y="2443631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4" h="25400">
                  <a:moveTo>
                    <a:pt x="11567" y="24907"/>
                  </a:moveTo>
                  <a:lnTo>
                    <a:pt x="14799" y="10107"/>
                  </a:lnTo>
                  <a:lnTo>
                    <a:pt x="0" y="6875"/>
                  </a:lnTo>
                  <a:lnTo>
                    <a:pt x="30554" y="0"/>
                  </a:lnTo>
                  <a:lnTo>
                    <a:pt x="11567" y="24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4500" y="2443631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4" h="25400">
                  <a:moveTo>
                    <a:pt x="14799" y="10107"/>
                  </a:moveTo>
                  <a:lnTo>
                    <a:pt x="11567" y="24907"/>
                  </a:lnTo>
                  <a:lnTo>
                    <a:pt x="30554" y="0"/>
                  </a:lnTo>
                  <a:lnTo>
                    <a:pt x="0" y="6875"/>
                  </a:lnTo>
                  <a:lnTo>
                    <a:pt x="14799" y="1010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3275" y="3079912"/>
              <a:ext cx="878205" cy="853440"/>
            </a:xfrm>
            <a:custGeom>
              <a:avLst/>
              <a:gdLst/>
              <a:ahLst/>
              <a:cxnLst/>
              <a:rect l="l" t="t" r="r" b="b"/>
              <a:pathLst>
                <a:path w="878204" h="853439">
                  <a:moveTo>
                    <a:pt x="0" y="0"/>
                  </a:moveTo>
                  <a:lnTo>
                    <a:pt x="878088" y="853251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6217" y="3918016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28571" y="28191"/>
                  </a:moveTo>
                  <a:lnTo>
                    <a:pt x="0" y="15364"/>
                  </a:lnTo>
                  <a:lnTo>
                    <a:pt x="15146" y="15147"/>
                  </a:lnTo>
                  <a:lnTo>
                    <a:pt x="14929" y="0"/>
                  </a:lnTo>
                  <a:lnTo>
                    <a:pt x="28571" y="281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36217" y="3918016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15146" y="15147"/>
                  </a:moveTo>
                  <a:lnTo>
                    <a:pt x="0" y="15364"/>
                  </a:lnTo>
                  <a:lnTo>
                    <a:pt x="28571" y="28191"/>
                  </a:lnTo>
                  <a:lnTo>
                    <a:pt x="14929" y="0"/>
                  </a:lnTo>
                  <a:lnTo>
                    <a:pt x="15146" y="1514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3714750"/>
            <a:ext cx="827899" cy="840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2314575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solidFill>
                  <a:srgbClr val="93C47D"/>
                </a:solidFill>
              </a:rPr>
              <a:t>Terraform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Destroy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25" dirty="0">
                <a:solidFill>
                  <a:srgbClr val="93C47D"/>
                </a:solidFill>
              </a:rPr>
              <a:t>with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40" dirty="0">
                <a:solidFill>
                  <a:srgbClr val="93C47D"/>
                </a:solidFill>
              </a:rPr>
              <a:t>Target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987256"/>
            <a:ext cx="811657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69137"/>
                </a:solidFill>
                <a:latin typeface="Arial MT"/>
                <a:cs typeface="Arial MT"/>
              </a:rPr>
              <a:t>-</a:t>
            </a:r>
            <a:r>
              <a:rPr sz="1800" dirty="0">
                <a:solidFill>
                  <a:srgbClr val="E69137"/>
                </a:solidFill>
                <a:latin typeface="Arial MT"/>
                <a:cs typeface="Arial MT"/>
              </a:rPr>
              <a:t>target</a:t>
            </a:r>
            <a:r>
              <a:rPr sz="1800" spc="-15" dirty="0">
                <a:solidFill>
                  <a:srgbClr val="E6913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option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focus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Terraform's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attention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subset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of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resources.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Combination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4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Local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11712" y="2488237"/>
          <a:ext cx="5092700" cy="118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6350"/>
                <a:gridCol w="2546350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Resource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Local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Resource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aws_instance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myec2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github_repository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example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7925" y="3849825"/>
            <a:ext cx="2729592" cy="11886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109" y="3970132"/>
            <a:ext cx="3309485" cy="94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7787" y="1801184"/>
            <a:ext cx="617283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40" dirty="0">
                <a:solidFill>
                  <a:srgbClr val="666666"/>
                </a:solidFill>
                <a:latin typeface="Times New Roman"/>
                <a:cs typeface="Times New Roman"/>
              </a:rPr>
              <a:t>Desired</a:t>
            </a:r>
            <a:r>
              <a:rPr sz="5200" spc="-1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130" dirty="0">
                <a:solidFill>
                  <a:srgbClr val="666666"/>
                </a:solidFill>
                <a:latin typeface="Times New Roman"/>
                <a:cs typeface="Times New Roman"/>
              </a:rPr>
              <a:t>&amp;</a:t>
            </a:r>
            <a:r>
              <a:rPr sz="5200" spc="-1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dirty="0">
                <a:solidFill>
                  <a:srgbClr val="666666"/>
                </a:solidFill>
                <a:latin typeface="Times New Roman"/>
                <a:cs typeface="Times New Roman"/>
              </a:rPr>
              <a:t>Current</a:t>
            </a:r>
            <a:r>
              <a:rPr sz="5200" spc="-1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5200" spc="-9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05138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2157" y="113685"/>
            <a:ext cx="1808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Desired</a:t>
            </a:r>
            <a:r>
              <a:rPr spc="-110" dirty="0"/>
              <a:t> </a:t>
            </a:r>
            <a:r>
              <a:rPr spc="-55" dirty="0"/>
              <a:t>State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7714615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Terraform's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primary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function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create,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modify,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destroy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match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desired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described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configuration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649" y="2373587"/>
            <a:ext cx="4152199" cy="13800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8750" y="2540411"/>
            <a:ext cx="967224" cy="96134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638087" y="2958863"/>
            <a:ext cx="1412240" cy="31115"/>
            <a:chOff x="4638087" y="2958863"/>
            <a:chExt cx="1412240" cy="31115"/>
          </a:xfrm>
        </p:grpSpPr>
        <p:sp>
          <p:nvSpPr>
            <p:cNvPr id="10" name="object 10"/>
            <p:cNvSpPr/>
            <p:nvPr/>
          </p:nvSpPr>
          <p:spPr>
            <a:xfrm>
              <a:off x="4638087" y="2974337"/>
              <a:ext cx="1389380" cy="0"/>
            </a:xfrm>
            <a:custGeom>
              <a:avLst/>
              <a:gdLst/>
              <a:ahLst/>
              <a:cxnLst/>
              <a:rect l="l" t="t" r="r" b="b"/>
              <a:pathLst>
                <a:path w="1389379">
                  <a:moveTo>
                    <a:pt x="0" y="0"/>
                  </a:moveTo>
                  <a:lnTo>
                    <a:pt x="13887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6132" y="296362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6132" y="296362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20488" y="3753275"/>
            <a:ext cx="1161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EC2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t2.micro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5713" y="113685"/>
            <a:ext cx="18815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Current</a:t>
            </a:r>
            <a:r>
              <a:rPr spc="30" dirty="0"/>
              <a:t> </a:t>
            </a:r>
            <a:r>
              <a:rPr spc="-50" dirty="0"/>
              <a:t>State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16516"/>
            <a:ext cx="6139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Current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actual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state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currently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deployed.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875" y="2430862"/>
            <a:ext cx="3718375" cy="12358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1728" y="2401954"/>
            <a:ext cx="1008380" cy="100665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20278" y="3610262"/>
            <a:ext cx="855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t2.medium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3940" y="113685"/>
            <a:ext cx="2525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Important</a:t>
            </a:r>
            <a:r>
              <a:rPr spc="80" dirty="0"/>
              <a:t> </a:t>
            </a:r>
            <a:r>
              <a:rPr spc="-30" dirty="0"/>
              <a:t>Pointer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7150" y="972915"/>
            <a:ext cx="7446645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tries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ensure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deployed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infrastructure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based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desired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259715">
              <a:lnSpc>
                <a:spcPct val="100699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difference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between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two,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plan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presents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description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the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changes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necessary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achieve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desired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state.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628" y="2525024"/>
            <a:ext cx="3534550" cy="2001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7520">
              <a:lnSpc>
                <a:spcPct val="100000"/>
              </a:lnSpc>
              <a:spcBef>
                <a:spcPts val="100"/>
              </a:spcBef>
            </a:pPr>
            <a:r>
              <a:rPr sz="5200" spc="-135" dirty="0">
                <a:solidFill>
                  <a:srgbClr val="666666"/>
                </a:solidFill>
              </a:rPr>
              <a:t>Provider</a:t>
            </a:r>
            <a:r>
              <a:rPr sz="5200" spc="-185" dirty="0">
                <a:solidFill>
                  <a:srgbClr val="666666"/>
                </a:solidFill>
              </a:rPr>
              <a:t> </a:t>
            </a:r>
            <a:r>
              <a:rPr sz="5200" spc="-675" dirty="0">
                <a:solidFill>
                  <a:srgbClr val="666666"/>
                </a:solidFill>
              </a:rPr>
              <a:t>V</a:t>
            </a:r>
            <a:r>
              <a:rPr sz="5200" spc="-114" dirty="0">
                <a:solidFill>
                  <a:srgbClr val="666666"/>
                </a:solidFill>
              </a:rPr>
              <a:t>ersioning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299" rIns="0" bIns="0" rtlCol="0">
            <a:spAutoFit/>
          </a:bodyPr>
          <a:lstStyle/>
          <a:p>
            <a:pPr marL="1603375">
              <a:lnSpc>
                <a:spcPct val="100000"/>
              </a:lnSpc>
              <a:spcBef>
                <a:spcPts val="100"/>
              </a:spcBef>
            </a:pPr>
            <a:r>
              <a:rPr spc="-125" dirty="0">
                <a:solidFill>
                  <a:srgbClr val="93C47D"/>
                </a:solidFill>
              </a:rPr>
              <a:t>Work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Requirement: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75" dirty="0">
                <a:solidFill>
                  <a:srgbClr val="93C47D"/>
                </a:solidFill>
              </a:rPr>
              <a:t>Database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Backup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350" y="933031"/>
            <a:ext cx="7719695" cy="252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9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assigned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task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take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backup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day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backup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Amazon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S3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appropriate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timestamp.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db-backup-01-01-2024.sql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db-backup-02-01-2024.sql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Initially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lack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time,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manually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take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DB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backup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PM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upload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S3.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9225" y="3969925"/>
            <a:ext cx="656049" cy="6560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6100" y="3900375"/>
            <a:ext cx="795149" cy="7951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4198" y="3935850"/>
            <a:ext cx="729126" cy="7241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402199" y="4282475"/>
            <a:ext cx="1289685" cy="31115"/>
            <a:chOff x="4402199" y="4282475"/>
            <a:chExt cx="1289685" cy="31115"/>
          </a:xfrm>
        </p:grpSpPr>
        <p:sp>
          <p:nvSpPr>
            <p:cNvPr id="9" name="object 9"/>
            <p:cNvSpPr/>
            <p:nvPr/>
          </p:nvSpPr>
          <p:spPr>
            <a:xfrm>
              <a:off x="4402199" y="4297950"/>
              <a:ext cx="1266190" cy="0"/>
            </a:xfrm>
            <a:custGeom>
              <a:avLst/>
              <a:gdLst/>
              <a:ahLst/>
              <a:cxnLst/>
              <a:rect l="l" t="t" r="r" b="b"/>
              <a:pathLst>
                <a:path w="1266189">
                  <a:moveTo>
                    <a:pt x="0" y="0"/>
                  </a:moveTo>
                  <a:lnTo>
                    <a:pt x="12657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57245" y="4287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7245" y="4287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01875" y="3845738"/>
            <a:ext cx="1191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Initiate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Backup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76412" y="4282475"/>
            <a:ext cx="1289685" cy="31115"/>
            <a:chOff x="2076412" y="4282475"/>
            <a:chExt cx="1289685" cy="31115"/>
          </a:xfrm>
        </p:grpSpPr>
        <p:sp>
          <p:nvSpPr>
            <p:cNvPr id="14" name="object 14"/>
            <p:cNvSpPr/>
            <p:nvPr/>
          </p:nvSpPr>
          <p:spPr>
            <a:xfrm>
              <a:off x="2099892" y="4297950"/>
              <a:ext cx="1266190" cy="0"/>
            </a:xfrm>
            <a:custGeom>
              <a:avLst/>
              <a:gdLst/>
              <a:ahLst/>
              <a:cxnLst/>
              <a:rect l="l" t="t" r="r" b="b"/>
              <a:pathLst>
                <a:path w="1266189">
                  <a:moveTo>
                    <a:pt x="0" y="0"/>
                  </a:moveTo>
                  <a:lnTo>
                    <a:pt x="12657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81174" y="4287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81174" y="4287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40274" y="3966288"/>
            <a:ext cx="1231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Upload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Backup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4325" y="4725963"/>
            <a:ext cx="9442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Amazon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S3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15356" y="4725963"/>
            <a:ext cx="786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2520315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Provider</a:t>
            </a:r>
            <a:r>
              <a:rPr spc="-105" dirty="0"/>
              <a:t> </a:t>
            </a:r>
            <a:r>
              <a:rPr spc="-35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8855" y="1762285"/>
            <a:ext cx="983579" cy="9835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519" y="2118246"/>
            <a:ext cx="464079" cy="46407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66743" y="2426578"/>
            <a:ext cx="979805" cy="31115"/>
            <a:chOff x="1166743" y="2426578"/>
            <a:chExt cx="979805" cy="31115"/>
          </a:xfrm>
        </p:grpSpPr>
        <p:sp>
          <p:nvSpPr>
            <p:cNvPr id="9" name="object 9"/>
            <p:cNvSpPr/>
            <p:nvPr/>
          </p:nvSpPr>
          <p:spPr>
            <a:xfrm>
              <a:off x="1171506" y="2433161"/>
              <a:ext cx="951230" cy="9525"/>
            </a:xfrm>
            <a:custGeom>
              <a:avLst/>
              <a:gdLst/>
              <a:ahLst/>
              <a:cxnLst/>
              <a:rect l="l" t="t" r="r" b="b"/>
              <a:pathLst>
                <a:path w="951230" h="9525">
                  <a:moveTo>
                    <a:pt x="0" y="0"/>
                  </a:moveTo>
                  <a:lnTo>
                    <a:pt x="951058" y="899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11752" y="243134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812" y="10812"/>
                  </a:lnTo>
                  <a:lnTo>
                    <a:pt x="202" y="0"/>
                  </a:lnTo>
                  <a:lnTo>
                    <a:pt x="29529" y="10989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11752" y="243134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812" y="10812"/>
                  </a:moveTo>
                  <a:lnTo>
                    <a:pt x="0" y="21422"/>
                  </a:lnTo>
                  <a:lnTo>
                    <a:pt x="29529" y="10989"/>
                  </a:lnTo>
                  <a:lnTo>
                    <a:pt x="202" y="0"/>
                  </a:lnTo>
                  <a:lnTo>
                    <a:pt x="10812" y="1081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2197" y="1902335"/>
            <a:ext cx="708548" cy="70854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040325" y="1072800"/>
            <a:ext cx="1761489" cy="2998470"/>
          </a:xfrm>
          <a:custGeom>
            <a:avLst/>
            <a:gdLst/>
            <a:ahLst/>
            <a:cxnLst/>
            <a:rect l="l" t="t" r="r" b="b"/>
            <a:pathLst>
              <a:path w="1761490" h="2998470">
                <a:moveTo>
                  <a:pt x="0" y="293555"/>
                </a:moveTo>
                <a:lnTo>
                  <a:pt x="3842" y="245939"/>
                </a:lnTo>
                <a:lnTo>
                  <a:pt x="14965" y="200769"/>
                </a:lnTo>
                <a:lnTo>
                  <a:pt x="32766" y="158650"/>
                </a:lnTo>
                <a:lnTo>
                  <a:pt x="56639" y="120185"/>
                </a:lnTo>
                <a:lnTo>
                  <a:pt x="85980" y="85980"/>
                </a:lnTo>
                <a:lnTo>
                  <a:pt x="120185" y="56639"/>
                </a:lnTo>
                <a:lnTo>
                  <a:pt x="158650" y="32766"/>
                </a:lnTo>
                <a:lnTo>
                  <a:pt x="200769" y="14965"/>
                </a:lnTo>
                <a:lnTo>
                  <a:pt x="245939" y="3842"/>
                </a:lnTo>
                <a:lnTo>
                  <a:pt x="293556" y="0"/>
                </a:lnTo>
                <a:lnTo>
                  <a:pt x="1467743" y="0"/>
                </a:lnTo>
                <a:lnTo>
                  <a:pt x="1513943" y="3656"/>
                </a:lnTo>
                <a:lnTo>
                  <a:pt x="1558589" y="14410"/>
                </a:lnTo>
                <a:lnTo>
                  <a:pt x="1600892" y="31932"/>
                </a:lnTo>
                <a:lnTo>
                  <a:pt x="1640065" y="55898"/>
                </a:lnTo>
                <a:lnTo>
                  <a:pt x="1675319" y="85980"/>
                </a:lnTo>
                <a:lnTo>
                  <a:pt x="1705401" y="121234"/>
                </a:lnTo>
                <a:lnTo>
                  <a:pt x="1729367" y="160407"/>
                </a:lnTo>
                <a:lnTo>
                  <a:pt x="1746889" y="202710"/>
                </a:lnTo>
                <a:lnTo>
                  <a:pt x="1757643" y="247356"/>
                </a:lnTo>
                <a:lnTo>
                  <a:pt x="1761299" y="293555"/>
                </a:lnTo>
                <a:lnTo>
                  <a:pt x="1761299" y="2704344"/>
                </a:lnTo>
                <a:lnTo>
                  <a:pt x="1757457" y="2751960"/>
                </a:lnTo>
                <a:lnTo>
                  <a:pt x="1746334" y="2797130"/>
                </a:lnTo>
                <a:lnTo>
                  <a:pt x="1728533" y="2839250"/>
                </a:lnTo>
                <a:lnTo>
                  <a:pt x="1704660" y="2877714"/>
                </a:lnTo>
                <a:lnTo>
                  <a:pt x="1675319" y="2911919"/>
                </a:lnTo>
                <a:lnTo>
                  <a:pt x="1641114" y="2941260"/>
                </a:lnTo>
                <a:lnTo>
                  <a:pt x="1602649" y="2965133"/>
                </a:lnTo>
                <a:lnTo>
                  <a:pt x="1560530" y="2982934"/>
                </a:lnTo>
                <a:lnTo>
                  <a:pt x="1515359" y="2994057"/>
                </a:lnTo>
                <a:lnTo>
                  <a:pt x="1467743" y="2997899"/>
                </a:lnTo>
                <a:lnTo>
                  <a:pt x="293556" y="2997899"/>
                </a:lnTo>
                <a:lnTo>
                  <a:pt x="245939" y="2994057"/>
                </a:lnTo>
                <a:lnTo>
                  <a:pt x="200769" y="2982934"/>
                </a:lnTo>
                <a:lnTo>
                  <a:pt x="158650" y="2965133"/>
                </a:lnTo>
                <a:lnTo>
                  <a:pt x="120185" y="2941260"/>
                </a:lnTo>
                <a:lnTo>
                  <a:pt x="85980" y="2911919"/>
                </a:lnTo>
                <a:lnTo>
                  <a:pt x="56639" y="2877714"/>
                </a:lnTo>
                <a:lnTo>
                  <a:pt x="32766" y="2839250"/>
                </a:lnTo>
                <a:lnTo>
                  <a:pt x="14965" y="2797130"/>
                </a:lnTo>
                <a:lnTo>
                  <a:pt x="3842" y="2751960"/>
                </a:lnTo>
                <a:lnTo>
                  <a:pt x="0" y="2704344"/>
                </a:lnTo>
                <a:lnTo>
                  <a:pt x="0" y="29355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714480" y="2071160"/>
            <a:ext cx="675005" cy="31115"/>
            <a:chOff x="3714480" y="2071160"/>
            <a:chExt cx="675005" cy="31115"/>
          </a:xfrm>
        </p:grpSpPr>
        <p:sp>
          <p:nvSpPr>
            <p:cNvPr id="15" name="object 15"/>
            <p:cNvSpPr/>
            <p:nvPr/>
          </p:nvSpPr>
          <p:spPr>
            <a:xfrm>
              <a:off x="3714480" y="2086635"/>
              <a:ext cx="651510" cy="0"/>
            </a:xfrm>
            <a:custGeom>
              <a:avLst/>
              <a:gdLst/>
              <a:ahLst/>
              <a:cxnLst/>
              <a:rect l="l" t="t" r="r" b="b"/>
              <a:pathLst>
                <a:path w="651510">
                  <a:moveTo>
                    <a:pt x="0" y="0"/>
                  </a:moveTo>
                  <a:lnTo>
                    <a:pt x="6513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55126" y="207592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29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55126" y="207592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29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586443" y="2075122"/>
            <a:ext cx="1116965" cy="33655"/>
            <a:chOff x="5586443" y="2075122"/>
            <a:chExt cx="1116965" cy="33655"/>
          </a:xfrm>
        </p:grpSpPr>
        <p:sp>
          <p:nvSpPr>
            <p:cNvPr id="19" name="object 19"/>
            <p:cNvSpPr/>
            <p:nvPr/>
          </p:nvSpPr>
          <p:spPr>
            <a:xfrm>
              <a:off x="5591205" y="2079885"/>
              <a:ext cx="1089025" cy="13335"/>
            </a:xfrm>
            <a:custGeom>
              <a:avLst/>
              <a:gdLst/>
              <a:ahLst/>
              <a:cxnLst/>
              <a:rect l="l" t="t" r="r" b="b"/>
              <a:pathLst>
                <a:path w="1089025" h="13335">
                  <a:moveTo>
                    <a:pt x="0" y="0"/>
                  </a:moveTo>
                  <a:lnTo>
                    <a:pt x="1088459" y="1310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68824" y="208215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1"/>
                  </a:moveTo>
                  <a:lnTo>
                    <a:pt x="10839" y="10839"/>
                  </a:lnTo>
                  <a:lnTo>
                    <a:pt x="257" y="0"/>
                  </a:lnTo>
                  <a:lnTo>
                    <a:pt x="29556" y="11065"/>
                  </a:lnTo>
                  <a:lnTo>
                    <a:pt x="0" y="2142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68824" y="2082152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839" y="10839"/>
                  </a:moveTo>
                  <a:lnTo>
                    <a:pt x="0" y="21421"/>
                  </a:lnTo>
                  <a:lnTo>
                    <a:pt x="29556" y="11065"/>
                  </a:lnTo>
                  <a:lnTo>
                    <a:pt x="257" y="0"/>
                  </a:lnTo>
                  <a:lnTo>
                    <a:pt x="10839" y="1083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723642" y="2473836"/>
            <a:ext cx="675005" cy="31115"/>
            <a:chOff x="3723642" y="2473836"/>
            <a:chExt cx="675005" cy="31115"/>
          </a:xfrm>
        </p:grpSpPr>
        <p:sp>
          <p:nvSpPr>
            <p:cNvPr id="23" name="object 23"/>
            <p:cNvSpPr/>
            <p:nvPr/>
          </p:nvSpPr>
          <p:spPr>
            <a:xfrm>
              <a:off x="3747123" y="2489310"/>
              <a:ext cx="651510" cy="0"/>
            </a:xfrm>
            <a:custGeom>
              <a:avLst/>
              <a:gdLst/>
              <a:ahLst/>
              <a:cxnLst/>
              <a:rect l="l" t="t" r="r" b="b"/>
              <a:pathLst>
                <a:path w="651510">
                  <a:moveTo>
                    <a:pt x="0" y="0"/>
                  </a:moveTo>
                  <a:lnTo>
                    <a:pt x="65135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28405" y="247859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429" y="21423"/>
                  </a:moveTo>
                  <a:lnTo>
                    <a:pt x="0" y="10711"/>
                  </a:lnTo>
                  <a:lnTo>
                    <a:pt x="29429" y="0"/>
                  </a:lnTo>
                  <a:lnTo>
                    <a:pt x="18718" y="10711"/>
                  </a:lnTo>
                  <a:lnTo>
                    <a:pt x="29429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28405" y="247859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8" y="10711"/>
                  </a:moveTo>
                  <a:lnTo>
                    <a:pt x="29429" y="0"/>
                  </a:lnTo>
                  <a:lnTo>
                    <a:pt x="0" y="10711"/>
                  </a:lnTo>
                  <a:lnTo>
                    <a:pt x="29429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627997" y="2465258"/>
            <a:ext cx="1099185" cy="38100"/>
            <a:chOff x="5627997" y="2465258"/>
            <a:chExt cx="1099185" cy="38100"/>
          </a:xfrm>
        </p:grpSpPr>
        <p:sp>
          <p:nvSpPr>
            <p:cNvPr id="27" name="object 27"/>
            <p:cNvSpPr/>
            <p:nvPr/>
          </p:nvSpPr>
          <p:spPr>
            <a:xfrm>
              <a:off x="5651475" y="2480550"/>
              <a:ext cx="1071245" cy="18415"/>
            </a:xfrm>
            <a:custGeom>
              <a:avLst/>
              <a:gdLst/>
              <a:ahLst/>
              <a:cxnLst/>
              <a:rect l="l" t="t" r="r" b="b"/>
              <a:pathLst>
                <a:path w="1071245" h="18414">
                  <a:moveTo>
                    <a:pt x="0" y="0"/>
                  </a:moveTo>
                  <a:lnTo>
                    <a:pt x="1070761" y="180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32760" y="247002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245" y="21420"/>
                  </a:moveTo>
                  <a:lnTo>
                    <a:pt x="0" y="10214"/>
                  </a:lnTo>
                  <a:lnTo>
                    <a:pt x="29606" y="0"/>
                  </a:lnTo>
                  <a:lnTo>
                    <a:pt x="18715" y="10529"/>
                  </a:lnTo>
                  <a:lnTo>
                    <a:pt x="29245" y="2142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32760" y="247002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5" y="10529"/>
                  </a:moveTo>
                  <a:lnTo>
                    <a:pt x="29606" y="0"/>
                  </a:lnTo>
                  <a:lnTo>
                    <a:pt x="0" y="10214"/>
                  </a:lnTo>
                  <a:lnTo>
                    <a:pt x="29245" y="21420"/>
                  </a:lnTo>
                  <a:lnTo>
                    <a:pt x="18715" y="1052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88215" y="2933129"/>
            <a:ext cx="821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New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Server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5312" y="2163749"/>
            <a:ext cx="412249" cy="39062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474807" y="2944023"/>
            <a:ext cx="8521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Terraform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71410" y="2905679"/>
            <a:ext cx="998219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80975" marR="5080" indent="-168910">
              <a:lnSpc>
                <a:spcPts val="1430"/>
              </a:lnSpc>
              <a:spcBef>
                <a:spcPts val="155"/>
              </a:spcBef>
            </a:pPr>
            <a:r>
              <a:rPr sz="1200" b="1" dirty="0">
                <a:latin typeface="Arial"/>
                <a:cs typeface="Arial"/>
              </a:rPr>
              <a:t>Digital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Ocean Provider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9071" y="2892899"/>
            <a:ext cx="1012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do_droplet.tf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69375" y="1148529"/>
            <a:ext cx="1193800" cy="7512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275590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latin typeface="Arial MT"/>
                <a:cs typeface="Arial MT"/>
              </a:rPr>
              <a:t>Infrastructure Provisioning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200" dirty="0">
                <a:latin typeface="Arial MT"/>
                <a:cs typeface="Arial MT"/>
              </a:rPr>
              <a:t>(API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interactions)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62275" y="3657013"/>
            <a:ext cx="1160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Digital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Ocean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790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20" dirty="0"/>
              <a:t> </a:t>
            </a:r>
            <a:r>
              <a:rPr spc="-45" dirty="0"/>
              <a:t>of</a:t>
            </a:r>
            <a:r>
              <a:rPr spc="-114" dirty="0"/>
              <a:t> </a:t>
            </a:r>
            <a:r>
              <a:rPr spc="-65" dirty="0"/>
              <a:t>Provider</a:t>
            </a:r>
            <a:r>
              <a:rPr spc="-114" dirty="0"/>
              <a:t> </a:t>
            </a:r>
            <a:r>
              <a:rPr spc="-95" dirty="0"/>
              <a:t>Versioning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4625" y="938941"/>
            <a:ext cx="5328920" cy="1705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plugins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released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separately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from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itself.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They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version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numbers.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7250" y="2941425"/>
            <a:ext cx="853499" cy="853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2350" y="2588078"/>
            <a:ext cx="1550449" cy="12920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48837" y="4050142"/>
            <a:ext cx="661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Version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4727" y="4174417"/>
            <a:ext cx="702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Version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5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38424" y="3263932"/>
            <a:ext cx="1972310" cy="31115"/>
            <a:chOff x="2938424" y="3263932"/>
            <a:chExt cx="1972310" cy="31115"/>
          </a:xfrm>
        </p:grpSpPr>
        <p:sp>
          <p:nvSpPr>
            <p:cNvPr id="12" name="object 12"/>
            <p:cNvSpPr/>
            <p:nvPr/>
          </p:nvSpPr>
          <p:spPr>
            <a:xfrm>
              <a:off x="2943187" y="3279356"/>
              <a:ext cx="1944370" cy="9525"/>
            </a:xfrm>
            <a:custGeom>
              <a:avLst/>
              <a:gdLst/>
              <a:ahLst/>
              <a:cxnLst/>
              <a:rect l="l" t="t" r="r" b="b"/>
              <a:pathLst>
                <a:path w="1944370" h="9525">
                  <a:moveTo>
                    <a:pt x="0" y="9146"/>
                  </a:moveTo>
                  <a:lnTo>
                    <a:pt x="194405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76482" y="326869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0" y="21423"/>
                  </a:moveTo>
                  <a:lnTo>
                    <a:pt x="10762" y="10661"/>
                  </a:lnTo>
                  <a:lnTo>
                    <a:pt x="0" y="0"/>
                  </a:lnTo>
                  <a:lnTo>
                    <a:pt x="29480" y="10573"/>
                  </a:lnTo>
                  <a:lnTo>
                    <a:pt x="100" y="214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76482" y="326869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62" y="10661"/>
                  </a:moveTo>
                  <a:lnTo>
                    <a:pt x="100" y="21423"/>
                  </a:lnTo>
                  <a:lnTo>
                    <a:pt x="29480" y="10573"/>
                  </a:lnTo>
                  <a:lnTo>
                    <a:pt x="0" y="0"/>
                  </a:lnTo>
                  <a:lnTo>
                    <a:pt x="10762" y="1066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7509" y="113685"/>
            <a:ext cx="46793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Explicitly </a:t>
            </a:r>
            <a:r>
              <a:rPr spc="-60" dirty="0"/>
              <a:t>Setting</a:t>
            </a:r>
            <a:r>
              <a:rPr spc="-100" dirty="0"/>
              <a:t> </a:t>
            </a:r>
            <a:r>
              <a:rPr spc="-65" dirty="0"/>
              <a:t>Provider</a:t>
            </a:r>
            <a:r>
              <a:rPr spc="-100" dirty="0"/>
              <a:t> </a:t>
            </a:r>
            <a:r>
              <a:rPr spc="-95" dirty="0"/>
              <a:t>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450" y="917540"/>
            <a:ext cx="8235315" cy="15532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375285">
              <a:lnSpc>
                <a:spcPts val="2150"/>
              </a:lnSpc>
              <a:spcBef>
                <a:spcPts val="18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During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init,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argument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specified,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most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recent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be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downloaded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during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initialization.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production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use,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should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constrain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acceptable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versions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via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configuration,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ensure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new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versions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with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breaking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changes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not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automatically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installed.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400" y="2685750"/>
            <a:ext cx="2545499" cy="232994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84" rIns="0" bIns="0" rtlCol="0">
            <a:spAutoFit/>
          </a:bodyPr>
          <a:lstStyle/>
          <a:p>
            <a:pPr marL="1644014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Arguments</a:t>
            </a:r>
            <a:r>
              <a:rPr spc="-105" dirty="0"/>
              <a:t> </a:t>
            </a:r>
            <a:r>
              <a:rPr spc="-55" dirty="0"/>
              <a:t>for</a:t>
            </a:r>
            <a:r>
              <a:rPr spc="-105" dirty="0"/>
              <a:t> </a:t>
            </a:r>
            <a:r>
              <a:rPr spc="-110" dirty="0"/>
              <a:t>Specifying</a:t>
            </a:r>
            <a:r>
              <a:rPr spc="-105" dirty="0"/>
              <a:t> </a:t>
            </a:r>
            <a:r>
              <a:rPr spc="-35" dirty="0"/>
              <a:t>provider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4450" y="917540"/>
            <a:ext cx="5529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There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multiple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Times New Roman"/>
                <a:cs typeface="Times New Roman"/>
              </a:rPr>
              <a:t>ways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specifying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version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provider.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1962" y="1792187"/>
          <a:ext cx="7239000" cy="2168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9500"/>
                <a:gridCol w="3619500"/>
              </a:tblGrid>
              <a:tr h="391795">
                <a:tc>
                  <a:txBody>
                    <a:bodyPr/>
                    <a:lstStyle/>
                    <a:p>
                      <a:pPr marL="6375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Version</a:t>
                      </a:r>
                      <a:r>
                        <a:rPr sz="14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4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Arguments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marL="9779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&gt;=1.0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Greater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than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equal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version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345">
                <a:tc>
                  <a:txBody>
                    <a:bodyPr/>
                    <a:lstStyle/>
                    <a:p>
                      <a:pPr marL="14732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&lt;=1.0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Less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than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equal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version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~&gt;2.0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Any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version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2.X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range.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&gt;=2.10,&lt;=2.30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Any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version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between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2.10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2.30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631" y="113685"/>
            <a:ext cx="3074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Dependency</a:t>
            </a:r>
            <a:r>
              <a:rPr spc="-100" dirty="0"/>
              <a:t> </a:t>
            </a:r>
            <a:r>
              <a:rPr spc="-80" dirty="0"/>
              <a:t>Lock</a:t>
            </a:r>
            <a:r>
              <a:rPr spc="-95" dirty="0"/>
              <a:t> 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450" y="917540"/>
            <a:ext cx="7973059" cy="198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dependency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lock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lock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specific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version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of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provider.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particular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provider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already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selection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recorded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lock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file,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will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always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re-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select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version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installation,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even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newer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version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become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available.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5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can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override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behavior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adding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-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upgrade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option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when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run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terraform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init,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575" y="3193549"/>
            <a:ext cx="4783301" cy="15789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3203" y="1713792"/>
            <a:ext cx="29241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000000"/>
                </a:solidFill>
                <a:latin typeface="Arial"/>
                <a:cs typeface="Arial"/>
              </a:rPr>
              <a:t>Terraform</a:t>
            </a:r>
            <a:r>
              <a:rPr sz="2600" b="1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Arial"/>
                <a:cs typeface="Arial"/>
              </a:rPr>
              <a:t>Refresh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181673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60" dirty="0">
                <a:solidFill>
                  <a:srgbClr val="93C47D"/>
                </a:solidFill>
              </a:rPr>
              <a:t>Challenge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061880"/>
            <a:ext cx="768286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specified.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happen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gets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modified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manually.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4775" y="2862225"/>
            <a:ext cx="748999" cy="7489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37800" y="3733188"/>
            <a:ext cx="657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t2.micro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949" y="2890350"/>
            <a:ext cx="2141364" cy="7489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20050" y="2828502"/>
            <a:ext cx="872699" cy="8727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021987" y="3194125"/>
            <a:ext cx="635635" cy="31115"/>
            <a:chOff x="3021987" y="3194125"/>
            <a:chExt cx="635635" cy="31115"/>
          </a:xfrm>
        </p:grpSpPr>
        <p:sp>
          <p:nvSpPr>
            <p:cNvPr id="10" name="object 10"/>
            <p:cNvSpPr/>
            <p:nvPr/>
          </p:nvSpPr>
          <p:spPr>
            <a:xfrm>
              <a:off x="3045467" y="3209600"/>
              <a:ext cx="612140" cy="0"/>
            </a:xfrm>
            <a:custGeom>
              <a:avLst/>
              <a:gdLst/>
              <a:ahLst/>
              <a:cxnLst/>
              <a:rect l="l" t="t" r="r" b="b"/>
              <a:pathLst>
                <a:path w="612139">
                  <a:moveTo>
                    <a:pt x="0" y="0"/>
                  </a:moveTo>
                  <a:lnTo>
                    <a:pt x="6120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26749" y="31988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26749" y="31988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858525" y="3221250"/>
            <a:ext cx="1049655" cy="31115"/>
            <a:chOff x="4858525" y="3221250"/>
            <a:chExt cx="1049655" cy="31115"/>
          </a:xfrm>
        </p:grpSpPr>
        <p:sp>
          <p:nvSpPr>
            <p:cNvPr id="14" name="object 14"/>
            <p:cNvSpPr/>
            <p:nvPr/>
          </p:nvSpPr>
          <p:spPr>
            <a:xfrm>
              <a:off x="4858525" y="3236724"/>
              <a:ext cx="1026160" cy="0"/>
            </a:xfrm>
            <a:custGeom>
              <a:avLst/>
              <a:gdLst/>
              <a:ahLst/>
              <a:cxnLst/>
              <a:rect l="l" t="t" r="r" b="b"/>
              <a:pathLst>
                <a:path w="1026160">
                  <a:moveTo>
                    <a:pt x="0" y="0"/>
                  </a:moveTo>
                  <a:lnTo>
                    <a:pt x="10260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73870" y="32260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73870" y="32260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672987" y="3842812"/>
            <a:ext cx="1202055" cy="1122680"/>
            <a:chOff x="3672987" y="3842812"/>
            <a:chExt cx="1202055" cy="1122680"/>
          </a:xfrm>
        </p:grpSpPr>
        <p:sp>
          <p:nvSpPr>
            <p:cNvPr id="18" name="object 18"/>
            <p:cNvSpPr/>
            <p:nvPr/>
          </p:nvSpPr>
          <p:spPr>
            <a:xfrm>
              <a:off x="3677749" y="3847574"/>
              <a:ext cx="1192530" cy="1113155"/>
            </a:xfrm>
            <a:custGeom>
              <a:avLst/>
              <a:gdLst/>
              <a:ahLst/>
              <a:cxnLst/>
              <a:rect l="l" t="t" r="r" b="b"/>
              <a:pathLst>
                <a:path w="1192529" h="1113154">
                  <a:moveTo>
                    <a:pt x="1007046" y="1112699"/>
                  </a:moveTo>
                  <a:lnTo>
                    <a:pt x="185453" y="1112699"/>
                  </a:lnTo>
                  <a:lnTo>
                    <a:pt x="136152" y="1106075"/>
                  </a:lnTo>
                  <a:lnTo>
                    <a:pt x="91851" y="1087380"/>
                  </a:lnTo>
                  <a:lnTo>
                    <a:pt x="54318" y="1058381"/>
                  </a:lnTo>
                  <a:lnTo>
                    <a:pt x="25319" y="1020848"/>
                  </a:lnTo>
                  <a:lnTo>
                    <a:pt x="6624" y="976547"/>
                  </a:lnTo>
                  <a:lnTo>
                    <a:pt x="0" y="927246"/>
                  </a:lnTo>
                  <a:lnTo>
                    <a:pt x="0" y="185453"/>
                  </a:lnTo>
                  <a:lnTo>
                    <a:pt x="6624" y="136152"/>
                  </a:lnTo>
                  <a:lnTo>
                    <a:pt x="25319" y="91851"/>
                  </a:lnTo>
                  <a:lnTo>
                    <a:pt x="54318" y="54318"/>
                  </a:lnTo>
                  <a:lnTo>
                    <a:pt x="91851" y="25319"/>
                  </a:lnTo>
                  <a:lnTo>
                    <a:pt x="136152" y="6624"/>
                  </a:lnTo>
                  <a:lnTo>
                    <a:pt x="185453" y="0"/>
                  </a:lnTo>
                  <a:lnTo>
                    <a:pt x="1007046" y="0"/>
                  </a:lnTo>
                  <a:lnTo>
                    <a:pt x="1078016" y="14116"/>
                  </a:lnTo>
                  <a:lnTo>
                    <a:pt x="1138181" y="54317"/>
                  </a:lnTo>
                  <a:lnTo>
                    <a:pt x="1178383" y="114483"/>
                  </a:lnTo>
                  <a:lnTo>
                    <a:pt x="1192499" y="185453"/>
                  </a:lnTo>
                  <a:lnTo>
                    <a:pt x="1192499" y="927246"/>
                  </a:lnTo>
                  <a:lnTo>
                    <a:pt x="1185875" y="976547"/>
                  </a:lnTo>
                  <a:lnTo>
                    <a:pt x="1167180" y="1020848"/>
                  </a:lnTo>
                  <a:lnTo>
                    <a:pt x="1138181" y="1058381"/>
                  </a:lnTo>
                  <a:lnTo>
                    <a:pt x="1100648" y="1087380"/>
                  </a:lnTo>
                  <a:lnTo>
                    <a:pt x="1056347" y="1106075"/>
                  </a:lnTo>
                  <a:lnTo>
                    <a:pt x="1007046" y="11126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77749" y="3847574"/>
              <a:ext cx="1192530" cy="1113155"/>
            </a:xfrm>
            <a:custGeom>
              <a:avLst/>
              <a:gdLst/>
              <a:ahLst/>
              <a:cxnLst/>
              <a:rect l="l" t="t" r="r" b="b"/>
              <a:pathLst>
                <a:path w="1192529" h="1113154">
                  <a:moveTo>
                    <a:pt x="0" y="185453"/>
                  </a:moveTo>
                  <a:lnTo>
                    <a:pt x="6624" y="136152"/>
                  </a:lnTo>
                  <a:lnTo>
                    <a:pt x="25319" y="91851"/>
                  </a:lnTo>
                  <a:lnTo>
                    <a:pt x="54318" y="54318"/>
                  </a:lnTo>
                  <a:lnTo>
                    <a:pt x="91851" y="25319"/>
                  </a:lnTo>
                  <a:lnTo>
                    <a:pt x="136152" y="6624"/>
                  </a:lnTo>
                  <a:lnTo>
                    <a:pt x="185453" y="0"/>
                  </a:lnTo>
                  <a:lnTo>
                    <a:pt x="1007046" y="0"/>
                  </a:lnTo>
                  <a:lnTo>
                    <a:pt x="1078016" y="14116"/>
                  </a:lnTo>
                  <a:lnTo>
                    <a:pt x="1138181" y="54317"/>
                  </a:lnTo>
                  <a:lnTo>
                    <a:pt x="1178383" y="114483"/>
                  </a:lnTo>
                  <a:lnTo>
                    <a:pt x="1192499" y="185453"/>
                  </a:lnTo>
                  <a:lnTo>
                    <a:pt x="1192499" y="927246"/>
                  </a:lnTo>
                  <a:lnTo>
                    <a:pt x="1185875" y="976547"/>
                  </a:lnTo>
                  <a:lnTo>
                    <a:pt x="1167180" y="1020848"/>
                  </a:lnTo>
                  <a:lnTo>
                    <a:pt x="1138181" y="1058381"/>
                  </a:lnTo>
                  <a:lnTo>
                    <a:pt x="1100648" y="1087380"/>
                  </a:lnTo>
                  <a:lnTo>
                    <a:pt x="1056347" y="1106075"/>
                  </a:lnTo>
                  <a:lnTo>
                    <a:pt x="1007046" y="1112699"/>
                  </a:lnTo>
                  <a:lnTo>
                    <a:pt x="185453" y="1112699"/>
                  </a:lnTo>
                  <a:lnTo>
                    <a:pt x="136152" y="1106075"/>
                  </a:lnTo>
                  <a:lnTo>
                    <a:pt x="91851" y="1087380"/>
                  </a:lnTo>
                  <a:lnTo>
                    <a:pt x="54318" y="1058381"/>
                  </a:lnTo>
                  <a:lnTo>
                    <a:pt x="25319" y="1020848"/>
                  </a:lnTo>
                  <a:lnTo>
                    <a:pt x="6624" y="976547"/>
                  </a:lnTo>
                  <a:lnTo>
                    <a:pt x="0" y="927246"/>
                  </a:lnTo>
                  <a:lnTo>
                    <a:pt x="0" y="185453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64700" y="4033778"/>
            <a:ext cx="7112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Arial MT"/>
                <a:cs typeface="Arial MT"/>
              </a:rPr>
              <a:t>EC2: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type: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t2.micro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80575" y="4409895"/>
            <a:ext cx="615315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64700" y="4456085"/>
            <a:ext cx="596900" cy="2908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storage:</a:t>
            </a:r>
            <a:r>
              <a:rPr sz="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20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sg:</a:t>
            </a:r>
            <a:r>
              <a:rPr sz="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499" rIns="0" bIns="0" rtlCol="0">
            <a:spAutoFit/>
          </a:bodyPr>
          <a:lstStyle/>
          <a:p>
            <a:pPr marL="181673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60" dirty="0">
                <a:solidFill>
                  <a:srgbClr val="93C47D"/>
                </a:solidFill>
              </a:rPr>
              <a:t>Challenge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800" y="1150080"/>
            <a:ext cx="7999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terraform</a:t>
            </a:r>
            <a:r>
              <a:rPr sz="1800" spc="-2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refresh</a:t>
            </a:r>
            <a:r>
              <a:rPr sz="1800" spc="-15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command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check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infrastructure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update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accordingly.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4775" y="2862225"/>
            <a:ext cx="748999" cy="7489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37800" y="3733188"/>
            <a:ext cx="618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t2.large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0050" y="2828502"/>
            <a:ext cx="872699" cy="87270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517500" y="3194125"/>
            <a:ext cx="920750" cy="31115"/>
            <a:chOff x="2517500" y="3194125"/>
            <a:chExt cx="920750" cy="31115"/>
          </a:xfrm>
        </p:grpSpPr>
        <p:sp>
          <p:nvSpPr>
            <p:cNvPr id="9" name="object 9"/>
            <p:cNvSpPr/>
            <p:nvPr/>
          </p:nvSpPr>
          <p:spPr>
            <a:xfrm>
              <a:off x="2517500" y="3209600"/>
              <a:ext cx="897255" cy="0"/>
            </a:xfrm>
            <a:custGeom>
              <a:avLst/>
              <a:gdLst/>
              <a:ahLst/>
              <a:cxnLst/>
              <a:rect l="l" t="t" r="r" b="b"/>
              <a:pathLst>
                <a:path w="897254">
                  <a:moveTo>
                    <a:pt x="0" y="0"/>
                  </a:moveTo>
                  <a:lnTo>
                    <a:pt x="8970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03845" y="31988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3845" y="319888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858525" y="3221250"/>
            <a:ext cx="1049655" cy="31115"/>
            <a:chOff x="4858525" y="3221250"/>
            <a:chExt cx="1049655" cy="31115"/>
          </a:xfrm>
        </p:grpSpPr>
        <p:sp>
          <p:nvSpPr>
            <p:cNvPr id="13" name="object 13"/>
            <p:cNvSpPr/>
            <p:nvPr/>
          </p:nvSpPr>
          <p:spPr>
            <a:xfrm>
              <a:off x="4858525" y="3236724"/>
              <a:ext cx="1026160" cy="0"/>
            </a:xfrm>
            <a:custGeom>
              <a:avLst/>
              <a:gdLst/>
              <a:ahLst/>
              <a:cxnLst/>
              <a:rect l="l" t="t" r="r" b="b"/>
              <a:pathLst>
                <a:path w="1026160">
                  <a:moveTo>
                    <a:pt x="0" y="0"/>
                  </a:moveTo>
                  <a:lnTo>
                    <a:pt x="10260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73870" y="32260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73870" y="32260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672987" y="3842812"/>
            <a:ext cx="1202055" cy="1122680"/>
            <a:chOff x="3672987" y="3842812"/>
            <a:chExt cx="1202055" cy="1122680"/>
          </a:xfrm>
        </p:grpSpPr>
        <p:sp>
          <p:nvSpPr>
            <p:cNvPr id="17" name="object 17"/>
            <p:cNvSpPr/>
            <p:nvPr/>
          </p:nvSpPr>
          <p:spPr>
            <a:xfrm>
              <a:off x="3677749" y="3847574"/>
              <a:ext cx="1192530" cy="1113155"/>
            </a:xfrm>
            <a:custGeom>
              <a:avLst/>
              <a:gdLst/>
              <a:ahLst/>
              <a:cxnLst/>
              <a:rect l="l" t="t" r="r" b="b"/>
              <a:pathLst>
                <a:path w="1192529" h="1113154">
                  <a:moveTo>
                    <a:pt x="1007046" y="1112699"/>
                  </a:moveTo>
                  <a:lnTo>
                    <a:pt x="185453" y="1112699"/>
                  </a:lnTo>
                  <a:lnTo>
                    <a:pt x="136152" y="1106075"/>
                  </a:lnTo>
                  <a:lnTo>
                    <a:pt x="91851" y="1087380"/>
                  </a:lnTo>
                  <a:lnTo>
                    <a:pt x="54318" y="1058381"/>
                  </a:lnTo>
                  <a:lnTo>
                    <a:pt x="25319" y="1020848"/>
                  </a:lnTo>
                  <a:lnTo>
                    <a:pt x="6624" y="976547"/>
                  </a:lnTo>
                  <a:lnTo>
                    <a:pt x="0" y="927246"/>
                  </a:lnTo>
                  <a:lnTo>
                    <a:pt x="0" y="185453"/>
                  </a:lnTo>
                  <a:lnTo>
                    <a:pt x="6624" y="136152"/>
                  </a:lnTo>
                  <a:lnTo>
                    <a:pt x="25319" y="91851"/>
                  </a:lnTo>
                  <a:lnTo>
                    <a:pt x="54318" y="54318"/>
                  </a:lnTo>
                  <a:lnTo>
                    <a:pt x="91851" y="25319"/>
                  </a:lnTo>
                  <a:lnTo>
                    <a:pt x="136152" y="6624"/>
                  </a:lnTo>
                  <a:lnTo>
                    <a:pt x="185453" y="0"/>
                  </a:lnTo>
                  <a:lnTo>
                    <a:pt x="1007046" y="0"/>
                  </a:lnTo>
                  <a:lnTo>
                    <a:pt x="1078016" y="14116"/>
                  </a:lnTo>
                  <a:lnTo>
                    <a:pt x="1138181" y="54317"/>
                  </a:lnTo>
                  <a:lnTo>
                    <a:pt x="1178383" y="114483"/>
                  </a:lnTo>
                  <a:lnTo>
                    <a:pt x="1192499" y="185453"/>
                  </a:lnTo>
                  <a:lnTo>
                    <a:pt x="1192499" y="927246"/>
                  </a:lnTo>
                  <a:lnTo>
                    <a:pt x="1185875" y="976547"/>
                  </a:lnTo>
                  <a:lnTo>
                    <a:pt x="1167180" y="1020848"/>
                  </a:lnTo>
                  <a:lnTo>
                    <a:pt x="1138181" y="1058381"/>
                  </a:lnTo>
                  <a:lnTo>
                    <a:pt x="1100648" y="1087380"/>
                  </a:lnTo>
                  <a:lnTo>
                    <a:pt x="1056347" y="1106075"/>
                  </a:lnTo>
                  <a:lnTo>
                    <a:pt x="1007046" y="11126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77749" y="3847574"/>
              <a:ext cx="1192530" cy="1113155"/>
            </a:xfrm>
            <a:custGeom>
              <a:avLst/>
              <a:gdLst/>
              <a:ahLst/>
              <a:cxnLst/>
              <a:rect l="l" t="t" r="r" b="b"/>
              <a:pathLst>
                <a:path w="1192529" h="1113154">
                  <a:moveTo>
                    <a:pt x="0" y="185453"/>
                  </a:moveTo>
                  <a:lnTo>
                    <a:pt x="6624" y="136152"/>
                  </a:lnTo>
                  <a:lnTo>
                    <a:pt x="25319" y="91851"/>
                  </a:lnTo>
                  <a:lnTo>
                    <a:pt x="54318" y="54318"/>
                  </a:lnTo>
                  <a:lnTo>
                    <a:pt x="91851" y="25319"/>
                  </a:lnTo>
                  <a:lnTo>
                    <a:pt x="136152" y="6624"/>
                  </a:lnTo>
                  <a:lnTo>
                    <a:pt x="185453" y="0"/>
                  </a:lnTo>
                  <a:lnTo>
                    <a:pt x="1007046" y="0"/>
                  </a:lnTo>
                  <a:lnTo>
                    <a:pt x="1078016" y="14116"/>
                  </a:lnTo>
                  <a:lnTo>
                    <a:pt x="1138181" y="54317"/>
                  </a:lnTo>
                  <a:lnTo>
                    <a:pt x="1178383" y="114483"/>
                  </a:lnTo>
                  <a:lnTo>
                    <a:pt x="1192499" y="185453"/>
                  </a:lnTo>
                  <a:lnTo>
                    <a:pt x="1192499" y="927246"/>
                  </a:lnTo>
                  <a:lnTo>
                    <a:pt x="1185875" y="976547"/>
                  </a:lnTo>
                  <a:lnTo>
                    <a:pt x="1167180" y="1020848"/>
                  </a:lnTo>
                  <a:lnTo>
                    <a:pt x="1138181" y="1058381"/>
                  </a:lnTo>
                  <a:lnTo>
                    <a:pt x="1100648" y="1087380"/>
                  </a:lnTo>
                  <a:lnTo>
                    <a:pt x="1056347" y="1106075"/>
                  </a:lnTo>
                  <a:lnTo>
                    <a:pt x="1007046" y="1112699"/>
                  </a:lnTo>
                  <a:lnTo>
                    <a:pt x="185453" y="1112699"/>
                  </a:lnTo>
                  <a:lnTo>
                    <a:pt x="136152" y="1106075"/>
                  </a:lnTo>
                  <a:lnTo>
                    <a:pt x="91851" y="1087380"/>
                  </a:lnTo>
                  <a:lnTo>
                    <a:pt x="54318" y="1058381"/>
                  </a:lnTo>
                  <a:lnTo>
                    <a:pt x="25319" y="1020848"/>
                  </a:lnTo>
                  <a:lnTo>
                    <a:pt x="6624" y="976547"/>
                  </a:lnTo>
                  <a:lnTo>
                    <a:pt x="0" y="927246"/>
                  </a:lnTo>
                  <a:lnTo>
                    <a:pt x="0" y="185453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64700" y="4033778"/>
            <a:ext cx="6858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Arial MT"/>
                <a:cs typeface="Arial MT"/>
              </a:rPr>
              <a:t>EC2: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type: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t2.large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47225" y="2705929"/>
            <a:ext cx="1160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refresh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220" y="2847500"/>
            <a:ext cx="717029" cy="7241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842837" y="2823166"/>
            <a:ext cx="10077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Scan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real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infra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80575" y="4409895"/>
            <a:ext cx="615315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State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4700" y="4456085"/>
            <a:ext cx="596900" cy="29083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storage:</a:t>
            </a:r>
            <a:r>
              <a:rPr sz="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20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sg:</a:t>
            </a:r>
            <a:r>
              <a:rPr sz="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09640" y="332601"/>
            <a:ext cx="2019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93C47D"/>
                </a:solidFill>
                <a:latin typeface="Times New Roman"/>
                <a:cs typeface="Times New Roman"/>
              </a:rPr>
              <a:t>Points</a:t>
            </a:r>
            <a:r>
              <a:rPr sz="2800" spc="-9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93C47D"/>
                </a:solidFill>
                <a:latin typeface="Times New Roman"/>
                <a:cs typeface="Times New Roman"/>
              </a:rPr>
              <a:t>to</a:t>
            </a:r>
            <a:r>
              <a:rPr sz="2800" spc="-8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93C47D"/>
                </a:solidFill>
                <a:latin typeface="Times New Roman"/>
                <a:cs typeface="Times New Roman"/>
              </a:rPr>
              <a:t>Note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575" y="1834881"/>
            <a:ext cx="79629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shouldn't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typically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command,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because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automatically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performs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refreshing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actions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part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plan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apply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commands.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6280" y="332601"/>
            <a:ext cx="3467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Usage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6425" y="1325931"/>
            <a:ext cx="7719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refresh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command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deprecated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newer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terraform.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425" y="3078530"/>
            <a:ext cx="8154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-refresh-only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option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apply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introduced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v0.15.4.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299" rIns="0" bIns="0" rtlCol="0">
            <a:spAutoFit/>
          </a:bodyPr>
          <a:lstStyle/>
          <a:p>
            <a:pPr marL="1745614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93C47D"/>
                </a:solidFill>
              </a:rPr>
              <a:t>Learning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25" dirty="0">
                <a:solidFill>
                  <a:srgbClr val="93C47D"/>
                </a:solidFill>
              </a:rPr>
              <a:t>from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50" dirty="0">
                <a:solidFill>
                  <a:srgbClr val="93C47D"/>
                </a:solidFill>
              </a:rPr>
              <a:t>this</a:t>
            </a:r>
            <a:r>
              <a:rPr spc="-125" dirty="0">
                <a:solidFill>
                  <a:srgbClr val="93C47D"/>
                </a:solidFill>
              </a:rPr>
              <a:t> Work</a:t>
            </a:r>
            <a:r>
              <a:rPr spc="-12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Requirement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1032131"/>
            <a:ext cx="770128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99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particular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task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repeatable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manner,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MUST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automated.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Points</a:t>
            </a:r>
            <a:r>
              <a:rPr sz="1800" spc="-1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06666"/>
                </a:solidFill>
                <a:latin typeface="Arial MT"/>
                <a:cs typeface="Arial MT"/>
              </a:rPr>
              <a:t>Note: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469265" indent="-419100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Depending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task,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automation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change.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Clr>
                <a:srgbClr val="FFFFFF"/>
              </a:buClr>
              <a:buFont typeface="Arial MT"/>
              <a:buAutoNum type="arabicPeriod"/>
            </a:pPr>
            <a:endParaRPr sz="1800">
              <a:latin typeface="Arial MT"/>
              <a:cs typeface="Arial MT"/>
            </a:endParaRPr>
          </a:p>
          <a:p>
            <a:pPr marL="469900" marR="5080" indent="-419734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wide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variety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Technologies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Automation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Ansible,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CloudFormation,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Terraform,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Python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243" y="1729040"/>
            <a:ext cx="62871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20" dirty="0">
                <a:solidFill>
                  <a:srgbClr val="000000"/>
                </a:solidFill>
                <a:latin typeface="Arial"/>
                <a:cs typeface="Arial"/>
              </a:rPr>
              <a:t>AWS</a:t>
            </a:r>
            <a:r>
              <a:rPr sz="2300" b="1" spc="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000000"/>
                </a:solidFill>
                <a:latin typeface="Arial"/>
                <a:cs typeface="Arial"/>
              </a:rPr>
              <a:t>Provider</a:t>
            </a:r>
            <a:r>
              <a:rPr sz="2300" b="1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sz="2300" b="1" spc="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000000"/>
                </a:solidFill>
                <a:latin typeface="Arial"/>
                <a:cs typeface="Arial"/>
              </a:rPr>
              <a:t>Authentication</a:t>
            </a:r>
            <a:r>
              <a:rPr sz="2300" b="1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00" b="1" spc="-10" dirty="0">
                <a:solidFill>
                  <a:srgbClr val="000000"/>
                </a:solidFill>
                <a:latin typeface="Arial"/>
                <a:cs typeface="Arial"/>
              </a:rPr>
              <a:t>Configuration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25" rIns="0" bIns="0" rtlCol="0">
            <a:spAutoFit/>
          </a:bodyPr>
          <a:lstStyle/>
          <a:p>
            <a:pPr marL="225488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45" dirty="0">
                <a:solidFill>
                  <a:srgbClr val="93C47D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2025" y="1012293"/>
            <a:ext cx="815149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stage,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manually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hardcoding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secret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keys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within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block.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Although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working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solution,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not</a:t>
            </a:r>
            <a:r>
              <a:rPr sz="1800" spc="-15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optimal</a:t>
            </a:r>
            <a:r>
              <a:rPr sz="1800" spc="-2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from</a:t>
            </a:r>
            <a:r>
              <a:rPr sz="1800" spc="-2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security</a:t>
            </a:r>
            <a:r>
              <a:rPr sz="1800" spc="-2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point</a:t>
            </a:r>
            <a:r>
              <a:rPr sz="1800" spc="-2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06666"/>
                </a:solidFill>
                <a:latin typeface="Arial MT"/>
                <a:cs typeface="Arial MT"/>
              </a:rPr>
              <a:t>view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850" y="2760650"/>
            <a:ext cx="5343599" cy="199039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76915" y="283026"/>
            <a:ext cx="150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0" dirty="0">
                <a:solidFill>
                  <a:srgbClr val="93C47D"/>
                </a:solidFill>
                <a:latin typeface="Times New Roman"/>
                <a:cs typeface="Times New Roman"/>
              </a:rPr>
              <a:t>Better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200" dirty="0">
                <a:solidFill>
                  <a:srgbClr val="93C47D"/>
                </a:solidFill>
                <a:latin typeface="Times New Roman"/>
                <a:cs typeface="Times New Roman"/>
              </a:rPr>
              <a:t>Way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025" y="1012293"/>
            <a:ext cx="7589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without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hardcoding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secrets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block.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225" y="2614471"/>
            <a:ext cx="4562850" cy="186169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34675" y="283026"/>
            <a:ext cx="2297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0" dirty="0">
                <a:solidFill>
                  <a:srgbClr val="93C47D"/>
                </a:solidFill>
                <a:latin typeface="Times New Roman"/>
                <a:cs typeface="Times New Roman"/>
              </a:rPr>
              <a:t>Better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93C47D"/>
                </a:solidFill>
                <a:latin typeface="Times New Roman"/>
                <a:cs typeface="Times New Roman"/>
              </a:rPr>
              <a:t>Approach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875" y="964293"/>
            <a:ext cx="7790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source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credentials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settings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shared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credentials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8474" y="2405525"/>
            <a:ext cx="5319299" cy="20369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25" rIns="0" bIns="0" rtlCol="0">
            <a:spAutoFit/>
          </a:bodyPr>
          <a:lstStyle/>
          <a:p>
            <a:pPr marL="2610485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93C47D"/>
                </a:solidFill>
              </a:rPr>
              <a:t>Default</a:t>
            </a:r>
            <a:r>
              <a:rPr spc="-105" dirty="0">
                <a:solidFill>
                  <a:srgbClr val="93C47D"/>
                </a:solidFill>
              </a:rPr>
              <a:t> </a:t>
            </a:r>
            <a:r>
              <a:rPr spc="-30" dirty="0">
                <a:solidFill>
                  <a:srgbClr val="93C47D"/>
                </a:solidFill>
              </a:rPr>
              <a:t>Configurations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0875" y="964293"/>
            <a:ext cx="8111490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6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shared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lines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block,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default,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will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locate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$HOME/.aws/config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$HOME/.aws/credentials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Linux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macOS.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"%USERPROFILE%\.aws\config"</a:t>
            </a:r>
            <a:r>
              <a:rPr sz="18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"%USERPROFILE%\.aws\credentials"</a:t>
            </a:r>
            <a:r>
              <a:rPr sz="18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Windows.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450" y="3116049"/>
            <a:ext cx="4274799" cy="17441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25" rIns="0" bIns="0" rtlCol="0">
            <a:spAutoFit/>
          </a:bodyPr>
          <a:lstStyle/>
          <a:p>
            <a:pPr marL="2894965">
              <a:lnSpc>
                <a:spcPct val="100000"/>
              </a:lnSpc>
              <a:spcBef>
                <a:spcPts val="100"/>
              </a:spcBef>
            </a:pPr>
            <a:r>
              <a:rPr spc="-310" dirty="0">
                <a:solidFill>
                  <a:srgbClr val="93C47D"/>
                </a:solidFill>
              </a:rPr>
              <a:t>AWS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25" dirty="0">
                <a:solidFill>
                  <a:srgbClr val="93C47D"/>
                </a:solidFill>
              </a:rPr>
              <a:t>CLI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2025" y="957418"/>
            <a:ext cx="81292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CLI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directly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CLI.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configure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Access/Secret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keys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CLI,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location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these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credentials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stored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location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searches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credentials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from.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09087" y="2965360"/>
            <a:ext cx="1673225" cy="1622425"/>
            <a:chOff x="5409087" y="2965360"/>
            <a:chExt cx="1673225" cy="1622425"/>
          </a:xfrm>
        </p:grpSpPr>
        <p:sp>
          <p:nvSpPr>
            <p:cNvPr id="6" name="object 6"/>
            <p:cNvSpPr/>
            <p:nvPr/>
          </p:nvSpPr>
          <p:spPr>
            <a:xfrm>
              <a:off x="5413850" y="2970122"/>
              <a:ext cx="1663700" cy="1612900"/>
            </a:xfrm>
            <a:custGeom>
              <a:avLst/>
              <a:gdLst/>
              <a:ahLst/>
              <a:cxnLst/>
              <a:rect l="l" t="t" r="r" b="b"/>
              <a:pathLst>
                <a:path w="1663700" h="1612900">
                  <a:moveTo>
                    <a:pt x="1394744" y="1612499"/>
                  </a:moveTo>
                  <a:lnTo>
                    <a:pt x="268755" y="1612499"/>
                  </a:lnTo>
                  <a:lnTo>
                    <a:pt x="220446" y="1608169"/>
                  </a:lnTo>
                  <a:lnTo>
                    <a:pt x="174977" y="1595685"/>
                  </a:lnTo>
                  <a:lnTo>
                    <a:pt x="133109" y="1575806"/>
                  </a:lnTo>
                  <a:lnTo>
                    <a:pt x="95599" y="1549291"/>
                  </a:lnTo>
                  <a:lnTo>
                    <a:pt x="63207" y="1516900"/>
                  </a:lnTo>
                  <a:lnTo>
                    <a:pt x="36692" y="1479390"/>
                  </a:lnTo>
                  <a:lnTo>
                    <a:pt x="16814" y="1437522"/>
                  </a:lnTo>
                  <a:lnTo>
                    <a:pt x="4330" y="1392053"/>
                  </a:lnTo>
                  <a:lnTo>
                    <a:pt x="0" y="1343744"/>
                  </a:lnTo>
                  <a:lnTo>
                    <a:pt x="0" y="268755"/>
                  </a:lnTo>
                  <a:lnTo>
                    <a:pt x="4330" y="220446"/>
                  </a:lnTo>
                  <a:lnTo>
                    <a:pt x="16814" y="174977"/>
                  </a:lnTo>
                  <a:lnTo>
                    <a:pt x="36692" y="133109"/>
                  </a:lnTo>
                  <a:lnTo>
                    <a:pt x="63207" y="95599"/>
                  </a:lnTo>
                  <a:lnTo>
                    <a:pt x="95599" y="63207"/>
                  </a:lnTo>
                  <a:lnTo>
                    <a:pt x="133109" y="36692"/>
                  </a:lnTo>
                  <a:lnTo>
                    <a:pt x="174977" y="16814"/>
                  </a:lnTo>
                  <a:lnTo>
                    <a:pt x="220446" y="4330"/>
                  </a:lnTo>
                  <a:lnTo>
                    <a:pt x="268755" y="0"/>
                  </a:lnTo>
                  <a:lnTo>
                    <a:pt x="1394744" y="0"/>
                  </a:lnTo>
                  <a:lnTo>
                    <a:pt x="1447420" y="5211"/>
                  </a:lnTo>
                  <a:lnTo>
                    <a:pt x="1497592" y="20457"/>
                  </a:lnTo>
                  <a:lnTo>
                    <a:pt x="1543850" y="45154"/>
                  </a:lnTo>
                  <a:lnTo>
                    <a:pt x="1584783" y="78716"/>
                  </a:lnTo>
                  <a:lnTo>
                    <a:pt x="1618346" y="119649"/>
                  </a:lnTo>
                  <a:lnTo>
                    <a:pt x="1643042" y="165907"/>
                  </a:lnTo>
                  <a:lnTo>
                    <a:pt x="1658288" y="216078"/>
                  </a:lnTo>
                  <a:lnTo>
                    <a:pt x="1663499" y="268755"/>
                  </a:lnTo>
                  <a:lnTo>
                    <a:pt x="1663499" y="1343744"/>
                  </a:lnTo>
                  <a:lnTo>
                    <a:pt x="1659169" y="1392053"/>
                  </a:lnTo>
                  <a:lnTo>
                    <a:pt x="1646685" y="1437522"/>
                  </a:lnTo>
                  <a:lnTo>
                    <a:pt x="1626807" y="1479390"/>
                  </a:lnTo>
                  <a:lnTo>
                    <a:pt x="1600292" y="1516900"/>
                  </a:lnTo>
                  <a:lnTo>
                    <a:pt x="1567900" y="1549291"/>
                  </a:lnTo>
                  <a:lnTo>
                    <a:pt x="1530390" y="1575806"/>
                  </a:lnTo>
                  <a:lnTo>
                    <a:pt x="1488522" y="1595685"/>
                  </a:lnTo>
                  <a:lnTo>
                    <a:pt x="1443053" y="1608169"/>
                  </a:lnTo>
                  <a:lnTo>
                    <a:pt x="1394744" y="16124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50" y="2970122"/>
              <a:ext cx="1663700" cy="1612900"/>
            </a:xfrm>
            <a:custGeom>
              <a:avLst/>
              <a:gdLst/>
              <a:ahLst/>
              <a:cxnLst/>
              <a:rect l="l" t="t" r="r" b="b"/>
              <a:pathLst>
                <a:path w="1663700" h="1612900">
                  <a:moveTo>
                    <a:pt x="0" y="268755"/>
                  </a:moveTo>
                  <a:lnTo>
                    <a:pt x="4330" y="220446"/>
                  </a:lnTo>
                  <a:lnTo>
                    <a:pt x="16814" y="174977"/>
                  </a:lnTo>
                  <a:lnTo>
                    <a:pt x="36692" y="133109"/>
                  </a:lnTo>
                  <a:lnTo>
                    <a:pt x="63207" y="95599"/>
                  </a:lnTo>
                  <a:lnTo>
                    <a:pt x="95599" y="63207"/>
                  </a:lnTo>
                  <a:lnTo>
                    <a:pt x="133109" y="36692"/>
                  </a:lnTo>
                  <a:lnTo>
                    <a:pt x="174977" y="16814"/>
                  </a:lnTo>
                  <a:lnTo>
                    <a:pt x="220446" y="4330"/>
                  </a:lnTo>
                  <a:lnTo>
                    <a:pt x="268755" y="0"/>
                  </a:lnTo>
                  <a:lnTo>
                    <a:pt x="1394744" y="0"/>
                  </a:lnTo>
                  <a:lnTo>
                    <a:pt x="1447420" y="5211"/>
                  </a:lnTo>
                  <a:lnTo>
                    <a:pt x="1497592" y="20457"/>
                  </a:lnTo>
                  <a:lnTo>
                    <a:pt x="1543850" y="45154"/>
                  </a:lnTo>
                  <a:lnTo>
                    <a:pt x="1584783" y="78716"/>
                  </a:lnTo>
                  <a:lnTo>
                    <a:pt x="1618346" y="119649"/>
                  </a:lnTo>
                  <a:lnTo>
                    <a:pt x="1643042" y="165907"/>
                  </a:lnTo>
                  <a:lnTo>
                    <a:pt x="1658288" y="216078"/>
                  </a:lnTo>
                  <a:lnTo>
                    <a:pt x="1663499" y="268755"/>
                  </a:lnTo>
                  <a:lnTo>
                    <a:pt x="1663499" y="1343744"/>
                  </a:lnTo>
                  <a:lnTo>
                    <a:pt x="1659169" y="1392053"/>
                  </a:lnTo>
                  <a:lnTo>
                    <a:pt x="1646685" y="1437522"/>
                  </a:lnTo>
                  <a:lnTo>
                    <a:pt x="1626807" y="1479390"/>
                  </a:lnTo>
                  <a:lnTo>
                    <a:pt x="1600292" y="1516900"/>
                  </a:lnTo>
                  <a:lnTo>
                    <a:pt x="1567900" y="1549291"/>
                  </a:lnTo>
                  <a:lnTo>
                    <a:pt x="1530390" y="1575806"/>
                  </a:lnTo>
                  <a:lnTo>
                    <a:pt x="1488522" y="1595685"/>
                  </a:lnTo>
                  <a:lnTo>
                    <a:pt x="1443053" y="1608169"/>
                  </a:lnTo>
                  <a:lnTo>
                    <a:pt x="1394744" y="1612499"/>
                  </a:lnTo>
                  <a:lnTo>
                    <a:pt x="268755" y="1612499"/>
                  </a:lnTo>
                  <a:lnTo>
                    <a:pt x="220446" y="1608169"/>
                  </a:lnTo>
                  <a:lnTo>
                    <a:pt x="174977" y="1595685"/>
                  </a:lnTo>
                  <a:lnTo>
                    <a:pt x="133109" y="1575806"/>
                  </a:lnTo>
                  <a:lnTo>
                    <a:pt x="95599" y="1549291"/>
                  </a:lnTo>
                  <a:lnTo>
                    <a:pt x="63207" y="1516900"/>
                  </a:lnTo>
                  <a:lnTo>
                    <a:pt x="36692" y="1479390"/>
                  </a:lnTo>
                  <a:lnTo>
                    <a:pt x="16814" y="1437522"/>
                  </a:lnTo>
                  <a:lnTo>
                    <a:pt x="4330" y="1392053"/>
                  </a:lnTo>
                  <a:lnTo>
                    <a:pt x="0" y="1343744"/>
                  </a:lnTo>
                  <a:lnTo>
                    <a:pt x="0" y="26875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703563" y="3651786"/>
            <a:ext cx="1134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AWS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Platform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7687" y="3520499"/>
            <a:ext cx="1727835" cy="511809"/>
            <a:chOff x="467687" y="3520499"/>
            <a:chExt cx="1727835" cy="511809"/>
          </a:xfrm>
        </p:grpSpPr>
        <p:sp>
          <p:nvSpPr>
            <p:cNvPr id="10" name="object 10"/>
            <p:cNvSpPr/>
            <p:nvPr/>
          </p:nvSpPr>
          <p:spPr>
            <a:xfrm>
              <a:off x="472449" y="3525262"/>
              <a:ext cx="1718310" cy="502284"/>
            </a:xfrm>
            <a:custGeom>
              <a:avLst/>
              <a:gdLst/>
              <a:ahLst/>
              <a:cxnLst/>
              <a:rect l="l" t="t" r="r" b="b"/>
              <a:pathLst>
                <a:path w="1718310" h="502285">
                  <a:moveTo>
                    <a:pt x="1634098" y="502199"/>
                  </a:moveTo>
                  <a:lnTo>
                    <a:pt x="83701" y="502199"/>
                  </a:lnTo>
                  <a:lnTo>
                    <a:pt x="51121" y="495622"/>
                  </a:lnTo>
                  <a:lnTo>
                    <a:pt x="24515" y="477684"/>
                  </a:lnTo>
                  <a:lnTo>
                    <a:pt x="6577" y="451078"/>
                  </a:lnTo>
                  <a:lnTo>
                    <a:pt x="0" y="418498"/>
                  </a:lnTo>
                  <a:lnTo>
                    <a:pt x="0" y="83701"/>
                  </a:lnTo>
                  <a:lnTo>
                    <a:pt x="6577" y="51121"/>
                  </a:lnTo>
                  <a:lnTo>
                    <a:pt x="24515" y="24515"/>
                  </a:lnTo>
                  <a:lnTo>
                    <a:pt x="51121" y="6577"/>
                  </a:lnTo>
                  <a:lnTo>
                    <a:pt x="83701" y="0"/>
                  </a:lnTo>
                  <a:lnTo>
                    <a:pt x="1634098" y="0"/>
                  </a:lnTo>
                  <a:lnTo>
                    <a:pt x="1680536" y="14062"/>
                  </a:lnTo>
                  <a:lnTo>
                    <a:pt x="1711428" y="51670"/>
                  </a:lnTo>
                  <a:lnTo>
                    <a:pt x="1717799" y="83701"/>
                  </a:lnTo>
                  <a:lnTo>
                    <a:pt x="1717799" y="418498"/>
                  </a:lnTo>
                  <a:lnTo>
                    <a:pt x="1711222" y="451078"/>
                  </a:lnTo>
                  <a:lnTo>
                    <a:pt x="1693284" y="477684"/>
                  </a:lnTo>
                  <a:lnTo>
                    <a:pt x="1666678" y="495622"/>
                  </a:lnTo>
                  <a:lnTo>
                    <a:pt x="1634098" y="5021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2449" y="3525262"/>
              <a:ext cx="1718310" cy="502284"/>
            </a:xfrm>
            <a:custGeom>
              <a:avLst/>
              <a:gdLst/>
              <a:ahLst/>
              <a:cxnLst/>
              <a:rect l="l" t="t" r="r" b="b"/>
              <a:pathLst>
                <a:path w="1718310" h="502285">
                  <a:moveTo>
                    <a:pt x="0" y="83701"/>
                  </a:moveTo>
                  <a:lnTo>
                    <a:pt x="6577" y="51121"/>
                  </a:lnTo>
                  <a:lnTo>
                    <a:pt x="24515" y="24515"/>
                  </a:lnTo>
                  <a:lnTo>
                    <a:pt x="51121" y="6577"/>
                  </a:lnTo>
                  <a:lnTo>
                    <a:pt x="83701" y="0"/>
                  </a:lnTo>
                  <a:lnTo>
                    <a:pt x="1634098" y="0"/>
                  </a:lnTo>
                  <a:lnTo>
                    <a:pt x="1680536" y="14062"/>
                  </a:lnTo>
                  <a:lnTo>
                    <a:pt x="1711428" y="51670"/>
                  </a:lnTo>
                  <a:lnTo>
                    <a:pt x="1717799" y="83701"/>
                  </a:lnTo>
                  <a:lnTo>
                    <a:pt x="1717799" y="418498"/>
                  </a:lnTo>
                  <a:lnTo>
                    <a:pt x="1711222" y="451078"/>
                  </a:lnTo>
                  <a:lnTo>
                    <a:pt x="1693284" y="477684"/>
                  </a:lnTo>
                  <a:lnTo>
                    <a:pt x="1666678" y="495622"/>
                  </a:lnTo>
                  <a:lnTo>
                    <a:pt x="1634098" y="502199"/>
                  </a:lnTo>
                  <a:lnTo>
                    <a:pt x="83701" y="502199"/>
                  </a:lnTo>
                  <a:lnTo>
                    <a:pt x="51121" y="495622"/>
                  </a:lnTo>
                  <a:lnTo>
                    <a:pt x="24515" y="477684"/>
                  </a:lnTo>
                  <a:lnTo>
                    <a:pt x="6577" y="451078"/>
                  </a:lnTo>
                  <a:lnTo>
                    <a:pt x="0" y="418498"/>
                  </a:lnTo>
                  <a:lnTo>
                    <a:pt x="0" y="837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3245" y="3651775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awscli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1312" y="3760888"/>
            <a:ext cx="2944495" cy="31115"/>
            <a:chOff x="2421312" y="3760888"/>
            <a:chExt cx="2944495" cy="31115"/>
          </a:xfrm>
        </p:grpSpPr>
        <p:sp>
          <p:nvSpPr>
            <p:cNvPr id="14" name="object 14"/>
            <p:cNvSpPr/>
            <p:nvPr/>
          </p:nvSpPr>
          <p:spPr>
            <a:xfrm>
              <a:off x="2421312" y="3776362"/>
              <a:ext cx="2921000" cy="0"/>
            </a:xfrm>
            <a:custGeom>
              <a:avLst/>
              <a:gdLst/>
              <a:ahLst/>
              <a:cxnLst/>
              <a:rect l="l" t="t" r="r" b="b"/>
              <a:pathLst>
                <a:path w="2921000">
                  <a:moveTo>
                    <a:pt x="0" y="0"/>
                  </a:moveTo>
                  <a:lnTo>
                    <a:pt x="29208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1457" y="37656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1457" y="3765650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971728" y="3251413"/>
            <a:ext cx="1675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Instance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9964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00"/>
              </a:spcBef>
            </a:pPr>
            <a:r>
              <a:rPr sz="4400" spc="-85" dirty="0">
                <a:solidFill>
                  <a:srgbClr val="666666"/>
                </a:solidFill>
              </a:rPr>
              <a:t>Lecture</a:t>
            </a:r>
            <a:r>
              <a:rPr sz="4400" spc="-200" dirty="0">
                <a:solidFill>
                  <a:srgbClr val="666666"/>
                </a:solidFill>
              </a:rPr>
              <a:t> </a:t>
            </a:r>
            <a:r>
              <a:rPr sz="4400" spc="-85" dirty="0">
                <a:solidFill>
                  <a:srgbClr val="666666"/>
                </a:solidFill>
              </a:rPr>
              <a:t>Format</a:t>
            </a:r>
            <a:r>
              <a:rPr sz="4400" spc="-195" dirty="0">
                <a:solidFill>
                  <a:srgbClr val="666666"/>
                </a:solidFill>
              </a:rPr>
              <a:t> </a:t>
            </a:r>
            <a:r>
              <a:rPr sz="4400" spc="-265" dirty="0">
                <a:solidFill>
                  <a:srgbClr val="666666"/>
                </a:solidFill>
              </a:rPr>
              <a:t>-</a:t>
            </a:r>
            <a:r>
              <a:rPr sz="4400" spc="-195" dirty="0">
                <a:solidFill>
                  <a:srgbClr val="666666"/>
                </a:solidFill>
              </a:rPr>
              <a:t> </a:t>
            </a:r>
            <a:r>
              <a:rPr sz="4400" spc="-110" dirty="0">
                <a:solidFill>
                  <a:srgbClr val="666666"/>
                </a:solidFill>
              </a:rPr>
              <a:t>Terraform</a:t>
            </a:r>
            <a:r>
              <a:rPr sz="4400" spc="-195" dirty="0">
                <a:solidFill>
                  <a:srgbClr val="666666"/>
                </a:solidFill>
              </a:rPr>
              <a:t> </a:t>
            </a:r>
            <a:r>
              <a:rPr sz="4400" spc="-10" dirty="0">
                <a:solidFill>
                  <a:srgbClr val="666666"/>
                </a:solidFill>
              </a:rPr>
              <a:t>Course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969573" y="3088651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7900"/>
                </a:solidFill>
                <a:latin typeface="Times New Roman"/>
                <a:cs typeface="Times New Roman"/>
              </a:rPr>
              <a:t>Terraform</a:t>
            </a:r>
            <a:r>
              <a:rPr sz="2800" spc="-130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7900"/>
                </a:solidFill>
                <a:latin typeface="Times New Roman"/>
                <a:cs typeface="Times New Roman"/>
              </a:rPr>
              <a:t>in</a:t>
            </a:r>
            <a:r>
              <a:rPr sz="2800" spc="-125" dirty="0">
                <a:solidFill>
                  <a:srgbClr val="FF7900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FF7900"/>
                </a:solidFill>
                <a:latin typeface="Times New Roman"/>
                <a:cs typeface="Times New Roman"/>
              </a:rPr>
              <a:t>detail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250" y="663824"/>
            <a:ext cx="8391525" cy="1905"/>
          </a:xfrm>
          <a:custGeom>
            <a:avLst/>
            <a:gdLst/>
            <a:ahLst/>
            <a:cxnLst/>
            <a:rect l="l" t="t" r="r" b="b"/>
            <a:pathLst>
              <a:path w="8391525" h="1904">
                <a:moveTo>
                  <a:pt x="0" y="1799"/>
                </a:moveTo>
                <a:lnTo>
                  <a:pt x="8390999" y="0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99" y="4377025"/>
            <a:ext cx="8512175" cy="20955"/>
          </a:xfrm>
          <a:custGeom>
            <a:avLst/>
            <a:gdLst/>
            <a:ahLst/>
            <a:cxnLst/>
            <a:rect l="l" t="t" r="r" b="b"/>
            <a:pathLst>
              <a:path w="8512175" h="20954">
                <a:moveTo>
                  <a:pt x="0" y="0"/>
                </a:moveTo>
                <a:lnTo>
                  <a:pt x="8511899" y="20399"/>
                </a:lnTo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4588" y="179135"/>
            <a:ext cx="32594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</a:t>
            </a:r>
            <a:r>
              <a:rPr spc="-130" dirty="0"/>
              <a:t> </a:t>
            </a:r>
            <a:r>
              <a:rPr spc="-45" dirty="0"/>
              <a:t>of</a:t>
            </a:r>
            <a:r>
              <a:rPr spc="-130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spc="-30" dirty="0"/>
              <a:t>Format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8725" y="1041256"/>
            <a:ext cx="6696709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tend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use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different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folder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practical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20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do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course.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us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more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systematic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and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allows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easier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revisit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in-</a:t>
            </a:r>
            <a:r>
              <a:rPr sz="1800" spc="-100" dirty="0">
                <a:solidFill>
                  <a:srgbClr val="666666"/>
                </a:solidFill>
                <a:latin typeface="Times New Roman"/>
                <a:cs typeface="Times New Roman"/>
              </a:rPr>
              <a:t>case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required.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73912" y="2583225"/>
          <a:ext cx="7239635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3865"/>
                <a:gridCol w="4255770"/>
              </a:tblGrid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Lecture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Folder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Names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First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EC2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Instance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folder1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Tainting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resource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folder2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Conditional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Expression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folder3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131699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Find</a:t>
            </a:r>
            <a:r>
              <a:rPr spc="-114" dirty="0"/>
              <a:t> </a:t>
            </a:r>
            <a:r>
              <a:rPr dirty="0"/>
              <a:t>the</a:t>
            </a:r>
            <a:r>
              <a:rPr spc="-114" dirty="0"/>
              <a:t> </a:t>
            </a:r>
            <a:r>
              <a:rPr spc="-30" dirty="0"/>
              <a:t>appropriate</a:t>
            </a:r>
            <a:r>
              <a:rPr spc="-114" dirty="0"/>
              <a:t> </a:t>
            </a:r>
            <a:r>
              <a:rPr spc="-90" dirty="0"/>
              <a:t>code</a:t>
            </a:r>
            <a:r>
              <a:rPr spc="-110" dirty="0"/>
              <a:t> </a:t>
            </a:r>
            <a:r>
              <a:rPr spc="-25" dirty="0"/>
              <a:t>from</a:t>
            </a:r>
            <a:r>
              <a:rPr spc="-114" dirty="0"/>
              <a:t> </a:t>
            </a:r>
            <a:r>
              <a:rPr spc="45" dirty="0"/>
              <a:t>GitHub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8725" y="1041256"/>
            <a:ext cx="8388350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Code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GitHub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arranged according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sections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that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matched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domains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course.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Every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section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GitHub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has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imes New Roman"/>
                <a:cs typeface="Times New Roman"/>
              </a:rPr>
              <a:t>easy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Readme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imes New Roman"/>
                <a:cs typeface="Times New Roman"/>
              </a:rPr>
              <a:t>file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quick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navigation.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8741" y="2574598"/>
            <a:ext cx="3848707" cy="195202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34" rIns="0" bIns="0" rtlCol="0">
            <a:spAutoFit/>
          </a:bodyPr>
          <a:lstStyle/>
          <a:p>
            <a:pPr marL="18161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Destroy</a:t>
            </a:r>
            <a:r>
              <a:rPr spc="-120" dirty="0"/>
              <a:t> </a:t>
            </a:r>
            <a:r>
              <a:rPr spc="-65" dirty="0"/>
              <a:t>Resource</a:t>
            </a:r>
            <a:r>
              <a:rPr spc="-120" dirty="0"/>
              <a:t> </a:t>
            </a:r>
            <a:r>
              <a:rPr spc="-50" dirty="0"/>
              <a:t>After</a:t>
            </a:r>
            <a:r>
              <a:rPr spc="-120" dirty="0"/>
              <a:t> </a:t>
            </a:r>
            <a:r>
              <a:rPr spc="-45" dirty="0"/>
              <a:t>Practical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8725" y="1041256"/>
            <a:ext cx="8158480" cy="269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solidFill>
                  <a:srgbClr val="666666"/>
                </a:solidFill>
                <a:latin typeface="Times New Roman"/>
                <a:cs typeface="Times New Roman"/>
              </a:rPr>
              <a:t>We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know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how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to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destroy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resources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by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now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CC0000"/>
                </a:solidFill>
                <a:latin typeface="Times New Roman"/>
                <a:cs typeface="Times New Roman"/>
              </a:rPr>
              <a:t>terraform</a:t>
            </a:r>
            <a:r>
              <a:rPr sz="1800" spc="-5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Times New Roman"/>
                <a:cs typeface="Times New Roman"/>
              </a:rPr>
              <a:t>destroy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After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5" dirty="0">
                <a:solidFill>
                  <a:srgbClr val="666666"/>
                </a:solidFill>
                <a:latin typeface="Times New Roman"/>
                <a:cs typeface="Times New Roman"/>
              </a:rPr>
              <a:t>have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completed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imes New Roman"/>
                <a:cs typeface="Times New Roman"/>
              </a:rPr>
              <a:t>your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practical,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make </a:t>
            </a:r>
            <a:r>
              <a:rPr sz="1800" spc="-45" dirty="0">
                <a:solidFill>
                  <a:srgbClr val="666666"/>
                </a:solidFill>
                <a:latin typeface="Times New Roman"/>
                <a:cs typeface="Times New Roman"/>
              </a:rPr>
              <a:t>sure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destroy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resource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before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imes New Roman"/>
                <a:cs typeface="Times New Roman"/>
              </a:rPr>
              <a:t>moving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imes New Roman"/>
                <a:cs typeface="Times New Roman"/>
              </a:rPr>
              <a:t>to </a:t>
            </a:r>
            <a:r>
              <a:rPr sz="1800" dirty="0">
                <a:solidFill>
                  <a:srgbClr val="666666"/>
                </a:solidFill>
                <a:latin typeface="Times New Roman"/>
                <a:cs typeface="Times New Roman"/>
              </a:rPr>
              <a:t>the</a:t>
            </a:r>
            <a:r>
              <a:rPr sz="1800" spc="-10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imes New Roman"/>
                <a:cs typeface="Times New Roman"/>
              </a:rPr>
              <a:t>next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practical.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66666"/>
                </a:solidFill>
                <a:latin typeface="Times New Roman"/>
                <a:cs typeface="Times New Roman"/>
              </a:rPr>
              <a:t>This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imes New Roman"/>
                <a:cs typeface="Times New Roman"/>
              </a:rPr>
              <a:t>is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666666"/>
                </a:solidFill>
                <a:latin typeface="Times New Roman"/>
                <a:cs typeface="Times New Roman"/>
              </a:rPr>
              <a:t>easier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if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you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666666"/>
                </a:solidFill>
                <a:latin typeface="Times New Roman"/>
                <a:cs typeface="Times New Roman"/>
              </a:rPr>
              <a:t>are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maintaining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separate</a:t>
            </a:r>
            <a:r>
              <a:rPr sz="1800" spc="-65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imes New Roman"/>
                <a:cs typeface="Times New Roman"/>
              </a:rPr>
              <a:t>folder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imes New Roman"/>
                <a:cs typeface="Times New Roman"/>
              </a:rPr>
              <a:t>for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imes New Roman"/>
                <a:cs typeface="Times New Roman"/>
              </a:rPr>
              <a:t>each</a:t>
            </a:r>
            <a:r>
              <a:rPr sz="1800" spc="-7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imes New Roman"/>
                <a:cs typeface="Times New Roman"/>
              </a:rPr>
              <a:t>practical.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4590" y="283050"/>
            <a:ext cx="36728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93C47D"/>
                </a:solidFill>
                <a:latin typeface="Times New Roman"/>
                <a:cs typeface="Times New Roman"/>
              </a:rPr>
              <a:t>Example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93C47D"/>
                </a:solidFill>
                <a:latin typeface="Times New Roman"/>
                <a:cs typeface="Times New Roman"/>
              </a:rPr>
              <a:t>of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30" dirty="0">
                <a:solidFill>
                  <a:srgbClr val="93C47D"/>
                </a:solidFill>
                <a:latin typeface="Times New Roman"/>
                <a:cs typeface="Times New Roman"/>
              </a:rPr>
              <a:t>a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93C47D"/>
                </a:solidFill>
                <a:latin typeface="Times New Roman"/>
                <a:cs typeface="Times New Roman"/>
              </a:rPr>
              <a:t>Single</a:t>
            </a:r>
            <a:r>
              <a:rPr sz="2800" spc="-125" dirty="0">
                <a:solidFill>
                  <a:srgbClr val="93C47D"/>
                </a:solidFill>
                <a:latin typeface="Times New Roman"/>
                <a:cs typeface="Times New Roman"/>
              </a:rPr>
              <a:t> Service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233" y="952880"/>
            <a:ext cx="7969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resources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(Virtual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Machine,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Database,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S3,</a:t>
            </a:r>
            <a:r>
              <a:rPr sz="18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Users)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must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created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exact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similar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Dev,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Stage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Production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environment.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03812" y="2060612"/>
            <a:ext cx="2041525" cy="2061210"/>
            <a:chOff x="3003812" y="2060612"/>
            <a:chExt cx="2041525" cy="2061210"/>
          </a:xfrm>
        </p:grpSpPr>
        <p:sp>
          <p:nvSpPr>
            <p:cNvPr id="6" name="object 6"/>
            <p:cNvSpPr/>
            <p:nvPr/>
          </p:nvSpPr>
          <p:spPr>
            <a:xfrm>
              <a:off x="3008575" y="206537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1692993" y="2051399"/>
                  </a:move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6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3" y="0"/>
                  </a:lnTo>
                  <a:lnTo>
                    <a:pt x="1746282" y="4218"/>
                  </a:lnTo>
                  <a:lnTo>
                    <a:pt x="1797780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4" y="99175"/>
                  </a:lnTo>
                  <a:lnTo>
                    <a:pt x="1967122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1" y="285317"/>
                  </a:lnTo>
                  <a:lnTo>
                    <a:pt x="2031599" y="338606"/>
                  </a:lnTo>
                  <a:lnTo>
                    <a:pt x="2031599" y="1712793"/>
                  </a:lnTo>
                  <a:lnTo>
                    <a:pt x="2028508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6" y="1919705"/>
                  </a:lnTo>
                  <a:lnTo>
                    <a:pt x="1932424" y="1952224"/>
                  </a:lnTo>
                  <a:lnTo>
                    <a:pt x="1899905" y="1980846"/>
                  </a:lnTo>
                  <a:lnTo>
                    <a:pt x="1863894" y="2005170"/>
                  </a:lnTo>
                  <a:lnTo>
                    <a:pt x="1824794" y="2024790"/>
                  </a:lnTo>
                  <a:lnTo>
                    <a:pt x="1783008" y="2039304"/>
                  </a:lnTo>
                  <a:lnTo>
                    <a:pt x="1738940" y="2048308"/>
                  </a:lnTo>
                  <a:lnTo>
                    <a:pt x="1692993" y="20513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8575" y="206537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0" y="338606"/>
                  </a:move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3" y="0"/>
                  </a:lnTo>
                  <a:lnTo>
                    <a:pt x="1746282" y="4218"/>
                  </a:lnTo>
                  <a:lnTo>
                    <a:pt x="1797780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4" y="99175"/>
                  </a:lnTo>
                  <a:lnTo>
                    <a:pt x="1967123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1" y="285317"/>
                  </a:lnTo>
                  <a:lnTo>
                    <a:pt x="2031599" y="338606"/>
                  </a:lnTo>
                  <a:lnTo>
                    <a:pt x="2031599" y="1712793"/>
                  </a:lnTo>
                  <a:lnTo>
                    <a:pt x="2028508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6" y="1919705"/>
                  </a:lnTo>
                  <a:lnTo>
                    <a:pt x="1932424" y="1952224"/>
                  </a:lnTo>
                  <a:lnTo>
                    <a:pt x="1899905" y="1980846"/>
                  </a:lnTo>
                  <a:lnTo>
                    <a:pt x="1863894" y="2005170"/>
                  </a:lnTo>
                  <a:lnTo>
                    <a:pt x="1824794" y="2024790"/>
                  </a:lnTo>
                  <a:lnTo>
                    <a:pt x="1783008" y="2039304"/>
                  </a:lnTo>
                  <a:lnTo>
                    <a:pt x="1738940" y="2048308"/>
                  </a:lnTo>
                  <a:lnTo>
                    <a:pt x="1692993" y="2051399"/>
                  </a:ln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6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6375" y="2309474"/>
              <a:ext cx="569274" cy="569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3200" y="2309474"/>
              <a:ext cx="569274" cy="5692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3974" y="3274425"/>
              <a:ext cx="569274" cy="5692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3200" y="3274425"/>
              <a:ext cx="569274" cy="56927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911287" y="2060612"/>
            <a:ext cx="2041525" cy="2061210"/>
            <a:chOff x="5911287" y="2060612"/>
            <a:chExt cx="2041525" cy="2061210"/>
          </a:xfrm>
        </p:grpSpPr>
        <p:sp>
          <p:nvSpPr>
            <p:cNvPr id="13" name="object 13"/>
            <p:cNvSpPr/>
            <p:nvPr/>
          </p:nvSpPr>
          <p:spPr>
            <a:xfrm>
              <a:off x="5916050" y="206537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1692992" y="2051399"/>
                  </a:move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6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2" y="0"/>
                  </a:lnTo>
                  <a:lnTo>
                    <a:pt x="1746282" y="4218"/>
                  </a:lnTo>
                  <a:lnTo>
                    <a:pt x="1797780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4" y="99175"/>
                  </a:lnTo>
                  <a:lnTo>
                    <a:pt x="1967123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1" y="285317"/>
                  </a:lnTo>
                  <a:lnTo>
                    <a:pt x="2031599" y="338606"/>
                  </a:lnTo>
                  <a:lnTo>
                    <a:pt x="2031599" y="1712793"/>
                  </a:lnTo>
                  <a:lnTo>
                    <a:pt x="2028508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7" y="1919705"/>
                  </a:lnTo>
                  <a:lnTo>
                    <a:pt x="1932424" y="1952224"/>
                  </a:lnTo>
                  <a:lnTo>
                    <a:pt x="1899905" y="1980846"/>
                  </a:lnTo>
                  <a:lnTo>
                    <a:pt x="1863894" y="2005170"/>
                  </a:lnTo>
                  <a:lnTo>
                    <a:pt x="1824794" y="2024790"/>
                  </a:lnTo>
                  <a:lnTo>
                    <a:pt x="1783008" y="2039304"/>
                  </a:lnTo>
                  <a:lnTo>
                    <a:pt x="1738940" y="2048308"/>
                  </a:lnTo>
                  <a:lnTo>
                    <a:pt x="1692992" y="20513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16050" y="206537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0" y="338606"/>
                  </a:move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2" y="0"/>
                  </a:lnTo>
                  <a:lnTo>
                    <a:pt x="1746282" y="4218"/>
                  </a:lnTo>
                  <a:lnTo>
                    <a:pt x="1797780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4" y="99175"/>
                  </a:lnTo>
                  <a:lnTo>
                    <a:pt x="1967123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1" y="285317"/>
                  </a:lnTo>
                  <a:lnTo>
                    <a:pt x="2031599" y="338606"/>
                  </a:lnTo>
                  <a:lnTo>
                    <a:pt x="2031599" y="1712793"/>
                  </a:lnTo>
                  <a:lnTo>
                    <a:pt x="2028508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7" y="1919705"/>
                  </a:lnTo>
                  <a:lnTo>
                    <a:pt x="1932424" y="1952224"/>
                  </a:lnTo>
                  <a:lnTo>
                    <a:pt x="1899905" y="1980846"/>
                  </a:lnTo>
                  <a:lnTo>
                    <a:pt x="1863894" y="2005170"/>
                  </a:lnTo>
                  <a:lnTo>
                    <a:pt x="1824794" y="2024790"/>
                  </a:lnTo>
                  <a:lnTo>
                    <a:pt x="1783008" y="2039304"/>
                  </a:lnTo>
                  <a:lnTo>
                    <a:pt x="1738940" y="2048308"/>
                  </a:lnTo>
                  <a:lnTo>
                    <a:pt x="1692992" y="2051399"/>
                  </a:ln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6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3850" y="2309474"/>
              <a:ext cx="569274" cy="5692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0675" y="2309474"/>
              <a:ext cx="569274" cy="5692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1449" y="3274425"/>
              <a:ext cx="569274" cy="5692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0675" y="3274425"/>
              <a:ext cx="569274" cy="569274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35987" y="2060612"/>
            <a:ext cx="2816225" cy="2061210"/>
            <a:chOff x="135987" y="2060612"/>
            <a:chExt cx="2816225" cy="2061210"/>
          </a:xfrm>
        </p:grpSpPr>
        <p:sp>
          <p:nvSpPr>
            <p:cNvPr id="20" name="object 20"/>
            <p:cNvSpPr/>
            <p:nvPr/>
          </p:nvSpPr>
          <p:spPr>
            <a:xfrm>
              <a:off x="140749" y="206537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1692993" y="2051399"/>
                  </a:move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6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3" y="0"/>
                  </a:lnTo>
                  <a:lnTo>
                    <a:pt x="1746282" y="4218"/>
                  </a:lnTo>
                  <a:lnTo>
                    <a:pt x="1797780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4" y="99175"/>
                  </a:lnTo>
                  <a:lnTo>
                    <a:pt x="1967123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1" y="285317"/>
                  </a:lnTo>
                  <a:lnTo>
                    <a:pt x="2031599" y="338606"/>
                  </a:lnTo>
                  <a:lnTo>
                    <a:pt x="2031599" y="1712793"/>
                  </a:lnTo>
                  <a:lnTo>
                    <a:pt x="2028508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6" y="1919705"/>
                  </a:lnTo>
                  <a:lnTo>
                    <a:pt x="1932424" y="1952224"/>
                  </a:lnTo>
                  <a:lnTo>
                    <a:pt x="1899905" y="1980846"/>
                  </a:lnTo>
                  <a:lnTo>
                    <a:pt x="1863894" y="2005170"/>
                  </a:lnTo>
                  <a:lnTo>
                    <a:pt x="1824794" y="2024790"/>
                  </a:lnTo>
                  <a:lnTo>
                    <a:pt x="1783008" y="2039304"/>
                  </a:lnTo>
                  <a:lnTo>
                    <a:pt x="1738940" y="2048308"/>
                  </a:lnTo>
                  <a:lnTo>
                    <a:pt x="1692993" y="20513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0749" y="2065374"/>
              <a:ext cx="2032000" cy="2051685"/>
            </a:xfrm>
            <a:custGeom>
              <a:avLst/>
              <a:gdLst/>
              <a:ahLst/>
              <a:cxnLst/>
              <a:rect l="l" t="t" r="r" b="b"/>
              <a:pathLst>
                <a:path w="2032000" h="2051685">
                  <a:moveTo>
                    <a:pt x="0" y="338606"/>
                  </a:moveTo>
                  <a:lnTo>
                    <a:pt x="3091" y="292659"/>
                  </a:lnTo>
                  <a:lnTo>
                    <a:pt x="12095" y="248591"/>
                  </a:lnTo>
                  <a:lnTo>
                    <a:pt x="26609" y="206805"/>
                  </a:lnTo>
                  <a:lnTo>
                    <a:pt x="46229" y="167705"/>
                  </a:lnTo>
                  <a:lnTo>
                    <a:pt x="70552" y="131694"/>
                  </a:lnTo>
                  <a:lnTo>
                    <a:pt x="99175" y="99175"/>
                  </a:lnTo>
                  <a:lnTo>
                    <a:pt x="131694" y="70552"/>
                  </a:lnTo>
                  <a:lnTo>
                    <a:pt x="167705" y="46229"/>
                  </a:lnTo>
                  <a:lnTo>
                    <a:pt x="206805" y="26609"/>
                  </a:lnTo>
                  <a:lnTo>
                    <a:pt x="248591" y="12095"/>
                  </a:lnTo>
                  <a:lnTo>
                    <a:pt x="292659" y="3091"/>
                  </a:lnTo>
                  <a:lnTo>
                    <a:pt x="338606" y="0"/>
                  </a:lnTo>
                  <a:lnTo>
                    <a:pt x="1692993" y="0"/>
                  </a:lnTo>
                  <a:lnTo>
                    <a:pt x="1746282" y="4218"/>
                  </a:lnTo>
                  <a:lnTo>
                    <a:pt x="1797780" y="16621"/>
                  </a:lnTo>
                  <a:lnTo>
                    <a:pt x="1846575" y="36833"/>
                  </a:lnTo>
                  <a:lnTo>
                    <a:pt x="1891760" y="64476"/>
                  </a:lnTo>
                  <a:lnTo>
                    <a:pt x="1932424" y="99175"/>
                  </a:lnTo>
                  <a:lnTo>
                    <a:pt x="1967123" y="139839"/>
                  </a:lnTo>
                  <a:lnTo>
                    <a:pt x="1994766" y="185024"/>
                  </a:lnTo>
                  <a:lnTo>
                    <a:pt x="2014978" y="233819"/>
                  </a:lnTo>
                  <a:lnTo>
                    <a:pt x="2027381" y="285317"/>
                  </a:lnTo>
                  <a:lnTo>
                    <a:pt x="2031599" y="338606"/>
                  </a:lnTo>
                  <a:lnTo>
                    <a:pt x="2031599" y="1712793"/>
                  </a:lnTo>
                  <a:lnTo>
                    <a:pt x="2028508" y="1758740"/>
                  </a:lnTo>
                  <a:lnTo>
                    <a:pt x="2019504" y="1802808"/>
                  </a:lnTo>
                  <a:lnTo>
                    <a:pt x="2004990" y="1844594"/>
                  </a:lnTo>
                  <a:lnTo>
                    <a:pt x="1985370" y="1883694"/>
                  </a:lnTo>
                  <a:lnTo>
                    <a:pt x="1961046" y="1919705"/>
                  </a:lnTo>
                  <a:lnTo>
                    <a:pt x="1932424" y="1952224"/>
                  </a:lnTo>
                  <a:lnTo>
                    <a:pt x="1899905" y="1980846"/>
                  </a:lnTo>
                  <a:lnTo>
                    <a:pt x="1863894" y="2005170"/>
                  </a:lnTo>
                  <a:lnTo>
                    <a:pt x="1824794" y="2024790"/>
                  </a:lnTo>
                  <a:lnTo>
                    <a:pt x="1783008" y="2039304"/>
                  </a:lnTo>
                  <a:lnTo>
                    <a:pt x="1738940" y="2048308"/>
                  </a:lnTo>
                  <a:lnTo>
                    <a:pt x="1692993" y="2051399"/>
                  </a:lnTo>
                  <a:lnTo>
                    <a:pt x="338606" y="2051399"/>
                  </a:lnTo>
                  <a:lnTo>
                    <a:pt x="292659" y="2048308"/>
                  </a:lnTo>
                  <a:lnTo>
                    <a:pt x="248591" y="2039304"/>
                  </a:lnTo>
                  <a:lnTo>
                    <a:pt x="206805" y="2024790"/>
                  </a:lnTo>
                  <a:lnTo>
                    <a:pt x="167705" y="2005170"/>
                  </a:lnTo>
                  <a:lnTo>
                    <a:pt x="131694" y="1980846"/>
                  </a:lnTo>
                  <a:lnTo>
                    <a:pt x="99175" y="1952224"/>
                  </a:lnTo>
                  <a:lnTo>
                    <a:pt x="70552" y="1919705"/>
                  </a:lnTo>
                  <a:lnTo>
                    <a:pt x="46229" y="1883694"/>
                  </a:lnTo>
                  <a:lnTo>
                    <a:pt x="26609" y="1844594"/>
                  </a:lnTo>
                  <a:lnTo>
                    <a:pt x="12095" y="1802808"/>
                  </a:lnTo>
                  <a:lnTo>
                    <a:pt x="3091" y="1758740"/>
                  </a:lnTo>
                  <a:lnTo>
                    <a:pt x="0" y="1712793"/>
                  </a:lnTo>
                  <a:lnTo>
                    <a:pt x="0" y="33860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550" y="2309474"/>
              <a:ext cx="569274" cy="5692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374" y="2309474"/>
              <a:ext cx="569274" cy="5692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149" y="3274425"/>
              <a:ext cx="569275" cy="5692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374" y="3274425"/>
              <a:ext cx="569274" cy="5692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219800" y="3091074"/>
              <a:ext cx="708660" cy="0"/>
            </a:xfrm>
            <a:custGeom>
              <a:avLst/>
              <a:gdLst/>
              <a:ahLst/>
              <a:cxnLst/>
              <a:rect l="l" t="t" r="r" b="b"/>
              <a:pathLst>
                <a:path w="708660">
                  <a:moveTo>
                    <a:pt x="0" y="0"/>
                  </a:moveTo>
                  <a:lnTo>
                    <a:pt x="7086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17745" y="308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17745" y="308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107462" y="3075600"/>
            <a:ext cx="732155" cy="31115"/>
            <a:chOff x="5107462" y="3075600"/>
            <a:chExt cx="732155" cy="31115"/>
          </a:xfrm>
        </p:grpSpPr>
        <p:sp>
          <p:nvSpPr>
            <p:cNvPr id="30" name="object 30"/>
            <p:cNvSpPr/>
            <p:nvPr/>
          </p:nvSpPr>
          <p:spPr>
            <a:xfrm>
              <a:off x="5107462" y="3091075"/>
              <a:ext cx="708660" cy="0"/>
            </a:xfrm>
            <a:custGeom>
              <a:avLst/>
              <a:gdLst/>
              <a:ahLst/>
              <a:cxnLst/>
              <a:rect l="l" t="t" r="r" b="b"/>
              <a:pathLst>
                <a:path w="708660">
                  <a:moveTo>
                    <a:pt x="0" y="0"/>
                  </a:moveTo>
                  <a:lnTo>
                    <a:pt x="7086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05407" y="308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05407" y="3080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43475" y="4323520"/>
            <a:ext cx="1694814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dirty="0">
                <a:solidFill>
                  <a:srgbClr val="EA9999"/>
                </a:solidFill>
                <a:latin typeface="Arial MT"/>
                <a:cs typeface="Arial MT"/>
              </a:rPr>
              <a:t>Development</a:t>
            </a:r>
            <a:r>
              <a:rPr sz="1600" spc="-55" dirty="0">
                <a:solidFill>
                  <a:srgbClr val="EA9999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EA9999"/>
                </a:solidFill>
                <a:latin typeface="Arial MT"/>
                <a:cs typeface="Arial MT"/>
              </a:rPr>
              <a:t>ENV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60975" y="4323520"/>
            <a:ext cx="11880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dirty="0">
                <a:solidFill>
                  <a:srgbClr val="F6B26B"/>
                </a:solidFill>
                <a:latin typeface="Arial MT"/>
                <a:cs typeface="Arial MT"/>
              </a:rPr>
              <a:t>Staging</a:t>
            </a:r>
            <a:r>
              <a:rPr sz="1600" spc="-35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6B26B"/>
                </a:solidFill>
                <a:latin typeface="Arial MT"/>
                <a:cs typeface="Arial MT"/>
              </a:rPr>
              <a:t>ENV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89175" y="4323520"/>
            <a:ext cx="147066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dirty="0">
                <a:solidFill>
                  <a:srgbClr val="D9EAD3"/>
                </a:solidFill>
                <a:latin typeface="Arial MT"/>
                <a:cs typeface="Arial MT"/>
              </a:rPr>
              <a:t>Production</a:t>
            </a:r>
            <a:r>
              <a:rPr sz="1600" spc="-50" dirty="0">
                <a:solidFill>
                  <a:srgbClr val="D9EAD3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D9EAD3"/>
                </a:solidFill>
                <a:latin typeface="Arial MT"/>
                <a:cs typeface="Arial MT"/>
              </a:rPr>
              <a:t>ENV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72" rIns="0" bIns="0" rtlCol="0">
            <a:spAutoFit/>
          </a:bodyPr>
          <a:lstStyle/>
          <a:p>
            <a:pPr marL="108267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Relax</a:t>
            </a:r>
            <a:r>
              <a:rPr spc="-114" dirty="0"/>
              <a:t> </a:t>
            </a:r>
            <a:r>
              <a:rPr spc="-10" dirty="0"/>
              <a:t>and</a:t>
            </a:r>
            <a:r>
              <a:rPr spc="-110" dirty="0"/>
              <a:t> </a:t>
            </a:r>
            <a:r>
              <a:rPr spc="-100" dirty="0"/>
              <a:t>Have</a:t>
            </a:r>
            <a:r>
              <a:rPr spc="-110" dirty="0"/>
              <a:t> </a:t>
            </a:r>
            <a:r>
              <a:rPr spc="-130" dirty="0"/>
              <a:t>a</a:t>
            </a:r>
            <a:r>
              <a:rPr spc="-110" dirty="0"/>
              <a:t> </a:t>
            </a:r>
            <a:r>
              <a:rPr spc="-100" dirty="0"/>
              <a:t>Meme</a:t>
            </a:r>
            <a:r>
              <a:rPr spc="-114" dirty="0"/>
              <a:t> </a:t>
            </a:r>
            <a:r>
              <a:rPr spc="-125" dirty="0"/>
              <a:t>Before</a:t>
            </a:r>
            <a:r>
              <a:rPr spc="-110" dirty="0"/>
              <a:t> </a:t>
            </a:r>
            <a:r>
              <a:rPr spc="-55" dirty="0"/>
              <a:t>Proceeding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4762" y="4795837"/>
            <a:ext cx="9153525" cy="352425"/>
            <a:chOff x="-4762" y="4795837"/>
            <a:chExt cx="9153525" cy="352425"/>
          </a:xfrm>
        </p:grpSpPr>
        <p:sp>
          <p:nvSpPr>
            <p:cNvPr id="4" name="object 4"/>
            <p:cNvSpPr/>
            <p:nvPr/>
          </p:nvSpPr>
          <p:spPr>
            <a:xfrm>
              <a:off x="0" y="4800599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  <a:lnTo>
                    <a:pt x="9143999" y="342899"/>
                  </a:lnTo>
                  <a:lnTo>
                    <a:pt x="0" y="342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800600"/>
              <a:ext cx="9144000" cy="342900"/>
            </a:xfrm>
            <a:custGeom>
              <a:avLst/>
              <a:gdLst/>
              <a:ahLst/>
              <a:cxnLst/>
              <a:rect l="l" t="t" r="r" b="b"/>
              <a:pathLst>
                <a:path w="9144000" h="342900">
                  <a:moveTo>
                    <a:pt x="0" y="0"/>
                  </a:moveTo>
                  <a:lnTo>
                    <a:pt x="9143999" y="0"/>
                  </a:lnTo>
                </a:path>
                <a:path w="9144000" h="342900">
                  <a:moveTo>
                    <a:pt x="9143999" y="342899"/>
                  </a:moveTo>
                  <a:lnTo>
                    <a:pt x="0" y="34289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168250"/>
            <a:ext cx="3306574" cy="298054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9179" y="1729040"/>
            <a:ext cx="519938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85" dirty="0">
                <a:solidFill>
                  <a:srgbClr val="000000"/>
                </a:solidFill>
                <a:latin typeface="Arial"/>
                <a:cs typeface="Arial"/>
              </a:rPr>
              <a:t>Cross-</a:t>
            </a:r>
            <a:r>
              <a:rPr sz="2300" b="1" spc="-55" dirty="0">
                <a:solidFill>
                  <a:srgbClr val="000000"/>
                </a:solidFill>
                <a:latin typeface="Arial"/>
                <a:cs typeface="Arial"/>
              </a:rPr>
              <a:t>Resource</a:t>
            </a:r>
            <a:r>
              <a:rPr sz="2300" b="1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00" b="1" spc="80" dirty="0">
                <a:solidFill>
                  <a:srgbClr val="000000"/>
                </a:solidFill>
                <a:latin typeface="Arial"/>
                <a:cs typeface="Arial"/>
              </a:rPr>
              <a:t>Attribute</a:t>
            </a:r>
            <a:r>
              <a:rPr sz="2300" b="1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00" b="1" spc="-10" dirty="0">
                <a:solidFill>
                  <a:srgbClr val="000000"/>
                </a:solidFill>
                <a:latin typeface="Arial"/>
                <a:cs typeface="Arial"/>
              </a:rPr>
              <a:t>References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25" rIns="0" bIns="0" rtlCol="0">
            <a:spAutoFit/>
          </a:bodyPr>
          <a:lstStyle/>
          <a:p>
            <a:pPr marL="2539365">
              <a:lnSpc>
                <a:spcPct val="100000"/>
              </a:lnSpc>
              <a:spcBef>
                <a:spcPts val="100"/>
              </a:spcBef>
            </a:pPr>
            <a:r>
              <a:rPr spc="-110" dirty="0">
                <a:solidFill>
                  <a:srgbClr val="93C47D"/>
                </a:solidFill>
              </a:rPr>
              <a:t>Typical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55" dirty="0">
                <a:solidFill>
                  <a:srgbClr val="93C47D"/>
                </a:solidFill>
              </a:rPr>
              <a:t>Challenge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124" y="1012293"/>
            <a:ext cx="734631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happen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terraform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defining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two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different resources.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However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might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dependent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1.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4850" y="3079245"/>
            <a:ext cx="811325" cy="8113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6875" y="3995563"/>
            <a:ext cx="1454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Elastic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IP</a:t>
            </a:r>
            <a:r>
              <a:rPr sz="1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Address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5625" y="3230124"/>
            <a:ext cx="2225849" cy="11281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89877" y="3831979"/>
            <a:ext cx="1710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Allow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443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Elastic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IP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5199" rIns="0" bIns="0" rtlCol="0">
            <a:spAutoFit/>
          </a:bodyPr>
          <a:lstStyle/>
          <a:p>
            <a:pPr marL="183324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9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90" dirty="0">
                <a:solidFill>
                  <a:srgbClr val="93C47D"/>
                </a:solidFill>
              </a:rPr>
              <a:t> </a:t>
            </a:r>
            <a:r>
              <a:rPr spc="-110" dirty="0">
                <a:solidFill>
                  <a:srgbClr val="93C47D"/>
                </a:solidFill>
              </a:rPr>
              <a:t>Workflow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8825" y="3067920"/>
            <a:ext cx="811325" cy="8113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6749" y="3339413"/>
            <a:ext cx="766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6B26B"/>
                </a:solidFill>
                <a:latin typeface="Arial MT"/>
                <a:cs typeface="Arial MT"/>
              </a:rPr>
              <a:t>Elastic</a:t>
            </a:r>
            <a:r>
              <a:rPr sz="1400" spc="-5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6B26B"/>
                </a:solidFill>
                <a:latin typeface="Arial MT"/>
                <a:cs typeface="Arial MT"/>
              </a:rPr>
              <a:t>IP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312" y="3224500"/>
            <a:ext cx="2124299" cy="10766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97812" y="3966900"/>
            <a:ext cx="9645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52.72.30.50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72002" y="886700"/>
            <a:ext cx="3801110" cy="2281555"/>
            <a:chOff x="4572002" y="886700"/>
            <a:chExt cx="3801110" cy="22815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2" y="886700"/>
              <a:ext cx="3800925" cy="16580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72475" y="2582850"/>
              <a:ext cx="0" cy="538480"/>
            </a:xfrm>
            <a:custGeom>
              <a:avLst/>
              <a:gdLst/>
              <a:ahLst/>
              <a:cxnLst/>
              <a:rect l="l" t="t" r="r" b="b"/>
              <a:pathLst>
                <a:path h="538480">
                  <a:moveTo>
                    <a:pt x="0" y="0"/>
                  </a:moveTo>
                  <a:lnTo>
                    <a:pt x="0" y="538313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51051" y="30997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51051" y="3099740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19501" y="3783953"/>
            <a:ext cx="1880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Allow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443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52.72.30.50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85337" y="3660598"/>
            <a:ext cx="2005330" cy="34290"/>
            <a:chOff x="2985337" y="3660598"/>
            <a:chExt cx="2005330" cy="34290"/>
          </a:xfrm>
        </p:grpSpPr>
        <p:sp>
          <p:nvSpPr>
            <p:cNvPr id="15" name="object 15"/>
            <p:cNvSpPr/>
            <p:nvPr/>
          </p:nvSpPr>
          <p:spPr>
            <a:xfrm>
              <a:off x="2990100" y="3675999"/>
              <a:ext cx="1976755" cy="13970"/>
            </a:xfrm>
            <a:custGeom>
              <a:avLst/>
              <a:gdLst/>
              <a:ahLst/>
              <a:cxnLst/>
              <a:rect l="l" t="t" r="r" b="b"/>
              <a:pathLst>
                <a:path w="1976754" h="13970">
                  <a:moveTo>
                    <a:pt x="0" y="13575"/>
                  </a:moveTo>
                  <a:lnTo>
                    <a:pt x="1976757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56072" y="366536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47" y="21422"/>
                  </a:moveTo>
                  <a:lnTo>
                    <a:pt x="10785" y="10637"/>
                  </a:lnTo>
                  <a:lnTo>
                    <a:pt x="0" y="0"/>
                  </a:lnTo>
                  <a:lnTo>
                    <a:pt x="29503" y="10509"/>
                  </a:lnTo>
                  <a:lnTo>
                    <a:pt x="147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56072" y="366536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85" y="10637"/>
                  </a:moveTo>
                  <a:lnTo>
                    <a:pt x="147" y="21422"/>
                  </a:lnTo>
                  <a:lnTo>
                    <a:pt x="29503" y="10509"/>
                  </a:lnTo>
                  <a:lnTo>
                    <a:pt x="0" y="0"/>
                  </a:lnTo>
                  <a:lnTo>
                    <a:pt x="10785" y="10637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841276" y="2391174"/>
            <a:ext cx="62230" cy="585470"/>
            <a:chOff x="1841276" y="2391174"/>
            <a:chExt cx="62230" cy="585470"/>
          </a:xfrm>
        </p:grpSpPr>
        <p:sp>
          <p:nvSpPr>
            <p:cNvPr id="19" name="object 19"/>
            <p:cNvSpPr/>
            <p:nvPr/>
          </p:nvSpPr>
          <p:spPr>
            <a:xfrm>
              <a:off x="1872225" y="2391174"/>
              <a:ext cx="0" cy="538480"/>
            </a:xfrm>
            <a:custGeom>
              <a:avLst/>
              <a:gdLst/>
              <a:ahLst/>
              <a:cxnLst/>
              <a:rect l="l" t="t" r="r" b="b"/>
              <a:pathLst>
                <a:path h="538480">
                  <a:moveTo>
                    <a:pt x="0" y="0"/>
                  </a:moveTo>
                  <a:lnTo>
                    <a:pt x="0" y="538313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50801" y="29080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80" h="59055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50801" y="29080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80" h="59055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7156" y="1276837"/>
            <a:ext cx="2610137" cy="724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124" rIns="0" bIns="0" rtlCol="0">
            <a:spAutoFit/>
          </a:bodyPr>
          <a:lstStyle/>
          <a:p>
            <a:pPr marL="2397125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93C47D"/>
                </a:solidFill>
              </a:rPr>
              <a:t>Basics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45" dirty="0">
                <a:solidFill>
                  <a:srgbClr val="93C47D"/>
                </a:solidFill>
              </a:rPr>
              <a:t>of</a:t>
            </a:r>
            <a:r>
              <a:rPr spc="-125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Attributes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75" y="978493"/>
            <a:ext cx="78600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associated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attributes.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Attributes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fields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hold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state.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500" y="3129770"/>
            <a:ext cx="947999" cy="9479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79100" y="3588300"/>
            <a:ext cx="1308100" cy="31115"/>
            <a:chOff x="1879100" y="3588300"/>
            <a:chExt cx="1308100" cy="31115"/>
          </a:xfrm>
        </p:grpSpPr>
        <p:sp>
          <p:nvSpPr>
            <p:cNvPr id="7" name="object 7"/>
            <p:cNvSpPr/>
            <p:nvPr/>
          </p:nvSpPr>
          <p:spPr>
            <a:xfrm>
              <a:off x="1879100" y="3603774"/>
              <a:ext cx="1284605" cy="0"/>
            </a:xfrm>
            <a:custGeom>
              <a:avLst/>
              <a:gdLst/>
              <a:ahLst/>
              <a:cxnLst/>
              <a:rect l="l" t="t" r="r" b="b"/>
              <a:pathLst>
                <a:path w="1284605">
                  <a:moveTo>
                    <a:pt x="0" y="0"/>
                  </a:moveTo>
                  <a:lnTo>
                    <a:pt x="1284056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2445" y="35930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52445" y="35930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355637" y="2518962"/>
          <a:ext cx="4221479" cy="22174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1925"/>
                <a:gridCol w="2789554"/>
              </a:tblGrid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i-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abcd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public_ip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52.74.32.50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641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private_ip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172.31.10.50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562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private_dns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ip-172-31-10-50-.ec2.internal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124" rIns="0" bIns="0" rtlCol="0">
            <a:spAutoFit/>
          </a:bodyPr>
          <a:lstStyle/>
          <a:p>
            <a:pPr marL="1614805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solidFill>
                  <a:srgbClr val="93C47D"/>
                </a:solidFill>
              </a:rPr>
              <a:t>Cross</a:t>
            </a:r>
            <a:r>
              <a:rPr spc="-114" dirty="0">
                <a:solidFill>
                  <a:srgbClr val="93C47D"/>
                </a:solidFill>
              </a:rPr>
              <a:t> </a:t>
            </a:r>
            <a:r>
              <a:rPr spc="-70" dirty="0">
                <a:solidFill>
                  <a:srgbClr val="93C47D"/>
                </a:solidFill>
              </a:rPr>
              <a:t>Referencing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65" dirty="0">
                <a:solidFill>
                  <a:srgbClr val="93C47D"/>
                </a:solidFill>
              </a:rPr>
              <a:t>Resource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0" dirty="0">
                <a:solidFill>
                  <a:srgbClr val="93C47D"/>
                </a:solidFill>
              </a:rPr>
              <a:t>Attribute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2025" y="1033368"/>
            <a:ext cx="7772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reference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attribute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1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resource.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812" y="2348845"/>
            <a:ext cx="811325" cy="81135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5074" y="3751387"/>
          <a:ext cx="2252980" cy="760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/>
                <a:gridCol w="1186180"/>
              </a:tblGrid>
              <a:tr h="380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Attribute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Value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80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public_ip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52.72.52.72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2847552" y="1917500"/>
            <a:ext cx="5293995" cy="2382520"/>
            <a:chOff x="2847552" y="1917500"/>
            <a:chExt cx="5293995" cy="23825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2525" y="1917500"/>
              <a:ext cx="3788624" cy="21086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69877" y="3634724"/>
              <a:ext cx="1773555" cy="654050"/>
            </a:xfrm>
            <a:custGeom>
              <a:avLst/>
              <a:gdLst/>
              <a:ahLst/>
              <a:cxnLst/>
              <a:rect l="l" t="t" r="r" b="b"/>
              <a:pathLst>
                <a:path w="1773554" h="654050">
                  <a:moveTo>
                    <a:pt x="1772972" y="0"/>
                  </a:moveTo>
                  <a:lnTo>
                    <a:pt x="0" y="653805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52314" y="4274774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20">
                  <a:moveTo>
                    <a:pt x="0" y="20232"/>
                  </a:moveTo>
                  <a:lnTo>
                    <a:pt x="23906" y="0"/>
                  </a:lnTo>
                  <a:lnTo>
                    <a:pt x="17562" y="13756"/>
                  </a:lnTo>
                  <a:lnTo>
                    <a:pt x="31318" y="20100"/>
                  </a:lnTo>
                  <a:lnTo>
                    <a:pt x="0" y="20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52314" y="4274774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20">
                  <a:moveTo>
                    <a:pt x="17562" y="13756"/>
                  </a:moveTo>
                  <a:lnTo>
                    <a:pt x="23906" y="0"/>
                  </a:lnTo>
                  <a:lnTo>
                    <a:pt x="0" y="20232"/>
                  </a:lnTo>
                  <a:lnTo>
                    <a:pt x="31318" y="20100"/>
                  </a:lnTo>
                  <a:lnTo>
                    <a:pt x="17562" y="13756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91700" y="3133663"/>
            <a:ext cx="766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6B26B"/>
                </a:solidFill>
                <a:latin typeface="Arial MT"/>
                <a:cs typeface="Arial MT"/>
              </a:rPr>
              <a:t>Elastic</a:t>
            </a:r>
            <a:r>
              <a:rPr sz="1400" spc="-50" dirty="0">
                <a:solidFill>
                  <a:srgbClr val="F6B26B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6B26B"/>
                </a:solidFill>
                <a:latin typeface="Arial MT"/>
                <a:cs typeface="Arial MT"/>
              </a:rPr>
              <a:t>IP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1155" y="1729040"/>
            <a:ext cx="20434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60" dirty="0">
                <a:solidFill>
                  <a:srgbClr val="000000"/>
                </a:solidFill>
                <a:latin typeface="Arial"/>
                <a:cs typeface="Arial"/>
              </a:rPr>
              <a:t>Output</a:t>
            </a:r>
            <a:r>
              <a:rPr sz="2300" b="1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00" b="1" spc="-10" dirty="0">
                <a:solidFill>
                  <a:srgbClr val="000000"/>
                </a:solidFill>
                <a:latin typeface="Arial"/>
                <a:cs typeface="Arial"/>
              </a:rPr>
              <a:t>Values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249" y="2635624"/>
            <a:ext cx="1102995" cy="464184"/>
          </a:xfrm>
          <a:custGeom>
            <a:avLst/>
            <a:gdLst/>
            <a:ahLst/>
            <a:cxnLst/>
            <a:rect l="l" t="t" r="r" b="b"/>
            <a:pathLst>
              <a:path w="1102995" h="464185">
                <a:moveTo>
                  <a:pt x="0" y="0"/>
                </a:moveTo>
                <a:lnTo>
                  <a:pt x="1102799" y="0"/>
                </a:lnTo>
                <a:lnTo>
                  <a:pt x="1102799" y="463799"/>
                </a:lnTo>
                <a:lnTo>
                  <a:pt x="0" y="463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25" rIns="0" bIns="0" rtlCol="0">
            <a:spAutoFit/>
          </a:bodyPr>
          <a:lstStyle/>
          <a:p>
            <a:pPr marL="2112645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93C47D"/>
                </a:solidFill>
              </a:rPr>
              <a:t>Understanding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the</a:t>
            </a:r>
            <a:r>
              <a:rPr spc="-110" dirty="0">
                <a:solidFill>
                  <a:srgbClr val="93C47D"/>
                </a:solidFill>
              </a:rPr>
              <a:t> </a:t>
            </a:r>
            <a:r>
              <a:rPr spc="-145" dirty="0">
                <a:solidFill>
                  <a:srgbClr val="93C47D"/>
                </a:solidFill>
              </a:rPr>
              <a:t>Basics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2025" y="1012293"/>
            <a:ext cx="80733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Output</a:t>
            </a:r>
            <a:r>
              <a:rPr sz="1800" spc="-3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06666"/>
                </a:solidFill>
                <a:latin typeface="Arial MT"/>
                <a:cs typeface="Arial MT"/>
              </a:rPr>
              <a:t>values</a:t>
            </a:r>
            <a:r>
              <a:rPr sz="1800" spc="-20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make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available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command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line,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expose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Terraform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configurations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use.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025" y="2910333"/>
            <a:ext cx="947999" cy="9479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50" y="2987431"/>
            <a:ext cx="685099" cy="68992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088237" y="3057974"/>
            <a:ext cx="1566545" cy="652780"/>
            <a:chOff x="3088237" y="3057974"/>
            <a:chExt cx="1566545" cy="652780"/>
          </a:xfrm>
        </p:grpSpPr>
        <p:sp>
          <p:nvSpPr>
            <p:cNvPr id="8" name="object 8"/>
            <p:cNvSpPr/>
            <p:nvPr/>
          </p:nvSpPr>
          <p:spPr>
            <a:xfrm>
              <a:off x="3092999" y="3062737"/>
              <a:ext cx="1557020" cy="643255"/>
            </a:xfrm>
            <a:custGeom>
              <a:avLst/>
              <a:gdLst/>
              <a:ahLst/>
              <a:cxnLst/>
              <a:rect l="l" t="t" r="r" b="b"/>
              <a:pathLst>
                <a:path w="1557020" h="643254">
                  <a:moveTo>
                    <a:pt x="1449497" y="643199"/>
                  </a:moveTo>
                  <a:lnTo>
                    <a:pt x="107202" y="643199"/>
                  </a:lnTo>
                  <a:lnTo>
                    <a:pt x="65474" y="634775"/>
                  </a:lnTo>
                  <a:lnTo>
                    <a:pt x="31398" y="611801"/>
                  </a:lnTo>
                  <a:lnTo>
                    <a:pt x="8424" y="577725"/>
                  </a:lnTo>
                  <a:lnTo>
                    <a:pt x="0" y="535997"/>
                  </a:lnTo>
                  <a:lnTo>
                    <a:pt x="0" y="107202"/>
                  </a:lnTo>
                  <a:lnTo>
                    <a:pt x="8424" y="65474"/>
                  </a:lnTo>
                  <a:lnTo>
                    <a:pt x="31398" y="31398"/>
                  </a:lnTo>
                  <a:lnTo>
                    <a:pt x="65474" y="8424"/>
                  </a:lnTo>
                  <a:lnTo>
                    <a:pt x="107202" y="0"/>
                  </a:lnTo>
                  <a:lnTo>
                    <a:pt x="1449497" y="0"/>
                  </a:lnTo>
                  <a:lnTo>
                    <a:pt x="1490522" y="8160"/>
                  </a:lnTo>
                  <a:lnTo>
                    <a:pt x="1525301" y="31398"/>
                  </a:lnTo>
                  <a:lnTo>
                    <a:pt x="1548539" y="66177"/>
                  </a:lnTo>
                  <a:lnTo>
                    <a:pt x="1556699" y="107202"/>
                  </a:lnTo>
                  <a:lnTo>
                    <a:pt x="1556699" y="535997"/>
                  </a:lnTo>
                  <a:lnTo>
                    <a:pt x="1548275" y="577725"/>
                  </a:lnTo>
                  <a:lnTo>
                    <a:pt x="1525301" y="611801"/>
                  </a:lnTo>
                  <a:lnTo>
                    <a:pt x="1491225" y="634775"/>
                  </a:lnTo>
                  <a:lnTo>
                    <a:pt x="1449497" y="6431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92999" y="3062737"/>
              <a:ext cx="1557020" cy="643255"/>
            </a:xfrm>
            <a:custGeom>
              <a:avLst/>
              <a:gdLst/>
              <a:ahLst/>
              <a:cxnLst/>
              <a:rect l="l" t="t" r="r" b="b"/>
              <a:pathLst>
                <a:path w="1557020" h="643254">
                  <a:moveTo>
                    <a:pt x="0" y="107202"/>
                  </a:moveTo>
                  <a:lnTo>
                    <a:pt x="8424" y="65474"/>
                  </a:lnTo>
                  <a:lnTo>
                    <a:pt x="31398" y="31398"/>
                  </a:lnTo>
                  <a:lnTo>
                    <a:pt x="65474" y="8424"/>
                  </a:lnTo>
                  <a:lnTo>
                    <a:pt x="107202" y="0"/>
                  </a:lnTo>
                  <a:lnTo>
                    <a:pt x="1449497" y="0"/>
                  </a:lnTo>
                  <a:lnTo>
                    <a:pt x="1490522" y="8160"/>
                  </a:lnTo>
                  <a:lnTo>
                    <a:pt x="1525301" y="31398"/>
                  </a:lnTo>
                  <a:lnTo>
                    <a:pt x="1548539" y="66177"/>
                  </a:lnTo>
                  <a:lnTo>
                    <a:pt x="1556699" y="107202"/>
                  </a:lnTo>
                  <a:lnTo>
                    <a:pt x="1556699" y="535997"/>
                  </a:lnTo>
                  <a:lnTo>
                    <a:pt x="1548275" y="577725"/>
                  </a:lnTo>
                  <a:lnTo>
                    <a:pt x="1525301" y="611801"/>
                  </a:lnTo>
                  <a:lnTo>
                    <a:pt x="1491225" y="634775"/>
                  </a:lnTo>
                  <a:lnTo>
                    <a:pt x="1449497" y="643199"/>
                  </a:lnTo>
                  <a:lnTo>
                    <a:pt x="107202" y="643199"/>
                  </a:lnTo>
                  <a:lnTo>
                    <a:pt x="65474" y="634775"/>
                  </a:lnTo>
                  <a:lnTo>
                    <a:pt x="31398" y="611801"/>
                  </a:lnTo>
                  <a:lnTo>
                    <a:pt x="8424" y="577725"/>
                  </a:lnTo>
                  <a:lnTo>
                    <a:pt x="0" y="535997"/>
                  </a:lnTo>
                  <a:lnTo>
                    <a:pt x="0" y="1072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440476" y="3259750"/>
            <a:ext cx="786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Terraform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81037" y="3139445"/>
            <a:ext cx="1010919" cy="31115"/>
            <a:chOff x="1581037" y="3139445"/>
            <a:chExt cx="1010919" cy="31115"/>
          </a:xfrm>
        </p:grpSpPr>
        <p:sp>
          <p:nvSpPr>
            <p:cNvPr id="12" name="object 12"/>
            <p:cNvSpPr/>
            <p:nvPr/>
          </p:nvSpPr>
          <p:spPr>
            <a:xfrm>
              <a:off x="1585800" y="3154846"/>
              <a:ext cx="982344" cy="6985"/>
            </a:xfrm>
            <a:custGeom>
              <a:avLst/>
              <a:gdLst/>
              <a:ahLst/>
              <a:cxnLst/>
              <a:rect l="l" t="t" r="r" b="b"/>
              <a:pathLst>
                <a:path w="982344" h="6985">
                  <a:moveTo>
                    <a:pt x="0" y="6678"/>
                  </a:moveTo>
                  <a:lnTo>
                    <a:pt x="982257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57273" y="314420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45" y="21422"/>
                  </a:moveTo>
                  <a:lnTo>
                    <a:pt x="10784" y="10638"/>
                  </a:lnTo>
                  <a:lnTo>
                    <a:pt x="0" y="0"/>
                  </a:lnTo>
                  <a:lnTo>
                    <a:pt x="29502" y="10511"/>
                  </a:lnTo>
                  <a:lnTo>
                    <a:pt x="145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57273" y="314420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84" y="10638"/>
                  </a:moveTo>
                  <a:lnTo>
                    <a:pt x="145" y="21422"/>
                  </a:lnTo>
                  <a:lnTo>
                    <a:pt x="29502" y="10511"/>
                  </a:lnTo>
                  <a:lnTo>
                    <a:pt x="0" y="0"/>
                  </a:lnTo>
                  <a:lnTo>
                    <a:pt x="10784" y="10638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826412" y="3180454"/>
            <a:ext cx="1233805" cy="31115"/>
            <a:chOff x="4826412" y="3180454"/>
            <a:chExt cx="1233805" cy="31115"/>
          </a:xfrm>
        </p:grpSpPr>
        <p:sp>
          <p:nvSpPr>
            <p:cNvPr id="16" name="object 16"/>
            <p:cNvSpPr/>
            <p:nvPr/>
          </p:nvSpPr>
          <p:spPr>
            <a:xfrm>
              <a:off x="4831174" y="3195869"/>
              <a:ext cx="1205865" cy="6985"/>
            </a:xfrm>
            <a:custGeom>
              <a:avLst/>
              <a:gdLst/>
              <a:ahLst/>
              <a:cxnLst/>
              <a:rect l="l" t="t" r="r" b="b"/>
              <a:pathLst>
                <a:path w="1205864" h="6985">
                  <a:moveTo>
                    <a:pt x="0" y="6718"/>
                  </a:moveTo>
                  <a:lnTo>
                    <a:pt x="1205457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25861" y="318521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19" y="21423"/>
                  </a:moveTo>
                  <a:lnTo>
                    <a:pt x="10771" y="10651"/>
                  </a:lnTo>
                  <a:lnTo>
                    <a:pt x="0" y="0"/>
                  </a:lnTo>
                  <a:lnTo>
                    <a:pt x="29489" y="10547"/>
                  </a:lnTo>
                  <a:lnTo>
                    <a:pt x="119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25861" y="3185217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71" y="10651"/>
                  </a:moveTo>
                  <a:lnTo>
                    <a:pt x="119" y="21423"/>
                  </a:lnTo>
                  <a:lnTo>
                    <a:pt x="29489" y="10547"/>
                  </a:lnTo>
                  <a:lnTo>
                    <a:pt x="0" y="0"/>
                  </a:lnTo>
                  <a:lnTo>
                    <a:pt x="10771" y="1065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626986" y="3551906"/>
            <a:ext cx="1010919" cy="31115"/>
            <a:chOff x="1626986" y="3551906"/>
            <a:chExt cx="1010919" cy="31115"/>
          </a:xfrm>
        </p:grpSpPr>
        <p:sp>
          <p:nvSpPr>
            <p:cNvPr id="20" name="object 20"/>
            <p:cNvSpPr/>
            <p:nvPr/>
          </p:nvSpPr>
          <p:spPr>
            <a:xfrm>
              <a:off x="1650467" y="3560774"/>
              <a:ext cx="982344" cy="6985"/>
            </a:xfrm>
            <a:custGeom>
              <a:avLst/>
              <a:gdLst/>
              <a:ahLst/>
              <a:cxnLst/>
              <a:rect l="l" t="t" r="r" b="b"/>
              <a:pathLst>
                <a:path w="982344" h="6985">
                  <a:moveTo>
                    <a:pt x="0" y="6677"/>
                  </a:moveTo>
                  <a:lnTo>
                    <a:pt x="982257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1749" y="3556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502" y="21422"/>
                  </a:moveTo>
                  <a:lnTo>
                    <a:pt x="0" y="10911"/>
                  </a:lnTo>
                  <a:lnTo>
                    <a:pt x="29356" y="0"/>
                  </a:lnTo>
                  <a:lnTo>
                    <a:pt x="18717" y="10784"/>
                  </a:lnTo>
                  <a:lnTo>
                    <a:pt x="29502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31749" y="3556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7" y="10784"/>
                  </a:moveTo>
                  <a:lnTo>
                    <a:pt x="29356" y="0"/>
                  </a:lnTo>
                  <a:lnTo>
                    <a:pt x="0" y="10911"/>
                  </a:lnTo>
                  <a:lnTo>
                    <a:pt x="29502" y="21422"/>
                  </a:lnTo>
                  <a:lnTo>
                    <a:pt x="18717" y="1078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905474" y="3634171"/>
            <a:ext cx="1233805" cy="31115"/>
            <a:chOff x="4905474" y="3634171"/>
            <a:chExt cx="1233805" cy="31115"/>
          </a:xfrm>
        </p:grpSpPr>
        <p:sp>
          <p:nvSpPr>
            <p:cNvPr id="24" name="object 24"/>
            <p:cNvSpPr/>
            <p:nvPr/>
          </p:nvSpPr>
          <p:spPr>
            <a:xfrm>
              <a:off x="4928954" y="3642987"/>
              <a:ext cx="1205865" cy="6985"/>
            </a:xfrm>
            <a:custGeom>
              <a:avLst/>
              <a:gdLst/>
              <a:ahLst/>
              <a:cxnLst/>
              <a:rect l="l" t="t" r="r" b="b"/>
              <a:pathLst>
                <a:path w="1205864" h="6985">
                  <a:moveTo>
                    <a:pt x="0" y="6717"/>
                  </a:moveTo>
                  <a:lnTo>
                    <a:pt x="1205457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10236" y="363893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489" y="21422"/>
                  </a:moveTo>
                  <a:lnTo>
                    <a:pt x="0" y="10875"/>
                  </a:lnTo>
                  <a:lnTo>
                    <a:pt x="29369" y="0"/>
                  </a:lnTo>
                  <a:lnTo>
                    <a:pt x="18718" y="10770"/>
                  </a:lnTo>
                  <a:lnTo>
                    <a:pt x="29489" y="21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10236" y="3638934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18" y="10770"/>
                  </a:moveTo>
                  <a:lnTo>
                    <a:pt x="29369" y="0"/>
                  </a:lnTo>
                  <a:lnTo>
                    <a:pt x="0" y="10875"/>
                  </a:lnTo>
                  <a:lnTo>
                    <a:pt x="29489" y="21422"/>
                  </a:lnTo>
                  <a:lnTo>
                    <a:pt x="18718" y="1077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003825" y="2760379"/>
            <a:ext cx="821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04199" y="3837354"/>
            <a:ext cx="1210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Fetch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Info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31975" y="3885354"/>
            <a:ext cx="1681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IP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EC2: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172.32.10.50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80550" y="2494512"/>
            <a:ext cx="1554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EC2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give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me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it’s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Public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IP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25" rIns="0" bIns="0" rtlCol="0">
            <a:spAutoFit/>
          </a:bodyPr>
          <a:lstStyle/>
          <a:p>
            <a:pPr marL="2681605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rgbClr val="93C47D"/>
                </a:solidFill>
              </a:rPr>
              <a:t>Sample</a:t>
            </a:r>
            <a:r>
              <a:rPr spc="-135" dirty="0">
                <a:solidFill>
                  <a:srgbClr val="93C47D"/>
                </a:solidFill>
              </a:rPr>
              <a:t> </a:t>
            </a:r>
            <a:r>
              <a:rPr spc="-95" dirty="0">
                <a:solidFill>
                  <a:srgbClr val="93C47D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2025" y="936843"/>
            <a:ext cx="80200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E06666"/>
                </a:solidFill>
                <a:latin typeface="Arial MT"/>
                <a:cs typeface="Arial MT"/>
              </a:rPr>
              <a:t>Use-Case: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Elastic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IP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(Public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IP)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EIP.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6597" y="2606075"/>
            <a:ext cx="5280776" cy="2055874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84987" y="2358462"/>
            <a:ext cx="6565900" cy="1833245"/>
            <a:chOff x="584987" y="2358462"/>
            <a:chExt cx="6565900" cy="1833245"/>
          </a:xfrm>
        </p:grpSpPr>
        <p:sp>
          <p:nvSpPr>
            <p:cNvPr id="4" name="object 4"/>
            <p:cNvSpPr/>
            <p:nvPr/>
          </p:nvSpPr>
          <p:spPr>
            <a:xfrm>
              <a:off x="589750" y="2363224"/>
              <a:ext cx="3614420" cy="1823720"/>
            </a:xfrm>
            <a:custGeom>
              <a:avLst/>
              <a:gdLst/>
              <a:ahLst/>
              <a:cxnLst/>
              <a:rect l="l" t="t" r="r" b="b"/>
              <a:pathLst>
                <a:path w="3614420" h="1823720">
                  <a:moveTo>
                    <a:pt x="3310243" y="1823099"/>
                  </a:moveTo>
                  <a:lnTo>
                    <a:pt x="303856" y="1823099"/>
                  </a:lnTo>
                  <a:lnTo>
                    <a:pt x="254569" y="1819123"/>
                  </a:lnTo>
                  <a:lnTo>
                    <a:pt x="207814" y="1807609"/>
                  </a:lnTo>
                  <a:lnTo>
                    <a:pt x="164216" y="1789184"/>
                  </a:lnTo>
                  <a:lnTo>
                    <a:pt x="124402" y="1764473"/>
                  </a:lnTo>
                  <a:lnTo>
                    <a:pt x="88997" y="1734102"/>
                  </a:lnTo>
                  <a:lnTo>
                    <a:pt x="58626" y="1698697"/>
                  </a:lnTo>
                  <a:lnTo>
                    <a:pt x="33915" y="1658883"/>
                  </a:lnTo>
                  <a:lnTo>
                    <a:pt x="15490" y="1615285"/>
                  </a:lnTo>
                  <a:lnTo>
                    <a:pt x="3976" y="1568530"/>
                  </a:lnTo>
                  <a:lnTo>
                    <a:pt x="0" y="1519243"/>
                  </a:lnTo>
                  <a:lnTo>
                    <a:pt x="0" y="303855"/>
                  </a:lnTo>
                  <a:lnTo>
                    <a:pt x="3976" y="254568"/>
                  </a:lnTo>
                  <a:lnTo>
                    <a:pt x="15490" y="207814"/>
                  </a:lnTo>
                  <a:lnTo>
                    <a:pt x="33915" y="164216"/>
                  </a:lnTo>
                  <a:lnTo>
                    <a:pt x="58626" y="124402"/>
                  </a:lnTo>
                  <a:lnTo>
                    <a:pt x="88997" y="88997"/>
                  </a:lnTo>
                  <a:lnTo>
                    <a:pt x="124402" y="58626"/>
                  </a:lnTo>
                  <a:lnTo>
                    <a:pt x="164216" y="33915"/>
                  </a:lnTo>
                  <a:lnTo>
                    <a:pt x="207814" y="15490"/>
                  </a:lnTo>
                  <a:lnTo>
                    <a:pt x="254569" y="3976"/>
                  </a:lnTo>
                  <a:lnTo>
                    <a:pt x="303856" y="0"/>
                  </a:lnTo>
                  <a:lnTo>
                    <a:pt x="3310243" y="0"/>
                  </a:lnTo>
                  <a:lnTo>
                    <a:pt x="3358064" y="3785"/>
                  </a:lnTo>
                  <a:lnTo>
                    <a:pt x="3404276" y="14915"/>
                  </a:lnTo>
                  <a:lnTo>
                    <a:pt x="3448064" y="33053"/>
                  </a:lnTo>
                  <a:lnTo>
                    <a:pt x="3488611" y="57859"/>
                  </a:lnTo>
                  <a:lnTo>
                    <a:pt x="3525102" y="88997"/>
                  </a:lnTo>
                  <a:lnTo>
                    <a:pt x="3556240" y="125488"/>
                  </a:lnTo>
                  <a:lnTo>
                    <a:pt x="3581046" y="166035"/>
                  </a:lnTo>
                  <a:lnTo>
                    <a:pt x="3599184" y="209823"/>
                  </a:lnTo>
                  <a:lnTo>
                    <a:pt x="3610314" y="256035"/>
                  </a:lnTo>
                  <a:lnTo>
                    <a:pt x="3614099" y="303855"/>
                  </a:lnTo>
                  <a:lnTo>
                    <a:pt x="3614099" y="1519243"/>
                  </a:lnTo>
                  <a:lnTo>
                    <a:pt x="3610123" y="1568530"/>
                  </a:lnTo>
                  <a:lnTo>
                    <a:pt x="3598609" y="1615285"/>
                  </a:lnTo>
                  <a:lnTo>
                    <a:pt x="3580184" y="1658883"/>
                  </a:lnTo>
                  <a:lnTo>
                    <a:pt x="3555473" y="1698697"/>
                  </a:lnTo>
                  <a:lnTo>
                    <a:pt x="3525102" y="1734102"/>
                  </a:lnTo>
                  <a:lnTo>
                    <a:pt x="3489697" y="1764473"/>
                  </a:lnTo>
                  <a:lnTo>
                    <a:pt x="3449883" y="1789184"/>
                  </a:lnTo>
                  <a:lnTo>
                    <a:pt x="3406285" y="1807609"/>
                  </a:lnTo>
                  <a:lnTo>
                    <a:pt x="3359530" y="1819123"/>
                  </a:lnTo>
                  <a:lnTo>
                    <a:pt x="3310243" y="182309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9750" y="2363224"/>
              <a:ext cx="3614420" cy="1823720"/>
            </a:xfrm>
            <a:custGeom>
              <a:avLst/>
              <a:gdLst/>
              <a:ahLst/>
              <a:cxnLst/>
              <a:rect l="l" t="t" r="r" b="b"/>
              <a:pathLst>
                <a:path w="3614420" h="1823720">
                  <a:moveTo>
                    <a:pt x="0" y="303855"/>
                  </a:moveTo>
                  <a:lnTo>
                    <a:pt x="3976" y="254568"/>
                  </a:lnTo>
                  <a:lnTo>
                    <a:pt x="15490" y="207814"/>
                  </a:lnTo>
                  <a:lnTo>
                    <a:pt x="33915" y="164216"/>
                  </a:lnTo>
                  <a:lnTo>
                    <a:pt x="58626" y="124402"/>
                  </a:lnTo>
                  <a:lnTo>
                    <a:pt x="88997" y="88997"/>
                  </a:lnTo>
                  <a:lnTo>
                    <a:pt x="124402" y="58626"/>
                  </a:lnTo>
                  <a:lnTo>
                    <a:pt x="164216" y="33915"/>
                  </a:lnTo>
                  <a:lnTo>
                    <a:pt x="207814" y="15490"/>
                  </a:lnTo>
                  <a:lnTo>
                    <a:pt x="254569" y="3976"/>
                  </a:lnTo>
                  <a:lnTo>
                    <a:pt x="303856" y="0"/>
                  </a:lnTo>
                  <a:lnTo>
                    <a:pt x="3310243" y="0"/>
                  </a:lnTo>
                  <a:lnTo>
                    <a:pt x="3358064" y="3785"/>
                  </a:lnTo>
                  <a:lnTo>
                    <a:pt x="3404276" y="14915"/>
                  </a:lnTo>
                  <a:lnTo>
                    <a:pt x="3448064" y="33053"/>
                  </a:lnTo>
                  <a:lnTo>
                    <a:pt x="3488611" y="57859"/>
                  </a:lnTo>
                  <a:lnTo>
                    <a:pt x="3525102" y="88997"/>
                  </a:lnTo>
                  <a:lnTo>
                    <a:pt x="3556240" y="125488"/>
                  </a:lnTo>
                  <a:lnTo>
                    <a:pt x="3581046" y="166035"/>
                  </a:lnTo>
                  <a:lnTo>
                    <a:pt x="3599184" y="209823"/>
                  </a:lnTo>
                  <a:lnTo>
                    <a:pt x="3610314" y="256035"/>
                  </a:lnTo>
                  <a:lnTo>
                    <a:pt x="3614099" y="303855"/>
                  </a:lnTo>
                  <a:lnTo>
                    <a:pt x="3614099" y="1519243"/>
                  </a:lnTo>
                  <a:lnTo>
                    <a:pt x="3610123" y="1568530"/>
                  </a:lnTo>
                  <a:lnTo>
                    <a:pt x="3598609" y="1615285"/>
                  </a:lnTo>
                  <a:lnTo>
                    <a:pt x="3580184" y="1658883"/>
                  </a:lnTo>
                  <a:lnTo>
                    <a:pt x="3555473" y="1698697"/>
                  </a:lnTo>
                  <a:lnTo>
                    <a:pt x="3525102" y="1734102"/>
                  </a:lnTo>
                  <a:lnTo>
                    <a:pt x="3489697" y="1764473"/>
                  </a:lnTo>
                  <a:lnTo>
                    <a:pt x="3449883" y="1789184"/>
                  </a:lnTo>
                  <a:lnTo>
                    <a:pt x="3406285" y="1807609"/>
                  </a:lnTo>
                  <a:lnTo>
                    <a:pt x="3359530" y="1819123"/>
                  </a:lnTo>
                  <a:lnTo>
                    <a:pt x="3310243" y="1823099"/>
                  </a:lnTo>
                  <a:lnTo>
                    <a:pt x="303856" y="1823099"/>
                  </a:lnTo>
                  <a:lnTo>
                    <a:pt x="254569" y="1819123"/>
                  </a:lnTo>
                  <a:lnTo>
                    <a:pt x="207814" y="1807609"/>
                  </a:lnTo>
                  <a:lnTo>
                    <a:pt x="164216" y="1789184"/>
                  </a:lnTo>
                  <a:lnTo>
                    <a:pt x="124402" y="1764473"/>
                  </a:lnTo>
                  <a:lnTo>
                    <a:pt x="88997" y="1734102"/>
                  </a:lnTo>
                  <a:lnTo>
                    <a:pt x="58626" y="1698697"/>
                  </a:lnTo>
                  <a:lnTo>
                    <a:pt x="33915" y="1658883"/>
                  </a:lnTo>
                  <a:lnTo>
                    <a:pt x="15490" y="1615285"/>
                  </a:lnTo>
                  <a:lnTo>
                    <a:pt x="3976" y="1568530"/>
                  </a:lnTo>
                  <a:lnTo>
                    <a:pt x="0" y="1519243"/>
                  </a:lnTo>
                  <a:lnTo>
                    <a:pt x="0" y="303855"/>
                  </a:lnTo>
                  <a:close/>
                </a:path>
              </a:pathLst>
            </a:custGeom>
            <a:ln w="9524">
              <a:solidFill>
                <a:srgbClr val="93C4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225" y="2857049"/>
              <a:ext cx="780224" cy="780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2700" y="2720924"/>
              <a:ext cx="948020" cy="9479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25" rIns="0" bIns="0" rtlCol="0">
            <a:spAutoFit/>
          </a:bodyPr>
          <a:lstStyle/>
          <a:p>
            <a:pPr marL="2894965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93C47D"/>
                </a:solidFill>
              </a:rPr>
              <a:t>Point</a:t>
            </a:r>
            <a:r>
              <a:rPr spc="-100" dirty="0">
                <a:solidFill>
                  <a:srgbClr val="93C47D"/>
                </a:solidFill>
              </a:rPr>
              <a:t> </a:t>
            </a:r>
            <a:r>
              <a:rPr dirty="0">
                <a:solidFill>
                  <a:srgbClr val="93C47D"/>
                </a:solidFill>
              </a:rPr>
              <a:t>to</a:t>
            </a:r>
            <a:r>
              <a:rPr spc="-100" dirty="0">
                <a:solidFill>
                  <a:srgbClr val="93C47D"/>
                </a:solidFill>
              </a:rPr>
              <a:t> </a:t>
            </a:r>
            <a:r>
              <a:rPr spc="-20" dirty="0">
                <a:solidFill>
                  <a:srgbClr val="93C47D"/>
                </a:solidFill>
              </a:rPr>
              <a:t>Note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2025" y="936843"/>
            <a:ext cx="7972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defined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18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referenced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well.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0312" y="4417288"/>
            <a:ext cx="735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93C47D"/>
                </a:solidFill>
                <a:latin typeface="Arial MT"/>
                <a:cs typeface="Arial MT"/>
              </a:rPr>
              <a:t>Project</a:t>
            </a:r>
            <a:r>
              <a:rPr sz="1400" spc="-40" dirty="0">
                <a:solidFill>
                  <a:srgbClr val="93C47D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93C47D"/>
                </a:solidFill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75725" y="3865263"/>
            <a:ext cx="746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06666"/>
                </a:solidFill>
                <a:latin typeface="Arial MT"/>
                <a:cs typeface="Arial MT"/>
              </a:rPr>
              <a:t>Project</a:t>
            </a:r>
            <a:r>
              <a:rPr sz="1400" spc="-35" dirty="0">
                <a:solidFill>
                  <a:srgbClr val="E06666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E06666"/>
                </a:solidFill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9599" y="2811800"/>
            <a:ext cx="1629410" cy="396240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9599" y="3207999"/>
            <a:ext cx="1629410" cy="474980"/>
          </a:xfrm>
          <a:prstGeom prst="rect">
            <a:avLst/>
          </a:prstGeom>
          <a:ln w="9524">
            <a:solidFill>
              <a:srgbClr val="9E9E9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Ip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54.146.20.28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57799" y="3783979"/>
            <a:ext cx="617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TF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05754" y="2107512"/>
            <a:ext cx="5076190" cy="1155700"/>
            <a:chOff x="1605754" y="2107512"/>
            <a:chExt cx="5076190" cy="1155700"/>
          </a:xfrm>
        </p:grpSpPr>
        <p:sp>
          <p:nvSpPr>
            <p:cNvPr id="16" name="object 16"/>
            <p:cNvSpPr/>
            <p:nvPr/>
          </p:nvSpPr>
          <p:spPr>
            <a:xfrm>
              <a:off x="2549343" y="3247149"/>
              <a:ext cx="513080" cy="0"/>
            </a:xfrm>
            <a:custGeom>
              <a:avLst/>
              <a:gdLst/>
              <a:ahLst/>
              <a:cxnLst/>
              <a:rect l="l" t="t" r="r" b="b"/>
              <a:pathLst>
                <a:path w="513080">
                  <a:moveTo>
                    <a:pt x="0" y="0"/>
                  </a:moveTo>
                  <a:lnTo>
                    <a:pt x="512513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30624" y="32364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30624" y="32364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51145" y="32364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51145" y="32364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18457" y="2112274"/>
              <a:ext cx="5058410" cy="663575"/>
            </a:xfrm>
            <a:custGeom>
              <a:avLst/>
              <a:gdLst/>
              <a:ahLst/>
              <a:cxnLst/>
              <a:rect l="l" t="t" r="r" b="b"/>
              <a:pathLst>
                <a:path w="5058409" h="663575">
                  <a:moveTo>
                    <a:pt x="0" y="663089"/>
                  </a:moveTo>
                  <a:lnTo>
                    <a:pt x="0" y="0"/>
                  </a:lnTo>
                  <a:lnTo>
                    <a:pt x="5058252" y="0"/>
                  </a:lnTo>
                  <a:lnTo>
                    <a:pt x="5058252" y="60864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10517" y="2761119"/>
              <a:ext cx="22225" cy="31750"/>
            </a:xfrm>
            <a:custGeom>
              <a:avLst/>
              <a:gdLst/>
              <a:ahLst/>
              <a:cxnLst/>
              <a:rect l="l" t="t" r="r" b="b"/>
              <a:pathLst>
                <a:path w="22225" h="31750">
                  <a:moveTo>
                    <a:pt x="0" y="31194"/>
                  </a:moveTo>
                  <a:lnTo>
                    <a:pt x="2783" y="0"/>
                  </a:lnTo>
                  <a:lnTo>
                    <a:pt x="7940" y="14243"/>
                  </a:lnTo>
                  <a:lnTo>
                    <a:pt x="22184" y="9087"/>
                  </a:lnTo>
                  <a:lnTo>
                    <a:pt x="0" y="31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10517" y="2761119"/>
              <a:ext cx="22225" cy="31750"/>
            </a:xfrm>
            <a:custGeom>
              <a:avLst/>
              <a:gdLst/>
              <a:ahLst/>
              <a:cxnLst/>
              <a:rect l="l" t="t" r="r" b="b"/>
              <a:pathLst>
                <a:path w="22225" h="31750">
                  <a:moveTo>
                    <a:pt x="7940" y="14243"/>
                  </a:moveTo>
                  <a:lnTo>
                    <a:pt x="2783" y="0"/>
                  </a:lnTo>
                  <a:lnTo>
                    <a:pt x="0" y="31194"/>
                  </a:lnTo>
                  <a:lnTo>
                    <a:pt x="22184" y="9087"/>
                  </a:lnTo>
                  <a:lnTo>
                    <a:pt x="7940" y="14243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23219" y="2233063"/>
            <a:ext cx="5048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564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Fetch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3F3F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4512</TotalTime>
  <Words>14643</Words>
  <Application>Microsoft Office PowerPoint</Application>
  <PresentationFormat>On-screen Show (16:9)</PresentationFormat>
  <Paragraphs>2499</Paragraphs>
  <Slides>460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460</vt:i4>
      </vt:variant>
    </vt:vector>
  </HeadingPairs>
  <TitlesOfParts>
    <vt:vector size="461" baseType="lpstr">
      <vt:lpstr>Office Theme</vt:lpstr>
      <vt:lpstr>Amazing Terraform</vt:lpstr>
      <vt:lpstr>Overview of Terraform Certification</vt:lpstr>
      <vt:lpstr>Important Note - Platform for This Course</vt:lpstr>
      <vt:lpstr>Clarification Regarding AWS Platform</vt:lpstr>
      <vt:lpstr>Infrastructure as Code (IAC)</vt:lpstr>
      <vt:lpstr>Understanding the Basics</vt:lpstr>
      <vt:lpstr>Work Requirement: Database Backup</vt:lpstr>
      <vt:lpstr>Learning from this Work Requirement</vt:lpstr>
      <vt:lpstr>Slide 9</vt:lpstr>
      <vt:lpstr>Example of a Single Service - Automated Way</vt:lpstr>
      <vt:lpstr>Slide 11</vt:lpstr>
      <vt:lpstr>Benefits of Infrastructure As Code</vt:lpstr>
      <vt:lpstr>Choosing Right IAC Tool</vt:lpstr>
      <vt:lpstr>Available Tools</vt:lpstr>
      <vt:lpstr>Categories of Tools</vt:lpstr>
      <vt:lpstr>Configuration Management</vt:lpstr>
      <vt:lpstr>Infrastructure Orchestration</vt:lpstr>
      <vt:lpstr>IAC &amp; Configuration Management = Friends</vt:lpstr>
      <vt:lpstr>How to choose IAC Tool?</vt:lpstr>
      <vt:lpstr>Use-Case 1 - Requirement of Organization 1</vt:lpstr>
      <vt:lpstr>Use-Case 2 - Requirement of Organization 2</vt:lpstr>
      <vt:lpstr>Installing Terraform</vt:lpstr>
      <vt:lpstr>Overview of Installation Process</vt:lpstr>
      <vt:lpstr>Supported Platforms</vt:lpstr>
      <vt:lpstr>Terraform Installation - Mac &amp; Linux</vt:lpstr>
      <vt:lpstr>Choosing IDE For Terraform</vt:lpstr>
      <vt:lpstr>Terraform Code in NotePad!</vt:lpstr>
      <vt:lpstr>Slide 28</vt:lpstr>
      <vt:lpstr>What are the Options!</vt:lpstr>
      <vt:lpstr>Editor for This Course</vt:lpstr>
      <vt:lpstr>Slide 31</vt:lpstr>
      <vt:lpstr>Visual Studio Code Extensions</vt:lpstr>
      <vt:lpstr>Understanding the Basics</vt:lpstr>
      <vt:lpstr>Slide 34</vt:lpstr>
      <vt:lpstr>Slide 35</vt:lpstr>
      <vt:lpstr>Let’s Start</vt:lpstr>
      <vt:lpstr>Registering an AWS Account</vt:lpstr>
      <vt:lpstr>Authentication and Authorization</vt:lpstr>
      <vt:lpstr>Understanding the Basics</vt:lpstr>
      <vt:lpstr>Basics of Authentication and Authorization</vt:lpstr>
      <vt:lpstr>Learning for Todays’ Video</vt:lpstr>
      <vt:lpstr>Access Credentials</vt:lpstr>
      <vt:lpstr>First Virtual Machine Through Terraform</vt:lpstr>
      <vt:lpstr>Revising the Basics of EC2</vt:lpstr>
      <vt:lpstr>Available Regions</vt:lpstr>
      <vt:lpstr>Virtual Machine Configuration</vt:lpstr>
      <vt:lpstr>Providers and Resources</vt:lpstr>
      <vt:lpstr>Basics of Providers</vt:lpstr>
      <vt:lpstr>Learning 1 - Provider Plugins</vt:lpstr>
      <vt:lpstr>Learning 2 - Resource</vt:lpstr>
      <vt:lpstr>Learning 3 - Resource Blocks</vt:lpstr>
      <vt:lpstr>Point to Note</vt:lpstr>
      <vt:lpstr>Important Question</vt:lpstr>
      <vt:lpstr>Issues and Bugs with Providers</vt:lpstr>
      <vt:lpstr>Relax and Have a Meme Before Proceeding</vt:lpstr>
      <vt:lpstr>Provider Tiers</vt:lpstr>
      <vt:lpstr>Provider Maintainers</vt:lpstr>
      <vt:lpstr>Provider Namespace</vt:lpstr>
      <vt:lpstr>Important Learning</vt:lpstr>
      <vt:lpstr>Terraform Destroy</vt:lpstr>
      <vt:lpstr>Learning to Destroy Resources</vt:lpstr>
      <vt:lpstr>Approach 1 - Destroy ALL</vt:lpstr>
      <vt:lpstr>Approach 2 - Destroy Some</vt:lpstr>
      <vt:lpstr>Terraform Destroy with Target</vt:lpstr>
      <vt:lpstr>Slide 65</vt:lpstr>
      <vt:lpstr>Desired State</vt:lpstr>
      <vt:lpstr>Current State</vt:lpstr>
      <vt:lpstr>Important Pointer</vt:lpstr>
      <vt:lpstr>Provider Versioning</vt:lpstr>
      <vt:lpstr>Provider Architecture</vt:lpstr>
      <vt:lpstr>Overview of Provider Versioning</vt:lpstr>
      <vt:lpstr>Explicitly Setting Provider Version</vt:lpstr>
      <vt:lpstr>Arguments for Specifying provider</vt:lpstr>
      <vt:lpstr>Dependency Lock File</vt:lpstr>
      <vt:lpstr>Terraform Refresh</vt:lpstr>
      <vt:lpstr>Understanding the Challenge</vt:lpstr>
      <vt:lpstr>Understanding the Challenge</vt:lpstr>
      <vt:lpstr>Slide 78</vt:lpstr>
      <vt:lpstr>Understanding the Usage</vt:lpstr>
      <vt:lpstr>AWS Provider - Authentication Configuration</vt:lpstr>
      <vt:lpstr>Understanding the Basics</vt:lpstr>
      <vt:lpstr>Slide 82</vt:lpstr>
      <vt:lpstr>Slide 83</vt:lpstr>
      <vt:lpstr>Default Configurations</vt:lpstr>
      <vt:lpstr>AWS CLI</vt:lpstr>
      <vt:lpstr>Lecture Format - Terraform Course</vt:lpstr>
      <vt:lpstr>Overview of the Format</vt:lpstr>
      <vt:lpstr>Find the appropriate code from GitHub</vt:lpstr>
      <vt:lpstr>Destroy Resource After Practical</vt:lpstr>
      <vt:lpstr>Relax and Have a Meme Before Proceeding</vt:lpstr>
      <vt:lpstr>Cross-Resource Attribute References</vt:lpstr>
      <vt:lpstr>Typical Challenge</vt:lpstr>
      <vt:lpstr>Understanding The Workflow</vt:lpstr>
      <vt:lpstr>Basics of Attributes</vt:lpstr>
      <vt:lpstr>Cross Referencing Resource Attribute</vt:lpstr>
      <vt:lpstr>Output Values</vt:lpstr>
      <vt:lpstr>Understanding the Basics</vt:lpstr>
      <vt:lpstr>Sample Example</vt:lpstr>
      <vt:lpstr>Point to Note</vt:lpstr>
      <vt:lpstr>Terraform Variables</vt:lpstr>
      <vt:lpstr>Static = Work</vt:lpstr>
      <vt:lpstr>Variables are good</vt:lpstr>
      <vt:lpstr>Variables are good</vt:lpstr>
      <vt:lpstr>Approaches to Variable Assignment</vt:lpstr>
      <vt:lpstr>Multiple Approaches to Variable Assignment</vt:lpstr>
      <vt:lpstr>Data Types for Variables</vt:lpstr>
      <vt:lpstr>Overview of Type Constraints</vt:lpstr>
      <vt:lpstr>Example Use-Case</vt:lpstr>
      <vt:lpstr>Example Use-Case</vt:lpstr>
      <vt:lpstr>Overview of Data Types</vt:lpstr>
      <vt:lpstr>Count Parameter</vt:lpstr>
      <vt:lpstr>Overview of Count Parameter</vt:lpstr>
      <vt:lpstr>Slide 113</vt:lpstr>
      <vt:lpstr>Count Index</vt:lpstr>
      <vt:lpstr>Slide 115</vt:lpstr>
      <vt:lpstr>Slide 116</vt:lpstr>
      <vt:lpstr>Understanding Challenge with Default Count Index</vt:lpstr>
      <vt:lpstr>Conditional Expression</vt:lpstr>
      <vt:lpstr>Overview of Conditional Expression</vt:lpstr>
      <vt:lpstr>Example of Conditional Expression</vt:lpstr>
      <vt:lpstr>Slide 121</vt:lpstr>
      <vt:lpstr>Slide 122</vt:lpstr>
      <vt:lpstr>Slide 123</vt:lpstr>
      <vt:lpstr>Important Pointers for Local Values</vt:lpstr>
      <vt:lpstr>Terraform Functions</vt:lpstr>
      <vt:lpstr>Overview of Terraform Functions</vt:lpstr>
      <vt:lpstr>List of Available Functions</vt:lpstr>
      <vt:lpstr>Data Sources</vt:lpstr>
      <vt:lpstr>Overview of Data Sources</vt:lpstr>
      <vt:lpstr>Data Source Code</vt:lpstr>
      <vt:lpstr>Debugging Terraform</vt:lpstr>
      <vt:lpstr>Overview of Debugging Terraform</vt:lpstr>
      <vt:lpstr>Important Pointers</vt:lpstr>
      <vt:lpstr>Lecture Format - Terraform Course</vt:lpstr>
      <vt:lpstr>Overview of the Format</vt:lpstr>
      <vt:lpstr>Find the appropriate code from GitHub</vt:lpstr>
      <vt:lpstr>Destroy Resource After Practical</vt:lpstr>
      <vt:lpstr>Relax and Have a Meme Before Proceeding</vt:lpstr>
      <vt:lpstr>Slide 139</vt:lpstr>
      <vt:lpstr>Importance of Readability</vt:lpstr>
      <vt:lpstr>Slide 141</vt:lpstr>
      <vt:lpstr>Terraform Validate</vt:lpstr>
      <vt:lpstr>Overview of Terraform Validate</vt:lpstr>
      <vt:lpstr>Load Order &amp; Semantics</vt:lpstr>
      <vt:lpstr>Understanding Semantics</vt:lpstr>
      <vt:lpstr>Dynamic Block</vt:lpstr>
      <vt:lpstr>Understanding the Challenge</vt:lpstr>
      <vt:lpstr>Slide 148</vt:lpstr>
      <vt:lpstr>Iterators</vt:lpstr>
      <vt:lpstr>Terraform Taint</vt:lpstr>
      <vt:lpstr>Understanding the Use-Case</vt:lpstr>
      <vt:lpstr>Recreating the Resource</vt:lpstr>
      <vt:lpstr>Points to Note</vt:lpstr>
      <vt:lpstr>Splat Expression</vt:lpstr>
      <vt:lpstr>Slide 155</vt:lpstr>
      <vt:lpstr>Terraform Graph</vt:lpstr>
      <vt:lpstr>Overview of Graph</vt:lpstr>
      <vt:lpstr>Slide 158</vt:lpstr>
      <vt:lpstr>Terraform Plan File</vt:lpstr>
      <vt:lpstr>Terraform Output</vt:lpstr>
      <vt:lpstr>Slide 161</vt:lpstr>
      <vt:lpstr>Terraform Settings</vt:lpstr>
      <vt:lpstr>Overview of Terraform Settings</vt:lpstr>
      <vt:lpstr>Setting 1 - Terraform Version</vt:lpstr>
      <vt:lpstr>Slide 165</vt:lpstr>
      <vt:lpstr>Dealing with Larger Infrastructure</vt:lpstr>
      <vt:lpstr>Challenges with Larger Infrastructure</vt:lpstr>
      <vt:lpstr>Dealing With Larger Infrastructure</vt:lpstr>
      <vt:lpstr>Slow Down, My Man</vt:lpstr>
      <vt:lpstr>Specify the Target</vt:lpstr>
      <vt:lpstr>Slide 171</vt:lpstr>
      <vt:lpstr>Overview of Zipmap</vt:lpstr>
      <vt:lpstr>Sample Output of Zipmap Function</vt:lpstr>
      <vt:lpstr>Simple Use-Case</vt:lpstr>
      <vt:lpstr>Comments in Terraform Code</vt:lpstr>
      <vt:lpstr>Slide 176</vt:lpstr>
      <vt:lpstr>Comments in Terraform</vt:lpstr>
      <vt:lpstr>Resource Behavior and Meta-Argument</vt:lpstr>
      <vt:lpstr>Slide 179</vt:lpstr>
      <vt:lpstr>How Terraform Applies a Configuration</vt:lpstr>
      <vt:lpstr>Understanding the Limitations</vt:lpstr>
      <vt:lpstr>Slide 182</vt:lpstr>
      <vt:lpstr>Different Meta-Arguments</vt:lpstr>
      <vt:lpstr>Meta Argument - LifeCycle</vt:lpstr>
      <vt:lpstr>Slide 185</vt:lpstr>
      <vt:lpstr>Arguments Available</vt:lpstr>
      <vt:lpstr>Slide 187</vt:lpstr>
      <vt:lpstr>Create Before Destroy Argument</vt:lpstr>
      <vt:lpstr>Understanding the Default Behavior</vt:lpstr>
      <vt:lpstr>Create Before Destroy Argument</vt:lpstr>
      <vt:lpstr>Join us in our Adventure</vt:lpstr>
      <vt:lpstr>LifeCycle - Prevent Destroy Argument</vt:lpstr>
      <vt:lpstr>Slide 193</vt:lpstr>
      <vt:lpstr>Points to Note</vt:lpstr>
      <vt:lpstr>LifeCycle - Ignore Changes Argument</vt:lpstr>
      <vt:lpstr>Ignore Changes</vt:lpstr>
      <vt:lpstr>Slide 197</vt:lpstr>
      <vt:lpstr>Challenges with Count</vt:lpstr>
      <vt:lpstr>Revising the Basics</vt:lpstr>
      <vt:lpstr>Challenge - 1</vt:lpstr>
      <vt:lpstr>Important Note</vt:lpstr>
      <vt:lpstr>Slide 202</vt:lpstr>
      <vt:lpstr>Basics of List</vt:lpstr>
      <vt:lpstr>Understanding SET</vt:lpstr>
      <vt:lpstr>Slide 205</vt:lpstr>
      <vt:lpstr>for_each</vt:lpstr>
      <vt:lpstr>Basics of For Each</vt:lpstr>
      <vt:lpstr>Replication Count Challenge</vt:lpstr>
      <vt:lpstr>The each object</vt:lpstr>
      <vt:lpstr>Relax and Have a Meme Before Proceeding</vt:lpstr>
      <vt:lpstr>Provisioners</vt:lpstr>
      <vt:lpstr>Provisioners are interesting</vt:lpstr>
      <vt:lpstr>Welcome to Terraform Provisioners</vt:lpstr>
      <vt:lpstr>Types of Provisioners</vt:lpstr>
      <vt:lpstr>Provisioners are interesting</vt:lpstr>
      <vt:lpstr>Local Exec Provisioners</vt:lpstr>
      <vt:lpstr>Remote Exec Provisioners</vt:lpstr>
      <vt:lpstr>Slide 218</vt:lpstr>
      <vt:lpstr>Overview of Provisioner Types</vt:lpstr>
      <vt:lpstr>Slide 220</vt:lpstr>
      <vt:lpstr>local-exec</vt:lpstr>
      <vt:lpstr>Provisioners are interesting</vt:lpstr>
      <vt:lpstr>Failure Behavior - Provisioners</vt:lpstr>
      <vt:lpstr>Provisioner - Failure Behaviour</vt:lpstr>
      <vt:lpstr>DRY Principle</vt:lpstr>
      <vt:lpstr>Understanding DRY Approach</vt:lpstr>
      <vt:lpstr>We are repeating resource code</vt:lpstr>
      <vt:lpstr>Centralized Structure</vt:lpstr>
      <vt:lpstr>Slide 229</vt:lpstr>
      <vt:lpstr>Challenges</vt:lpstr>
      <vt:lpstr>Challenges</vt:lpstr>
      <vt:lpstr>Using Locals with Modules</vt:lpstr>
      <vt:lpstr>Understanding the Challenge</vt:lpstr>
      <vt:lpstr>Setting the Context</vt:lpstr>
      <vt:lpstr>Using Locals</vt:lpstr>
      <vt:lpstr>Module Outputs</vt:lpstr>
      <vt:lpstr>Slide 237</vt:lpstr>
      <vt:lpstr>Slide 238</vt:lpstr>
      <vt:lpstr>Terraform Registry</vt:lpstr>
      <vt:lpstr>Overview of Terraform Registry</vt:lpstr>
      <vt:lpstr>Module Location</vt:lpstr>
      <vt:lpstr>Verified Modules in Terraform Registry</vt:lpstr>
      <vt:lpstr>Verified Modules in Terraform Registry</vt:lpstr>
      <vt:lpstr>Using Registry Module in Terraform</vt:lpstr>
      <vt:lpstr>Slide 245</vt:lpstr>
      <vt:lpstr>Overview of Publishing Modules</vt:lpstr>
      <vt:lpstr>Requirements for Publishing Module</vt:lpstr>
      <vt:lpstr>Slide 248</vt:lpstr>
      <vt:lpstr>Terraform Workspace</vt:lpstr>
      <vt:lpstr>Understanding WorkSpaces</vt:lpstr>
      <vt:lpstr>Team Collaboration</vt:lpstr>
      <vt:lpstr>Local Changes are not always good</vt:lpstr>
      <vt:lpstr>Centralized Management</vt:lpstr>
      <vt:lpstr>Relax and Have a Meme Before Proceeding</vt:lpstr>
      <vt:lpstr>Slide 255</vt:lpstr>
      <vt:lpstr>Supported Module Sources</vt:lpstr>
      <vt:lpstr>Slide 257</vt:lpstr>
      <vt:lpstr>Git Module Source</vt:lpstr>
      <vt:lpstr>Referencing to a Branch</vt:lpstr>
      <vt:lpstr>Terraform &amp; GitIgnore</vt:lpstr>
      <vt:lpstr>Overview of gitignore</vt:lpstr>
      <vt:lpstr>Terraform and .gitignore</vt:lpstr>
      <vt:lpstr>Terraform Backend</vt:lpstr>
      <vt:lpstr>Basics of Backends</vt:lpstr>
      <vt:lpstr>Challenge with Local Backend</vt:lpstr>
      <vt:lpstr>Ideal Architecture</vt:lpstr>
      <vt:lpstr>Backends Supported in Terraform</vt:lpstr>
      <vt:lpstr>Important Note</vt:lpstr>
      <vt:lpstr>State Locking</vt:lpstr>
      <vt:lpstr>Understanding State Lock</vt:lpstr>
      <vt:lpstr>Basic Working</vt:lpstr>
      <vt:lpstr>Important Note</vt:lpstr>
      <vt:lpstr>Force Unlocking State</vt:lpstr>
      <vt:lpstr>Slide 274</vt:lpstr>
      <vt:lpstr>State Locking in S3</vt:lpstr>
      <vt:lpstr>Terraform State Management</vt:lpstr>
      <vt:lpstr>Overview of State Modification</vt:lpstr>
      <vt:lpstr>Overview of State Modification</vt:lpstr>
      <vt:lpstr>Slide 279</vt:lpstr>
      <vt:lpstr>Sub Command - Move</vt:lpstr>
      <vt:lpstr>Sub Command - Pull</vt:lpstr>
      <vt:lpstr>Sub Command - Push</vt:lpstr>
      <vt:lpstr>Sub Command - Remove</vt:lpstr>
      <vt:lpstr>Slide 284</vt:lpstr>
      <vt:lpstr>Slide 285</vt:lpstr>
      <vt:lpstr>Basics of Terraform Remote State</vt:lpstr>
      <vt:lpstr>Step 1 - Create a Project with Output Values &amp; S3 Backend</vt:lpstr>
      <vt:lpstr>Step 2 - Reference Output Values from Different Project</vt:lpstr>
      <vt:lpstr>Terraform Import</vt:lpstr>
      <vt:lpstr>Typical Challenge</vt:lpstr>
      <vt:lpstr>Earlier Approach</vt:lpstr>
      <vt:lpstr>Newer Approach</vt:lpstr>
      <vt:lpstr>Point to Note</vt:lpstr>
      <vt:lpstr>Provider Configuration</vt:lpstr>
      <vt:lpstr>Single Provider Multiple Configuration</vt:lpstr>
      <vt:lpstr>Single Provider Multiple Configuration</vt:lpstr>
      <vt:lpstr>Slide 297</vt:lpstr>
      <vt:lpstr>Definitive Use-Case</vt:lpstr>
      <vt:lpstr>Sensitive Parameter</vt:lpstr>
      <vt:lpstr>Overview of Sensitive Parameter</vt:lpstr>
      <vt:lpstr>Overview of Sensitive Parameter</vt:lpstr>
      <vt:lpstr>Slide 302</vt:lpstr>
      <vt:lpstr>Let’s get started</vt:lpstr>
      <vt:lpstr>Dynamic Secrets</vt:lpstr>
      <vt:lpstr>Life Becomes Easier</vt:lpstr>
      <vt:lpstr>Vault Provider</vt:lpstr>
      <vt:lpstr>Vault Provider</vt:lpstr>
      <vt:lpstr>Slide 308</vt:lpstr>
      <vt:lpstr>Terraform Cloud</vt:lpstr>
      <vt:lpstr>Slide 310</vt:lpstr>
      <vt:lpstr>Sentinel</vt:lpstr>
      <vt:lpstr>Overview of the Sentinel</vt:lpstr>
      <vt:lpstr>High Level Structure</vt:lpstr>
      <vt:lpstr>Terraform Backend</vt:lpstr>
      <vt:lpstr>Basics of Backends</vt:lpstr>
      <vt:lpstr>Challenge with Local Backend</vt:lpstr>
      <vt:lpstr>Ideal Architecture</vt:lpstr>
      <vt:lpstr>Backends Supported in Terraform</vt:lpstr>
      <vt:lpstr>Important Note</vt:lpstr>
      <vt:lpstr>Air Gapped Environments</vt:lpstr>
      <vt:lpstr>Understanding Concept of Air Gap</vt:lpstr>
      <vt:lpstr>Usage of Air Gapped Systems</vt:lpstr>
      <vt:lpstr>Terraform Enterprise Installation Methods</vt:lpstr>
      <vt:lpstr>Slide 324</vt:lpstr>
      <vt:lpstr>Slide 325</vt:lpstr>
      <vt:lpstr>Relax and Have a Meme Before Proceeding</vt:lpstr>
      <vt:lpstr>Terraform Challenges</vt:lpstr>
      <vt:lpstr>Key Observations</vt:lpstr>
      <vt:lpstr>Slide 329</vt:lpstr>
      <vt:lpstr>About the Challenges</vt:lpstr>
      <vt:lpstr>Workflow Steps</vt:lpstr>
      <vt:lpstr>Terraform Challenge 1</vt:lpstr>
      <vt:lpstr>Understanding the Challenge</vt:lpstr>
      <vt:lpstr>What you need to do?</vt:lpstr>
      <vt:lpstr>TF Challenge 1 - Solution Discussion and Hints</vt:lpstr>
      <vt:lpstr>Slide 336</vt:lpstr>
      <vt:lpstr>Hint 2 - Access/Secret Keys</vt:lpstr>
      <vt:lpstr>Hint 3 - Provider Block</vt:lpstr>
      <vt:lpstr>Slide 339</vt:lpstr>
      <vt:lpstr>Hint 5 - Code Upgrade</vt:lpstr>
      <vt:lpstr>Join us in our Adventure</vt:lpstr>
      <vt:lpstr>Terraform Challenge 2</vt:lpstr>
      <vt:lpstr>Understanding the Challenge</vt:lpstr>
      <vt:lpstr>Conditions to Meet</vt:lpstr>
      <vt:lpstr>TF Challenge 2 - Solution Discussion and Hints</vt:lpstr>
      <vt:lpstr>Hint 1 - Indentation</vt:lpstr>
      <vt:lpstr>Hint 2 - Using Variables and TFVars</vt:lpstr>
      <vt:lpstr>Hint 3 - Using Tags</vt:lpstr>
      <vt:lpstr>Slide 349</vt:lpstr>
      <vt:lpstr>Hint 5 - Right Folder Structure</vt:lpstr>
      <vt:lpstr>Terraform Challenge 3</vt:lpstr>
      <vt:lpstr>Understanding the Requirements</vt:lpstr>
      <vt:lpstr>Conditions to Meet</vt:lpstr>
      <vt:lpstr>TF Challenge 3 - Hints</vt:lpstr>
      <vt:lpstr>Hint 1 - Loops</vt:lpstr>
      <vt:lpstr>Slide 356</vt:lpstr>
      <vt:lpstr>Terraform Challenge 4</vt:lpstr>
      <vt:lpstr>Requirement - 1</vt:lpstr>
      <vt:lpstr>Slide 359</vt:lpstr>
      <vt:lpstr>Requirement - 3</vt:lpstr>
      <vt:lpstr>TF Challenge 4 - Solution Hints</vt:lpstr>
      <vt:lpstr>Hint 1 - Data Sources</vt:lpstr>
      <vt:lpstr>Hint 2 - Functions</vt:lpstr>
      <vt:lpstr>Join us in our Adventure</vt:lpstr>
      <vt:lpstr>Slide 365</vt:lpstr>
      <vt:lpstr>Overview of HashiCorp Associate Exams</vt:lpstr>
      <vt:lpstr>Multiple Choice</vt:lpstr>
      <vt:lpstr>Delta Type of Question</vt:lpstr>
      <vt:lpstr>Format - Online Proctored</vt:lpstr>
      <vt:lpstr>My Experience - Before Room</vt:lpstr>
      <vt:lpstr>My Experience - After Room</vt:lpstr>
      <vt:lpstr>My Experience - My Desk</vt:lpstr>
      <vt:lpstr>Registration Process</vt:lpstr>
      <vt:lpstr>Make sure to complete system check.</vt:lpstr>
      <vt:lpstr>Registration Process</vt:lpstr>
      <vt:lpstr>Registration Process</vt:lpstr>
      <vt:lpstr>Registration Process</vt:lpstr>
      <vt:lpstr>Registration Process</vt:lpstr>
      <vt:lpstr>Registration Process</vt:lpstr>
      <vt:lpstr>Important Pointers for Exams - 1</vt:lpstr>
      <vt:lpstr>Terraform Providers</vt:lpstr>
      <vt:lpstr>do_droplet.tf</vt:lpstr>
      <vt:lpstr>Terraform Providers - Part 2</vt:lpstr>
      <vt:lpstr>Terraform Init</vt:lpstr>
      <vt:lpstr>Terraform Plan</vt:lpstr>
      <vt:lpstr>Terraform Apply</vt:lpstr>
      <vt:lpstr>Terraform Refresh</vt:lpstr>
      <vt:lpstr>Terraform Destroy</vt:lpstr>
      <vt:lpstr>Terraform Format</vt:lpstr>
      <vt:lpstr>Terraform Validate</vt:lpstr>
      <vt:lpstr>Terraform Provisioners</vt:lpstr>
      <vt:lpstr>Important Pointers for Exams - 2</vt:lpstr>
      <vt:lpstr>Overview of Debugging Terraform</vt:lpstr>
      <vt:lpstr>Terraform Import</vt:lpstr>
      <vt:lpstr>Local Values</vt:lpstr>
      <vt:lpstr>Overview of Data Types</vt:lpstr>
      <vt:lpstr>Terraform WorkSpaces</vt:lpstr>
      <vt:lpstr>Terraform Modules</vt:lpstr>
      <vt:lpstr>Terraform Modules - ROOT and Child</vt:lpstr>
      <vt:lpstr>Module - Accessing Output Values</vt:lpstr>
      <vt:lpstr>Suppressing Values in CLI Output</vt:lpstr>
      <vt:lpstr>Module Versions</vt:lpstr>
      <vt:lpstr>Terraform Registry</vt:lpstr>
      <vt:lpstr>Private Registry for Module Sources</vt:lpstr>
      <vt:lpstr>Important Pointers for Exams - 3</vt:lpstr>
      <vt:lpstr>Terraform Functions</vt:lpstr>
      <vt:lpstr>Count and Count Index</vt:lpstr>
      <vt:lpstr>Find the Issue - Use-Case</vt:lpstr>
      <vt:lpstr>Terraform Lock</vt:lpstr>
      <vt:lpstr>Use-Case - Resources Deleted Out of Terraform</vt:lpstr>
      <vt:lpstr>Resource Block</vt:lpstr>
      <vt:lpstr>Sentinel</vt:lpstr>
      <vt:lpstr>Sensitive Data in State File</vt:lpstr>
      <vt:lpstr>Dealing with Credentials in Config</vt:lpstr>
      <vt:lpstr>Remote Backend for Terraform Cloud</vt:lpstr>
      <vt:lpstr>Miscellaneous Pointers</vt:lpstr>
      <vt:lpstr>Important Pointers for Exams - 4</vt:lpstr>
      <vt:lpstr>Terraform Graph</vt:lpstr>
      <vt:lpstr>Slide 419</vt:lpstr>
      <vt:lpstr>Terraform Terminologies</vt:lpstr>
      <vt:lpstr>Slide 421</vt:lpstr>
      <vt:lpstr>Slide 422</vt:lpstr>
      <vt:lpstr>Terraform Unlock</vt:lpstr>
      <vt:lpstr>Miscellaneous Pointers - 1</vt:lpstr>
      <vt:lpstr>Miscellaneous Pointers - 2</vt:lpstr>
      <vt:lpstr>Miscellaneous Pointers - 3</vt:lpstr>
      <vt:lpstr>Join us in our Adventure</vt:lpstr>
      <vt:lpstr>Important Pointers for Exams - 5</vt:lpstr>
      <vt:lpstr>Terraform Enterprise &amp; Terraform Cloud</vt:lpstr>
      <vt:lpstr>Variables with undefined values</vt:lpstr>
      <vt:lpstr>Environment Variables</vt:lpstr>
      <vt:lpstr>Structural Data Types</vt:lpstr>
      <vt:lpstr>BackEnd Configuration</vt:lpstr>
      <vt:lpstr>BackEnd Configuration Types - 1</vt:lpstr>
      <vt:lpstr>BackEnd Configuration Types - 2</vt:lpstr>
      <vt:lpstr>Overview of Terraform Taint</vt:lpstr>
      <vt:lpstr>Input Variables</vt:lpstr>
      <vt:lpstr>Variable Definition Precedence</vt:lpstr>
      <vt:lpstr>Terraform Local Backend</vt:lpstr>
      <vt:lpstr>Required Providers</vt:lpstr>
      <vt:lpstr>Required Version</vt:lpstr>
      <vt:lpstr>Versioning Arguments</vt:lpstr>
      <vt:lpstr>Important Pointers for Exams - G</vt:lpstr>
      <vt:lpstr>Fetching Values from Map</vt:lpstr>
      <vt:lpstr>Terraform and GIT - Part 1</vt:lpstr>
      <vt:lpstr>Terraform and GIT - Part 2</vt:lpstr>
      <vt:lpstr>Terraform and GIT - Part 3</vt:lpstr>
      <vt:lpstr>Terraform Workspace</vt:lpstr>
      <vt:lpstr>Dependency Types - Implicit</vt:lpstr>
      <vt:lpstr>Dependency Types - Explicit</vt:lpstr>
      <vt:lpstr>State Command</vt:lpstr>
      <vt:lpstr>Data Source Code</vt:lpstr>
      <vt:lpstr>Terraform taint</vt:lpstr>
      <vt:lpstr>Slide 454</vt:lpstr>
      <vt:lpstr>Terraform Module Sources</vt:lpstr>
      <vt:lpstr>Dealing with Larger Infrastructure</vt:lpstr>
      <vt:lpstr>Miscellaneous Pointers</vt:lpstr>
      <vt:lpstr>Miscellaneous Pointers -2</vt:lpstr>
      <vt:lpstr>Miscellaneous Pointers -3</vt:lpstr>
      <vt:lpstr>Miscellaneous Pointers -3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Notes PPT 2024 - KPLABS</dc:title>
  <dc:creator>HP</dc:creator>
  <cp:lastModifiedBy>HP</cp:lastModifiedBy>
  <cp:revision>129</cp:revision>
  <dcterms:created xsi:type="dcterms:W3CDTF">2024-02-15T12:05:44Z</dcterms:created>
  <dcterms:modified xsi:type="dcterms:W3CDTF">2024-07-04T11:14:48Z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